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36"/>
    <p:restoredTop sz="94665"/>
  </p:normalViewPr>
  <p:slideViewPr>
    <p:cSldViewPr snapToGrid="0" snapToObjects="1">
      <p:cViewPr varScale="1">
        <p:scale>
          <a:sx n="62" d="100"/>
          <a:sy n="62" d="100"/>
        </p:scale>
        <p:origin x="3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20.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753270" y="3226831"/>
            <a:ext cx="7881966"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4</a:t>
            </a:r>
            <a:r>
              <a:rPr dirty="0">
                <a:latin typeface="Gill Sans MT" panose="020B0502020104020203" pitchFamily="34" charset="77"/>
              </a:rPr>
              <a:t> </a:t>
            </a:r>
            <a:r>
              <a:rPr lang="en-GB" dirty="0">
                <a:latin typeface="Gill Sans MT" panose="020B0502020104020203" pitchFamily="34" charset="77"/>
              </a:rPr>
              <a:t>– 27th September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19987" y="1309202"/>
            <a:ext cx="225382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amble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66875"/>
            <a:ext cx="557965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amble, you walk slowly and in a relaxed manner.</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Robson </a:t>
            </a:r>
            <a:r>
              <a:rPr lang="en-GB" sz="4000" b="1" dirty="0">
                <a:latin typeface="Gill Sans MT" panose="020B0502020104020203" pitchFamily="34" charset="77"/>
              </a:rPr>
              <a:t>ambled</a:t>
            </a:r>
            <a:r>
              <a:rPr lang="en-GB" sz="4000" dirty="0">
                <a:latin typeface="Gill Sans MT" panose="020B0502020104020203" pitchFamily="34" charset="77"/>
              </a:rPr>
              <a:t> along the corridor.</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am-</a:t>
            </a:r>
            <a:r>
              <a:rPr lang="en-GB" dirty="0" err="1">
                <a:latin typeface="Gill Sans MT" panose="020B0502020104020203" pitchFamily="34" charset="77"/>
              </a:rPr>
              <a:t>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468779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stroll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scramble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walking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saunter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bramble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relaxed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2127735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ambled peacefully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ambled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11E3FACE-921E-9540-BE59-3C8788629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665" y="2184130"/>
            <a:ext cx="3798752" cy="379875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66460" y="1309202"/>
            <a:ext cx="288540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cascade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13327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refer to a cascade of something, you mean that there is a large amount of it.</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100’s of children </a:t>
            </a:r>
            <a:r>
              <a:rPr lang="en-GB" sz="4000" b="1" dirty="0">
                <a:latin typeface="Gill Sans MT" panose="020B0502020104020203" pitchFamily="34" charset="77"/>
              </a:rPr>
              <a:t>cascaded</a:t>
            </a:r>
            <a:r>
              <a:rPr lang="en-GB" sz="4000" dirty="0">
                <a:latin typeface="Gill Sans MT" panose="020B0502020104020203" pitchFamily="34" charset="77"/>
              </a:rPr>
              <a:t> onto the field at lunchtime.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cas</a:t>
            </a:r>
            <a:r>
              <a:rPr lang="en-GB" dirty="0">
                <a:latin typeface="Gill Sans MT" panose="020B0502020104020203" pitchFamily="34" charset="77"/>
              </a:rPr>
              <a:t>-cade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520217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cascaded 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cascaded 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8472966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flood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paid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deluge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3612AE71-BFD9-3041-8643-791D4C3D2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9879" y="3277740"/>
            <a:ext cx="2892736" cy="2892736"/>
          </a:xfrm>
          <a:prstGeom prst="rect">
            <a:avLst/>
          </a:prstGeom>
        </p:spPr>
      </p:pic>
      <p:pic>
        <p:nvPicPr>
          <p:cNvPr id="24" name="Picture 23" descr="Icon&#10;&#10;Description automatically generated">
            <a:extLst>
              <a:ext uri="{FF2B5EF4-FFF2-40B4-BE49-F238E27FC236}">
                <a16:creationId xmlns:a16="http://schemas.microsoft.com/office/drawing/2014/main" id="{6D6891CE-17DA-F54C-9CC1-805A01C4C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271" y="3616288"/>
            <a:ext cx="2262034" cy="2262034"/>
          </a:xfrm>
          <a:prstGeom prst="rect">
            <a:avLst/>
          </a:prstGeom>
        </p:spPr>
      </p:pic>
      <p:pic>
        <p:nvPicPr>
          <p:cNvPr id="25" name="Picture 24" descr="Icon&#10;&#10;Description automatically generated">
            <a:extLst>
              <a:ext uri="{FF2B5EF4-FFF2-40B4-BE49-F238E27FC236}">
                <a16:creationId xmlns:a16="http://schemas.microsoft.com/office/drawing/2014/main" id="{03CDEAC3-32E0-994D-A546-ED92DF204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295" y="3355088"/>
            <a:ext cx="1820424" cy="182042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9996" y="1309202"/>
            <a:ext cx="226183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entire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882091"/>
            <a:ext cx="6605895"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use entire when you want to emphasize that you are referring to the whole of something, for example, the whole of a place, time, or population.</a:t>
            </a:r>
            <a:endParaRPr sz="32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entire</a:t>
            </a:r>
            <a:r>
              <a:rPr lang="en-GB" sz="4000" dirty="0">
                <a:latin typeface="Gill Sans MT" panose="020B0502020104020203" pitchFamily="34" charset="77"/>
              </a:rPr>
              <a:t> school came together for a singing assembly.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en</a:t>
            </a:r>
            <a:r>
              <a:rPr lang="en-GB" dirty="0">
                <a:latin typeface="Gill Sans MT" panose="020B0502020104020203" pitchFamily="34" charset="77"/>
              </a:rPr>
              <a:t>-tire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1448232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 and entire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entire, without exception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4594381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whole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partial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family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total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retire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school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Logo, icon&#10;&#10;Description automatically generated">
            <a:extLst>
              <a:ext uri="{FF2B5EF4-FFF2-40B4-BE49-F238E27FC236}">
                <a16:creationId xmlns:a16="http://schemas.microsoft.com/office/drawing/2014/main" id="{B2D12027-F2E7-0F4B-9836-322342C32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621854"/>
            <a:ext cx="3390689" cy="3390689"/>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5079" y="1309202"/>
            <a:ext cx="229069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grieve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2"/>
            <a:ext cx="682716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grieve over something, especially someone's death, you feel very sad about it.</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Everyone was </a:t>
            </a:r>
            <a:r>
              <a:rPr lang="en-GB" b="1" dirty="0">
                <a:latin typeface="Gill Sans MT" panose="020B0502020104020203" pitchFamily="34" charset="77"/>
              </a:rPr>
              <a:t>grieving</a:t>
            </a:r>
            <a:r>
              <a:rPr lang="en-GB" dirty="0">
                <a:latin typeface="Gill Sans MT" panose="020B0502020104020203" pitchFamily="34" charset="77"/>
              </a:rPr>
              <a:t> because the class fish had died.</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grieve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39135879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grieving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full of grief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21920282"/>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mourn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rejoice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ache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err="1">
                          <a:latin typeface="Gill Sans MT" panose="020B0502020104020203" pitchFamily="34" charset="77"/>
                        </a:rPr>
                        <a:t>agg</a:t>
                      </a:r>
                      <a:r>
                        <a:rPr lang="en-GB" sz="2600" dirty="0">
                          <a:latin typeface="Gill Sans MT" panose="020B0502020104020203" pitchFamily="34" charset="77"/>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receive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ED0F40F4-1640-6B46-8B6F-9A0F7DB80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0953" y="2484933"/>
            <a:ext cx="3396807" cy="3396807"/>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11965" y="1309202"/>
            <a:ext cx="388728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loathsome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8" y="3898739"/>
            <a:ext cx="685214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someone or something as loathsome, you are indicating how much you dislike them or how much they disgust you.</a:t>
            </a:r>
            <a:endParaRPr sz="32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Mina thought the chicken curry was </a:t>
            </a:r>
            <a:r>
              <a:rPr lang="en-GB" sz="4000" b="1" dirty="0">
                <a:latin typeface="Gill Sans MT" panose="020B0502020104020203" pitchFamily="34" charset="77"/>
              </a:rPr>
              <a:t>loathsome</a:t>
            </a:r>
            <a:r>
              <a:rPr lang="en-GB" sz="4000" dirty="0">
                <a:latin typeface="Gill Sans MT" panose="020B0502020104020203" pitchFamily="34" charset="77"/>
              </a:rPr>
              <a:t>.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loath-some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3249528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loathsome and vile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wicked and loathsome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3168676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detestable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delightful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wholesome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revolting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lonesome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B7585BB1-DB95-2D41-BBED-1DFAB51A0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9819" y="3705175"/>
            <a:ext cx="2759871" cy="2759871"/>
          </a:xfrm>
          <a:prstGeom prst="rect">
            <a:avLst/>
          </a:prstGeom>
        </p:spPr>
      </p:pic>
      <p:pic>
        <p:nvPicPr>
          <p:cNvPr id="8" name="Picture 7" descr="Icon&#10;&#10;Description automatically generated">
            <a:extLst>
              <a:ext uri="{FF2B5EF4-FFF2-40B4-BE49-F238E27FC236}">
                <a16:creationId xmlns:a16="http://schemas.microsoft.com/office/drawing/2014/main" id="{F17C2C1B-7AD4-8143-B586-0CDF5A743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1424" y="2629802"/>
            <a:ext cx="2816814" cy="2816814"/>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7184808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accept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decline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beneath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sweaty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5496736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amble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cascade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entire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grieve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08721027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accept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decline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beneath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boast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sweaty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612407396"/>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something or decline to do something, you politely refuse to accept it or do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someone *** about something that they have done or that they own, they talk about it very proudly, in a way that other people may find irritating or offensive.</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that you have been offered, you say yes to it or agree to take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parts of your body or your clothes are ***, they are soaked or covered with sweat.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Something that is *** another thing is under the other 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D5C31A99-4273-B345-8B47-FA2DE1E89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9220" y="6515909"/>
            <a:ext cx="918651" cy="918651"/>
          </a:xfrm>
          <a:prstGeom prst="rect">
            <a:avLst/>
          </a:prstGeom>
        </p:spPr>
      </p:pic>
      <p:pic>
        <p:nvPicPr>
          <p:cNvPr id="20" name="Picture 19" descr="Icon&#10;&#10;Description automatically generated">
            <a:extLst>
              <a:ext uri="{FF2B5EF4-FFF2-40B4-BE49-F238E27FC236}">
                <a16:creationId xmlns:a16="http://schemas.microsoft.com/office/drawing/2014/main" id="{BBD4FDA8-D05F-0143-9085-490F220921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7424" y="4117937"/>
            <a:ext cx="852027" cy="852027"/>
          </a:xfrm>
          <a:prstGeom prst="rect">
            <a:avLst/>
          </a:prstGeom>
        </p:spPr>
      </p:pic>
      <p:pic>
        <p:nvPicPr>
          <p:cNvPr id="26" name="Picture 25" descr="Icon&#10;&#10;Description automatically generated">
            <a:extLst>
              <a:ext uri="{FF2B5EF4-FFF2-40B4-BE49-F238E27FC236}">
                <a16:creationId xmlns:a16="http://schemas.microsoft.com/office/drawing/2014/main" id="{8B703195-1CBC-984B-AC0D-6B01E0F1E6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978" y="7784602"/>
            <a:ext cx="1162174" cy="1162174"/>
          </a:xfrm>
          <a:prstGeom prst="rect">
            <a:avLst/>
          </a:prstGeom>
        </p:spPr>
      </p:pic>
      <p:pic>
        <p:nvPicPr>
          <p:cNvPr id="27" name="Picture 26" descr="Icon&#10;&#10;Description automatically generated">
            <a:extLst>
              <a:ext uri="{FF2B5EF4-FFF2-40B4-BE49-F238E27FC236}">
                <a16:creationId xmlns:a16="http://schemas.microsoft.com/office/drawing/2014/main" id="{37D639EC-3D4E-5247-8371-A7872FDF2B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49124" y="8583340"/>
            <a:ext cx="471628" cy="471628"/>
          </a:xfrm>
          <a:prstGeom prst="rect">
            <a:avLst/>
          </a:prstGeom>
        </p:spPr>
      </p:pic>
      <p:pic>
        <p:nvPicPr>
          <p:cNvPr id="28" name="Picture 27" descr="Shape&#10;&#10;Description automatically generated">
            <a:extLst>
              <a:ext uri="{FF2B5EF4-FFF2-40B4-BE49-F238E27FC236}">
                <a16:creationId xmlns:a16="http://schemas.microsoft.com/office/drawing/2014/main" id="{AB682A7D-EC2C-F74C-BD55-1CDF58E06A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92087" y="5376998"/>
            <a:ext cx="783407" cy="783407"/>
          </a:xfrm>
          <a:prstGeom prst="rect">
            <a:avLst/>
          </a:prstGeom>
        </p:spPr>
      </p:pic>
      <p:pic>
        <p:nvPicPr>
          <p:cNvPr id="30" name="Picture 29" descr="Shape&#10;&#10;Description automatically generated">
            <a:extLst>
              <a:ext uri="{FF2B5EF4-FFF2-40B4-BE49-F238E27FC236}">
                <a16:creationId xmlns:a16="http://schemas.microsoft.com/office/drawing/2014/main" id="{AD39089C-06FE-9B44-96E7-82388EB821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39220" y="2747033"/>
            <a:ext cx="647690" cy="64769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49531863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cascade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entire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grieve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loathsome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307541716"/>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refer to a *** of something, you mean that there is a large amount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 If you *** over something, especially someone's death, you feel very sad about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you walk slowly and in a relaxed manner.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You use *** when you want to emphasize that you are referring to the whole of something, for example, the whole of a place, time, or population.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describe someone or something as ***, you are indicating how much you dislike them or how much they disgust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Icon&#10;&#10;Description automatically generated">
            <a:extLst>
              <a:ext uri="{FF2B5EF4-FFF2-40B4-BE49-F238E27FC236}">
                <a16:creationId xmlns:a16="http://schemas.microsoft.com/office/drawing/2014/main" id="{043002AF-EEAD-9542-B9A0-960A441B8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6711" y="8240488"/>
            <a:ext cx="706288" cy="706288"/>
          </a:xfrm>
          <a:prstGeom prst="rect">
            <a:avLst/>
          </a:prstGeom>
        </p:spPr>
      </p:pic>
      <p:pic>
        <p:nvPicPr>
          <p:cNvPr id="20" name="Picture 19" descr="Icon&#10;&#10;Description automatically generated">
            <a:extLst>
              <a:ext uri="{FF2B5EF4-FFF2-40B4-BE49-F238E27FC236}">
                <a16:creationId xmlns:a16="http://schemas.microsoft.com/office/drawing/2014/main" id="{BA254043-2FE0-BD43-991A-4B51A8F0E3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1061" y="7871429"/>
            <a:ext cx="885379" cy="885379"/>
          </a:xfrm>
          <a:prstGeom prst="rect">
            <a:avLst/>
          </a:prstGeom>
        </p:spPr>
      </p:pic>
      <p:pic>
        <p:nvPicPr>
          <p:cNvPr id="21" name="Picture 20" descr="Icon&#10;&#10;Description automatically generated">
            <a:extLst>
              <a:ext uri="{FF2B5EF4-FFF2-40B4-BE49-F238E27FC236}">
                <a16:creationId xmlns:a16="http://schemas.microsoft.com/office/drawing/2014/main" id="{55C07C94-CB3B-AB4F-9D31-8846DFFE42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2870" y="3916466"/>
            <a:ext cx="1067682" cy="1067682"/>
          </a:xfrm>
          <a:prstGeom prst="rect">
            <a:avLst/>
          </a:prstGeom>
        </p:spPr>
      </p:pic>
      <p:pic>
        <p:nvPicPr>
          <p:cNvPr id="25" name="Picture 24" descr="Logo, icon&#10;&#10;Description automatically generated">
            <a:extLst>
              <a:ext uri="{FF2B5EF4-FFF2-40B4-BE49-F238E27FC236}">
                <a16:creationId xmlns:a16="http://schemas.microsoft.com/office/drawing/2014/main" id="{AD15BE35-F478-DD4C-83AD-66B531D930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8812" y="6503700"/>
            <a:ext cx="1147293" cy="1147293"/>
          </a:xfrm>
          <a:prstGeom prst="rect">
            <a:avLst/>
          </a:prstGeom>
        </p:spPr>
      </p:pic>
      <p:pic>
        <p:nvPicPr>
          <p:cNvPr id="26" name="Picture 25" descr="Icon&#10;&#10;Description automatically generated">
            <a:extLst>
              <a:ext uri="{FF2B5EF4-FFF2-40B4-BE49-F238E27FC236}">
                <a16:creationId xmlns:a16="http://schemas.microsoft.com/office/drawing/2014/main" id="{4A5E8382-C070-D448-A2E1-B6A64D21B3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5204" y="2547618"/>
            <a:ext cx="1067682" cy="1067682"/>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32D17787-5BB9-8B47-AD4F-C94A7663D9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20321" y="5072422"/>
            <a:ext cx="1352779" cy="135277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782752" y="3085008"/>
            <a:ext cx="20326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accept</a:t>
            </a:r>
            <a:endParaRPr b="1" dirty="0">
              <a:latin typeface="Gill Sans MT" panose="020B0502020104020203" pitchFamily="34" charset="77"/>
              <a:sym typeface="American Typewriter"/>
            </a:endParaRPr>
          </a:p>
        </p:txBody>
      </p:sp>
      <p:sp>
        <p:nvSpPr>
          <p:cNvPr id="134" name="office"/>
          <p:cNvSpPr txBox="1"/>
          <p:nvPr/>
        </p:nvSpPr>
        <p:spPr>
          <a:xfrm>
            <a:off x="2707419" y="3993661"/>
            <a:ext cx="21832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decline</a:t>
            </a:r>
            <a:endParaRPr dirty="0">
              <a:latin typeface="Gill Sans MT" panose="020B0502020104020203" pitchFamily="34" charset="77"/>
            </a:endParaRPr>
          </a:p>
        </p:txBody>
      </p:sp>
      <p:sp>
        <p:nvSpPr>
          <p:cNvPr id="135" name="spare"/>
          <p:cNvSpPr txBox="1"/>
          <p:nvPr/>
        </p:nvSpPr>
        <p:spPr>
          <a:xfrm>
            <a:off x="2556730" y="4843260"/>
            <a:ext cx="248465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beneath</a:t>
            </a:r>
            <a:endParaRPr b="1" dirty="0">
              <a:latin typeface="Gill Sans MT" panose="020B0502020104020203" pitchFamily="34" charset="77"/>
              <a:sym typeface="American Typewriter"/>
            </a:endParaRPr>
          </a:p>
        </p:txBody>
      </p:sp>
      <p:sp>
        <p:nvSpPr>
          <p:cNvPr id="136" name="chipped"/>
          <p:cNvSpPr txBox="1"/>
          <p:nvPr/>
        </p:nvSpPr>
        <p:spPr>
          <a:xfrm>
            <a:off x="2949467" y="5769060"/>
            <a:ext cx="169918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boast</a:t>
            </a:r>
            <a:endParaRPr dirty="0">
              <a:latin typeface="Gill Sans MT" panose="020B0502020104020203" pitchFamily="34" charset="77"/>
            </a:endParaRPr>
          </a:p>
        </p:txBody>
      </p:sp>
      <p:sp>
        <p:nvSpPr>
          <p:cNvPr id="137" name="lift"/>
          <p:cNvSpPr txBox="1"/>
          <p:nvPr/>
        </p:nvSpPr>
        <p:spPr>
          <a:xfrm>
            <a:off x="2741079" y="6639612"/>
            <a:ext cx="211596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sweaty</a:t>
            </a:r>
            <a:endParaRPr dirty="0">
              <a:latin typeface="Gill Sans MT" panose="020B0502020104020203" pitchFamily="34" charset="77"/>
            </a:endParaRPr>
          </a:p>
        </p:txBody>
      </p:sp>
      <p:sp>
        <p:nvSpPr>
          <p:cNvPr id="138" name="mutter"/>
          <p:cNvSpPr txBox="1"/>
          <p:nvPr/>
        </p:nvSpPr>
        <p:spPr>
          <a:xfrm>
            <a:off x="8026741" y="3961911"/>
            <a:ext cx="23788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cascade</a:t>
            </a:r>
            <a:endParaRPr b="1" dirty="0">
              <a:latin typeface="Gill Sans MT" panose="020B0502020104020203" pitchFamily="34" charset="77"/>
              <a:sym typeface="American Typewriter"/>
            </a:endParaRPr>
          </a:p>
        </p:txBody>
      </p:sp>
      <p:sp>
        <p:nvSpPr>
          <p:cNvPr id="139" name="unveil"/>
          <p:cNvSpPr txBox="1"/>
          <p:nvPr/>
        </p:nvSpPr>
        <p:spPr>
          <a:xfrm>
            <a:off x="8167406" y="5750010"/>
            <a:ext cx="19075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grieve</a:t>
            </a:r>
            <a:endParaRPr b="1" dirty="0">
              <a:latin typeface="Gill Sans MT" panose="020B0502020104020203" pitchFamily="34" charset="77"/>
              <a:sym typeface="American Typewriter"/>
            </a:endParaRPr>
          </a:p>
        </p:txBody>
      </p:sp>
      <p:sp>
        <p:nvSpPr>
          <p:cNvPr id="140" name="tolerate"/>
          <p:cNvSpPr txBox="1"/>
          <p:nvPr/>
        </p:nvSpPr>
        <p:spPr>
          <a:xfrm>
            <a:off x="8255178" y="3065958"/>
            <a:ext cx="192200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amble</a:t>
            </a:r>
            <a:endParaRPr dirty="0">
              <a:latin typeface="Gill Sans MT" panose="020B0502020104020203" pitchFamily="34" charset="77"/>
            </a:endParaRPr>
          </a:p>
        </p:txBody>
      </p:sp>
      <p:sp>
        <p:nvSpPr>
          <p:cNvPr id="141" name="fixation"/>
          <p:cNvSpPr txBox="1"/>
          <p:nvPr/>
        </p:nvSpPr>
        <p:spPr>
          <a:xfrm>
            <a:off x="8281630" y="4824210"/>
            <a:ext cx="18691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entire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580706" y="6639611"/>
            <a:ext cx="319157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loathsome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27105" y="0"/>
            <a:ext cx="811600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accept</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79002" y="5251657"/>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decline</a:t>
            </a:r>
            <a:endParaRPr sz="28700" dirty="0">
              <a:latin typeface="Gill Sans MT" panose="020B0502020104020203" pitchFamily="34" charset="77"/>
            </a:endParaRPr>
          </a:p>
        </p:txBody>
      </p:sp>
      <p:pic>
        <p:nvPicPr>
          <p:cNvPr id="16" name="Picture 15" descr="Shape&#10;&#10;Description automatically generated">
            <a:extLst>
              <a:ext uri="{FF2B5EF4-FFF2-40B4-BE49-F238E27FC236}">
                <a16:creationId xmlns:a16="http://schemas.microsoft.com/office/drawing/2014/main" id="{B4040FC8-75E1-674E-BDCF-03B3541C5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4173" y="906213"/>
            <a:ext cx="2909754" cy="2909754"/>
          </a:xfrm>
          <a:prstGeom prst="rect">
            <a:avLst/>
          </a:prstGeom>
        </p:spPr>
      </p:pic>
      <p:pic>
        <p:nvPicPr>
          <p:cNvPr id="17" name="Picture 16" descr="Shape&#10;&#10;Description automatically generated">
            <a:extLst>
              <a:ext uri="{FF2B5EF4-FFF2-40B4-BE49-F238E27FC236}">
                <a16:creationId xmlns:a16="http://schemas.microsoft.com/office/drawing/2014/main" id="{D451EBF5-3DEC-FD4D-B2C6-2605086D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717" y="6198002"/>
            <a:ext cx="2405671" cy="240567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09249" y="531204"/>
            <a:ext cx="831477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beneath</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95377" y="5190391"/>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boast</a:t>
            </a:r>
            <a:endParaRPr sz="199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F130C796-F2F3-8846-B1AE-917C1CE5B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915" y="5591947"/>
            <a:ext cx="3572807" cy="3572807"/>
          </a:xfrm>
          <a:prstGeom prst="rect">
            <a:avLst/>
          </a:prstGeom>
        </p:spPr>
      </p:pic>
      <p:pic>
        <p:nvPicPr>
          <p:cNvPr id="6" name="Picture 5" descr="Icon&#10;&#10;Description automatically generated">
            <a:extLst>
              <a:ext uri="{FF2B5EF4-FFF2-40B4-BE49-F238E27FC236}">
                <a16:creationId xmlns:a16="http://schemas.microsoft.com/office/drawing/2014/main" id="{C77200FE-75DF-2E4B-9C1C-CD9DF67E5C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8393" y="473186"/>
            <a:ext cx="3390624" cy="3390624"/>
          </a:xfrm>
          <a:prstGeom prst="rect">
            <a:avLst/>
          </a:prstGeom>
        </p:spPr>
      </p:pic>
      <p:pic>
        <p:nvPicPr>
          <p:cNvPr id="8" name="Picture 7" descr="Icon&#10;&#10;Description automatically generated">
            <a:extLst>
              <a:ext uri="{FF2B5EF4-FFF2-40B4-BE49-F238E27FC236}">
                <a16:creationId xmlns:a16="http://schemas.microsoft.com/office/drawing/2014/main" id="{F5773E4A-ED5A-1042-A8BB-1190658C85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5100" y="3159766"/>
            <a:ext cx="831273" cy="83127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42728" y="-94290"/>
            <a:ext cx="862575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sweaty</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17458" y="5203194"/>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amble</a:t>
            </a:r>
            <a:endParaRPr sz="11500" dirty="0">
              <a:latin typeface="Gill Sans MT" panose="020B0502020104020203" pitchFamily="34" charset="77"/>
            </a:endParaRPr>
          </a:p>
        </p:txBody>
      </p:sp>
      <p:pic>
        <p:nvPicPr>
          <p:cNvPr id="18" name="Picture 17" descr="A picture containing text&#10;&#10;Description automatically generated">
            <a:extLst>
              <a:ext uri="{FF2B5EF4-FFF2-40B4-BE49-F238E27FC236}">
                <a16:creationId xmlns:a16="http://schemas.microsoft.com/office/drawing/2014/main" id="{E3269F2C-C0CB-0844-9E39-232E66980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09" y="5637590"/>
            <a:ext cx="3513310" cy="3513310"/>
          </a:xfrm>
          <a:prstGeom prst="rect">
            <a:avLst/>
          </a:prstGeom>
        </p:spPr>
      </p:pic>
      <p:pic>
        <p:nvPicPr>
          <p:cNvPr id="9" name="Picture 8" descr="Icon&#10;&#10;Description automatically generated">
            <a:extLst>
              <a:ext uri="{FF2B5EF4-FFF2-40B4-BE49-F238E27FC236}">
                <a16:creationId xmlns:a16="http://schemas.microsoft.com/office/drawing/2014/main" id="{84E93F54-6D77-DB49-8160-25083F1617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0721" y="667636"/>
            <a:ext cx="2924806" cy="2924806"/>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64900" y="-27880"/>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cascade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91474" y="5158882"/>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entire</a:t>
            </a:r>
            <a:endParaRPr sz="13800" dirty="0">
              <a:latin typeface="Gill Sans MT" panose="020B0502020104020203" pitchFamily="34" charset="77"/>
            </a:endParaRPr>
          </a:p>
        </p:txBody>
      </p:sp>
      <p:pic>
        <p:nvPicPr>
          <p:cNvPr id="4" name="Picture 3" descr="Logo, icon&#10;&#10;Description automatically generated">
            <a:extLst>
              <a:ext uri="{FF2B5EF4-FFF2-40B4-BE49-F238E27FC236}">
                <a16:creationId xmlns:a16="http://schemas.microsoft.com/office/drawing/2014/main" id="{609442CA-6FB0-1B46-829D-768AD3CE4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554" y="5756234"/>
            <a:ext cx="3247354" cy="3247354"/>
          </a:xfrm>
          <a:prstGeom prst="rect">
            <a:avLst/>
          </a:prstGeom>
        </p:spPr>
      </p:pic>
      <p:pic>
        <p:nvPicPr>
          <p:cNvPr id="18" name="Picture 17" descr="Icon&#10;&#10;Description automatically generated">
            <a:extLst>
              <a:ext uri="{FF2B5EF4-FFF2-40B4-BE49-F238E27FC236}">
                <a16:creationId xmlns:a16="http://schemas.microsoft.com/office/drawing/2014/main" id="{529F132F-E1A0-0342-A582-7969D0A03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2255" y="1004084"/>
            <a:ext cx="2892736" cy="289273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76301" y="-41509"/>
            <a:ext cx="75741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grieve</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988578" y="5831541"/>
            <a:ext cx="1296543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loathsome</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4929BD77-DD95-9B4F-8AAB-CA06C51D7C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850" y="7111274"/>
            <a:ext cx="2247040" cy="2247040"/>
          </a:xfrm>
          <a:prstGeom prst="rect">
            <a:avLst/>
          </a:prstGeom>
        </p:spPr>
      </p:pic>
      <p:pic>
        <p:nvPicPr>
          <p:cNvPr id="18" name="Picture 17" descr="Icon&#10;&#10;Description automatically generated">
            <a:extLst>
              <a:ext uri="{FF2B5EF4-FFF2-40B4-BE49-F238E27FC236}">
                <a16:creationId xmlns:a16="http://schemas.microsoft.com/office/drawing/2014/main" id="{D1953B56-5343-CB4E-8F57-1618A98D6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93" y="5570801"/>
            <a:ext cx="2816814" cy="2816814"/>
          </a:xfrm>
          <a:prstGeom prst="rect">
            <a:avLst/>
          </a:prstGeom>
        </p:spPr>
      </p:pic>
      <p:pic>
        <p:nvPicPr>
          <p:cNvPr id="20" name="Picture 19" descr="Icon&#10;&#10;Description automatically generated">
            <a:extLst>
              <a:ext uri="{FF2B5EF4-FFF2-40B4-BE49-F238E27FC236}">
                <a16:creationId xmlns:a16="http://schemas.microsoft.com/office/drawing/2014/main" id="{C4323D54-228A-6D4D-9258-389084CD5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4337" y="534063"/>
            <a:ext cx="3396807" cy="3396807"/>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44404" y="2274766"/>
            <a:ext cx="20326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accept</a:t>
            </a:r>
            <a:endParaRPr b="1" dirty="0">
              <a:latin typeface="Gill Sans MT" panose="020B0502020104020203" pitchFamily="34" charset="77"/>
              <a:sym typeface="American Typewriter"/>
            </a:endParaRPr>
          </a:p>
        </p:txBody>
      </p:sp>
      <p:sp>
        <p:nvSpPr>
          <p:cNvPr id="134" name="office"/>
          <p:cNvSpPr txBox="1"/>
          <p:nvPr/>
        </p:nvSpPr>
        <p:spPr>
          <a:xfrm>
            <a:off x="5469075" y="3183419"/>
            <a:ext cx="21832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decline</a:t>
            </a:r>
            <a:endParaRPr dirty="0">
              <a:latin typeface="Gill Sans MT" panose="020B0502020104020203" pitchFamily="34" charset="77"/>
            </a:endParaRPr>
          </a:p>
        </p:txBody>
      </p:sp>
      <p:sp>
        <p:nvSpPr>
          <p:cNvPr id="135" name="spare"/>
          <p:cNvSpPr txBox="1"/>
          <p:nvPr/>
        </p:nvSpPr>
        <p:spPr>
          <a:xfrm>
            <a:off x="5318381" y="4033018"/>
            <a:ext cx="248465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beneath</a:t>
            </a:r>
            <a:endParaRPr b="1" dirty="0">
              <a:latin typeface="Gill Sans MT" panose="020B0502020104020203" pitchFamily="34" charset="77"/>
              <a:sym typeface="American Typewriter"/>
            </a:endParaRPr>
          </a:p>
        </p:txBody>
      </p:sp>
      <p:sp>
        <p:nvSpPr>
          <p:cNvPr id="136" name="chipped"/>
          <p:cNvSpPr txBox="1"/>
          <p:nvPr/>
        </p:nvSpPr>
        <p:spPr>
          <a:xfrm>
            <a:off x="5711123" y="4958818"/>
            <a:ext cx="169918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boast</a:t>
            </a:r>
            <a:endParaRPr dirty="0">
              <a:latin typeface="Gill Sans MT" panose="020B0502020104020203" pitchFamily="34" charset="77"/>
            </a:endParaRPr>
          </a:p>
        </p:txBody>
      </p:sp>
      <p:sp>
        <p:nvSpPr>
          <p:cNvPr id="137" name="lift"/>
          <p:cNvSpPr txBox="1"/>
          <p:nvPr/>
        </p:nvSpPr>
        <p:spPr>
          <a:xfrm>
            <a:off x="5502736" y="5829370"/>
            <a:ext cx="211596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sweaty</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371297" y="3418118"/>
            <a:ext cx="23788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cascade</a:t>
            </a:r>
            <a:endParaRPr b="1" dirty="0">
              <a:latin typeface="Gill Sans MT" panose="020B0502020104020203" pitchFamily="34" charset="77"/>
              <a:sym typeface="American Typewriter"/>
            </a:endParaRPr>
          </a:p>
        </p:txBody>
      </p:sp>
      <p:sp>
        <p:nvSpPr>
          <p:cNvPr id="140" name="tolerate"/>
          <p:cNvSpPr txBox="1"/>
          <p:nvPr/>
        </p:nvSpPr>
        <p:spPr>
          <a:xfrm>
            <a:off x="5599730" y="2522165"/>
            <a:ext cx="192200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amble</a:t>
            </a:r>
            <a:endParaRPr dirty="0">
              <a:latin typeface="Gill Sans MT" panose="020B0502020104020203" pitchFamily="34" charset="77"/>
            </a:endParaRPr>
          </a:p>
        </p:txBody>
      </p:sp>
      <p:sp>
        <p:nvSpPr>
          <p:cNvPr id="141" name="fixation"/>
          <p:cNvSpPr txBox="1"/>
          <p:nvPr/>
        </p:nvSpPr>
        <p:spPr>
          <a:xfrm>
            <a:off x="5626179" y="4280417"/>
            <a:ext cx="18691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entire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548623" y="5188117"/>
            <a:ext cx="190757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grieve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906619" y="5996646"/>
            <a:ext cx="319157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loathsome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5257" y="1309202"/>
            <a:ext cx="244778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accept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102081"/>
            <a:ext cx="5827815"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accept something that you have been offered, you say yes to it or agree to take it.</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Prinesh </a:t>
            </a:r>
            <a:r>
              <a:rPr lang="en-GB" sz="4000" b="1" dirty="0">
                <a:latin typeface="Gill Sans MT" panose="020B0502020104020203" pitchFamily="34" charset="77"/>
              </a:rPr>
              <a:t>accepted</a:t>
            </a:r>
            <a:r>
              <a:rPr lang="en-GB" sz="4000" dirty="0">
                <a:latin typeface="Gill Sans MT" panose="020B0502020104020203" pitchFamily="34" charset="77"/>
              </a:rPr>
              <a:t> her award in the assembly.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ac-</a:t>
            </a:r>
            <a:r>
              <a:rPr lang="en-GB" dirty="0" err="1">
                <a:latin typeface="Gill Sans MT" panose="020B0502020104020203" pitchFamily="34" charset="77"/>
              </a:rPr>
              <a:t>cept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5850838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receive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choose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offer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45867357"/>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gratefully accepted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shyly accepted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Shape&#10;&#10;Description automatically generated">
            <a:extLst>
              <a:ext uri="{FF2B5EF4-FFF2-40B4-BE49-F238E27FC236}">
                <a16:creationId xmlns:a16="http://schemas.microsoft.com/office/drawing/2014/main" id="{D81E1C8F-B6B2-454E-AFDA-0F994EFA6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063" y="1795971"/>
            <a:ext cx="4876800" cy="48768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81863" y="1309202"/>
            <a:ext cx="265457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decline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190962"/>
            <a:ext cx="6356561"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decline something or decline to do something, you politely refuse to accept it or do it.</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Freddy </a:t>
            </a:r>
            <a:r>
              <a:rPr lang="en-GB" sz="4000" b="1" dirty="0">
                <a:latin typeface="Gill Sans MT" panose="020B0502020104020203" pitchFamily="34" charset="77"/>
              </a:rPr>
              <a:t>declined</a:t>
            </a:r>
            <a:r>
              <a:rPr lang="en-GB" sz="4000" dirty="0">
                <a:latin typeface="Gill Sans MT" panose="020B0502020104020203" pitchFamily="34" charset="77"/>
              </a:rPr>
              <a:t> to give a reason for being rude.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de-cline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5369348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accept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refuse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offer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378203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gently declined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declined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Shape&#10;&#10;Description automatically generated">
            <a:extLst>
              <a:ext uri="{FF2B5EF4-FFF2-40B4-BE49-F238E27FC236}">
                <a16:creationId xmlns:a16="http://schemas.microsoft.com/office/drawing/2014/main" id="{0C9D4BD6-BEC8-3244-8975-CE3102F22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2926" y="2507705"/>
            <a:ext cx="3374505" cy="337450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14348" y="1309202"/>
            <a:ext cx="298960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beneath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preposition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4075349"/>
            <a:ext cx="643394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beneath another thing is under the other thing.</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sat </a:t>
            </a:r>
            <a:r>
              <a:rPr lang="en-GB" sz="4000" b="1" dirty="0">
                <a:latin typeface="Gill Sans MT" panose="020B0502020104020203" pitchFamily="34" charset="77"/>
              </a:rPr>
              <a:t>beneath</a:t>
            </a:r>
            <a:r>
              <a:rPr lang="en-GB" sz="4000" dirty="0">
                <a:latin typeface="Gill Sans MT" panose="020B0502020104020203" pitchFamily="34" charset="77"/>
              </a:rPr>
              <a:t> the tree branches.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be-neath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3899198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under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teeth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below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wreath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larger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2734107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beneath the sky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beneath and above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0A721572-B13F-BA4F-A537-A5D134DF8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233" y="2211004"/>
            <a:ext cx="4119085" cy="4119085"/>
          </a:xfrm>
          <a:prstGeom prst="rect">
            <a:avLst/>
          </a:prstGeom>
        </p:spPr>
      </p:pic>
      <p:pic>
        <p:nvPicPr>
          <p:cNvPr id="23" name="Picture 22" descr="Icon&#10;&#10;Description automatically generated">
            <a:extLst>
              <a:ext uri="{FF2B5EF4-FFF2-40B4-BE49-F238E27FC236}">
                <a16:creationId xmlns:a16="http://schemas.microsoft.com/office/drawing/2014/main" id="{AC4ED49C-F1B4-434B-8917-DA78B13E3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5978" y="5343086"/>
            <a:ext cx="1009868" cy="1009868"/>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2801" y="1309202"/>
            <a:ext cx="207268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boast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3841667"/>
            <a:ext cx="5793309"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someone boasts about something that they have done or that they own, they talk about it very proudly, in a way that other people may find irritating or offensive.</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Ramesh </a:t>
            </a:r>
            <a:r>
              <a:rPr lang="en-GB" sz="4000" b="1" dirty="0">
                <a:latin typeface="Gill Sans MT" panose="020B0502020104020203" pitchFamily="34" charset="77"/>
              </a:rPr>
              <a:t>boasted</a:t>
            </a:r>
            <a:r>
              <a:rPr lang="en-GB" sz="4000" dirty="0">
                <a:latin typeface="Gill Sans MT" panose="020B0502020104020203" pitchFamily="34" charset="77"/>
              </a:rPr>
              <a:t> to his friends about his spelling score.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boast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6990655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belittle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annoying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413133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boasted 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boasting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5B24C6CA-F164-1D49-B65A-AFCC76F66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588" y="2618192"/>
            <a:ext cx="3572807" cy="357280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0721" y="1309202"/>
            <a:ext cx="259686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sweaty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150267"/>
            <a:ext cx="586811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parts of your body or your clothes are sweaty, they are soaked or covered with sweat.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was very </a:t>
            </a:r>
            <a:r>
              <a:rPr lang="en-GB" sz="4000" b="1" dirty="0">
                <a:latin typeface="Gill Sans MT" panose="020B0502020104020203" pitchFamily="34" charset="77"/>
              </a:rPr>
              <a:t>sweaty</a:t>
            </a:r>
            <a:r>
              <a:rPr lang="en-GB" sz="4000" dirty="0">
                <a:latin typeface="Gill Sans MT" panose="020B0502020104020203" pitchFamily="34" charset="77"/>
              </a:rPr>
              <a:t> after lunchtime.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sweat-y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4454690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clammy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petty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exercise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moist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confetti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sunshine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3215369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hot and sweaty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sweat dripping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4B3405AA-1D97-1D4E-AF57-41705E6FC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464" y="2546130"/>
            <a:ext cx="3461056" cy="3461056"/>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17197</TotalTime>
  <Words>1292</Words>
  <Application>Microsoft Macintosh PowerPoint</Application>
  <PresentationFormat>Custom</PresentationFormat>
  <Paragraphs>352</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304</cp:revision>
  <dcterms:modified xsi:type="dcterms:W3CDTF">2021-09-21T11:41:19Z</dcterms:modified>
</cp:coreProperties>
</file>