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5"/>
    <p:restoredTop sz="94756"/>
  </p:normalViewPr>
  <p:slideViewPr>
    <p:cSldViewPr snapToGrid="0" snapToObjects="1">
      <p:cViewPr varScale="1">
        <p:scale>
          <a:sx n="63" d="100"/>
          <a:sy n="63" d="100"/>
        </p:scale>
        <p:origin x="4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234172" y="3226831"/>
            <a:ext cx="6920164"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5</a:t>
            </a:r>
            <a:r>
              <a:rPr dirty="0">
                <a:latin typeface="Gill Sans MT" panose="020B0502020104020203" pitchFamily="34" charset="77"/>
              </a:rPr>
              <a:t> </a:t>
            </a:r>
            <a:r>
              <a:rPr lang="en-GB" dirty="0">
                <a:latin typeface="Gill Sans MT" panose="020B0502020104020203" pitchFamily="34" charset="77"/>
              </a:rPr>
              <a:t>– 4th October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85711" y="1309202"/>
            <a:ext cx="21223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acidic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66875"/>
            <a:ext cx="557965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acidic remark, or acidic humour, is very unkind or critical.</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Her words were </a:t>
            </a:r>
            <a:r>
              <a:rPr lang="en-GB" sz="4000" b="1" dirty="0">
                <a:latin typeface="Gill Sans MT" panose="020B0502020104020203" pitchFamily="34" charset="77"/>
              </a:rPr>
              <a:t>acidic</a:t>
            </a:r>
            <a:r>
              <a:rPr lang="en-GB" sz="4000" dirty="0">
                <a:latin typeface="Gill Sans MT" panose="020B0502020104020203" pitchFamily="34" charset="77"/>
              </a:rPr>
              <a:t> and hurtful.</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a:t>
            </a:r>
            <a:r>
              <a:rPr lang="en-GB" dirty="0" err="1">
                <a:latin typeface="Gill Sans MT" panose="020B0502020104020203" pitchFamily="34" charset="77"/>
              </a:rPr>
              <a:t>cid</a:t>
            </a:r>
            <a:r>
              <a:rPr lang="en-GB" dirty="0">
                <a:latin typeface="Gill Sans MT" panose="020B0502020104020203" pitchFamily="34" charset="77"/>
              </a:rPr>
              <a:t>-</a:t>
            </a:r>
            <a:r>
              <a:rPr lang="en-GB" dirty="0" err="1">
                <a:latin typeface="Gill Sans MT" panose="020B0502020104020203" pitchFamily="34" charset="77"/>
              </a:rPr>
              <a:t>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736949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burning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72242231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acidic words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acidic 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FAC31E00-DC1E-3442-850C-CBB450A99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6317" y="2458007"/>
            <a:ext cx="3637280" cy="363728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03623" y="1432311"/>
            <a:ext cx="4211088"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5400" dirty="0">
                <a:latin typeface="Gill Sans MT" panose="020B0502020104020203" pitchFamily="34" charset="77"/>
              </a:rPr>
              <a:t>condescending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839345"/>
            <a:ext cx="6133274"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say that someone is condescending, you are showing your disapproval of the fact that they talk or behave in a way which shows that they think they are superior to other people.</a:t>
            </a:r>
            <a:endParaRPr sz="28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Timothy was often </a:t>
            </a:r>
            <a:r>
              <a:rPr lang="en-GB" sz="4000" b="1" dirty="0">
                <a:latin typeface="Gill Sans MT" panose="020B0502020104020203" pitchFamily="34" charset="77"/>
              </a:rPr>
              <a:t>condescending</a:t>
            </a:r>
            <a:r>
              <a:rPr lang="en-GB" sz="4000" dirty="0">
                <a:latin typeface="Gill Sans MT" panose="020B0502020104020203" pitchFamily="34" charset="77"/>
              </a:rPr>
              <a:t> without realising.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464791"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con-de-scend-</a:t>
            </a:r>
            <a:r>
              <a:rPr lang="en-GB" dirty="0" err="1">
                <a:latin typeface="Gill Sans MT" panose="020B0502020104020203" pitchFamily="34" charset="77"/>
              </a:rPr>
              <a:t>ing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5742446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condescending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condescending towards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2326463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snobby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respectful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depending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attitude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snooty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spending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780A1C66-8DBC-C149-A0BF-DDC187ECA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1000" y="2647192"/>
            <a:ext cx="3449855" cy="3449855"/>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02184" y="1309202"/>
            <a:ext cx="291746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graceful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128312"/>
            <a:ext cx="6605895"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Someone or something that is graceful moves in a smooth and controlled way which is attractive to watch.</a:t>
            </a:r>
            <a:endParaRPr sz="32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Upham moved </a:t>
            </a:r>
            <a:r>
              <a:rPr lang="en-GB" sz="4000" b="1" dirty="0">
                <a:latin typeface="Gill Sans MT" panose="020B0502020104020203" pitchFamily="34" charset="77"/>
              </a:rPr>
              <a:t>gracefully</a:t>
            </a:r>
            <a:r>
              <a:rPr lang="en-GB" sz="4000" dirty="0">
                <a:latin typeface="Gill Sans MT" panose="020B0502020104020203" pitchFamily="34" charset="77"/>
              </a:rPr>
              <a:t> into the hall for assembly.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grace-</a:t>
            </a:r>
            <a:r>
              <a:rPr lang="en-GB" dirty="0" err="1">
                <a:latin typeface="Gill Sans MT" panose="020B0502020104020203" pitchFamily="34" charset="77"/>
              </a:rPr>
              <a:t>ful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778836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graceful when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truly graceful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0476364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elegant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inelegant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disgraceful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movement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stylish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stiff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walking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with low confidence">
            <a:extLst>
              <a:ext uri="{FF2B5EF4-FFF2-40B4-BE49-F238E27FC236}">
                <a16:creationId xmlns:a16="http://schemas.microsoft.com/office/drawing/2014/main" id="{E554A026-E4AF-7046-BC55-63E20808B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186" y="2455733"/>
            <a:ext cx="3703248" cy="3703248"/>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9663" y="1309202"/>
            <a:ext cx="252152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tender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2"/>
            <a:ext cx="682716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part of your body is tender, it is sensitive and painful when it is touched.</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Courtney’s leg muscles were </a:t>
            </a:r>
            <a:r>
              <a:rPr lang="en-GB" b="1" dirty="0">
                <a:latin typeface="Gill Sans MT" panose="020B0502020104020203" pitchFamily="34" charset="77"/>
              </a:rPr>
              <a:t>tender</a:t>
            </a:r>
            <a:r>
              <a:rPr lang="en-GB" dirty="0">
                <a:latin typeface="Gill Sans MT" panose="020B0502020104020203" pitchFamily="34" charset="77"/>
              </a:rPr>
              <a:t> after the long run.</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ten-der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3673312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tender and aching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walked tenderly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10595845"/>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surrender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painful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slender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Logo&#10;&#10;Description automatically generated">
            <a:extLst>
              <a:ext uri="{FF2B5EF4-FFF2-40B4-BE49-F238E27FC236}">
                <a16:creationId xmlns:a16="http://schemas.microsoft.com/office/drawing/2014/main" id="{EF7F973D-00EA-7440-9F68-406F8E465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338" y="2494742"/>
            <a:ext cx="3517802" cy="3517802"/>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8322" y="1309202"/>
            <a:ext cx="265457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wicked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8" y="4144960"/>
            <a:ext cx="6852141"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use wicked to describe someone or something that is very bad and deliberately harmful to people.</a:t>
            </a:r>
            <a:endParaRPr sz="32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Jess liked to play </a:t>
            </a:r>
            <a:r>
              <a:rPr lang="en-GB" sz="4000" b="1" dirty="0">
                <a:latin typeface="Gill Sans MT" panose="020B0502020104020203" pitchFamily="34" charset="77"/>
              </a:rPr>
              <a:t>wicked</a:t>
            </a:r>
            <a:r>
              <a:rPr lang="en-GB" sz="4000" dirty="0">
                <a:latin typeface="Gill Sans MT" panose="020B0502020104020203" pitchFamily="34" charset="77"/>
              </a:rPr>
              <a:t> jokes on her friends.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wick-ed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0405699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vile and wicked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wicked attitude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6717436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mischievous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cheeky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humour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CF1E87B3-FAB7-B544-BDCB-011DA6240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029" y="2182175"/>
            <a:ext cx="4100230" cy="410023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0525504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flush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press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point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select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5496736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amble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cascade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entire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grieve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32377326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flush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point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select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flick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461078559"/>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at a person or thing, you hold out your finger towards them in order to make someone notice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away, or off something else, you remove it with a quick movement of your hand or finger.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a button or switch, you push it with your finger in order to make a machine or device 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choose it from a number of things of the same kind.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something down the toilet, you get rid of it by putting it into the toilet bowl and *** the toilet.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Icon&#10;&#10;Description automatically generated">
            <a:extLst>
              <a:ext uri="{FF2B5EF4-FFF2-40B4-BE49-F238E27FC236}">
                <a16:creationId xmlns:a16="http://schemas.microsoft.com/office/drawing/2014/main" id="{60B5E06E-50C5-D44B-9744-9E359C4C65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9430">
            <a:off x="10501312" y="3747375"/>
            <a:ext cx="1080000" cy="1080000"/>
          </a:xfrm>
          <a:prstGeom prst="rect">
            <a:avLst/>
          </a:prstGeom>
        </p:spPr>
      </p:pic>
      <p:pic>
        <p:nvPicPr>
          <p:cNvPr id="23" name="Picture 22" descr="Icon&#10;&#10;Description automatically generated">
            <a:extLst>
              <a:ext uri="{FF2B5EF4-FFF2-40B4-BE49-F238E27FC236}">
                <a16:creationId xmlns:a16="http://schemas.microsoft.com/office/drawing/2014/main" id="{22588484-27C0-5A4D-9BA2-29487C76D7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285" y="6498151"/>
            <a:ext cx="1222402" cy="1222402"/>
          </a:xfrm>
          <a:prstGeom prst="rect">
            <a:avLst/>
          </a:prstGeom>
        </p:spPr>
      </p:pic>
      <p:pic>
        <p:nvPicPr>
          <p:cNvPr id="25" name="Picture 24" descr="A picture containing icon&#10;&#10;Description automatically generated">
            <a:extLst>
              <a:ext uri="{FF2B5EF4-FFF2-40B4-BE49-F238E27FC236}">
                <a16:creationId xmlns:a16="http://schemas.microsoft.com/office/drawing/2014/main" id="{E989C6BE-3A57-6442-A786-31AEE3D8A8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873120">
            <a:off x="10425780" y="2364329"/>
            <a:ext cx="1240109" cy="1240109"/>
          </a:xfrm>
          <a:prstGeom prst="rect">
            <a:avLst/>
          </a:prstGeom>
        </p:spPr>
      </p:pic>
      <p:pic>
        <p:nvPicPr>
          <p:cNvPr id="29" name="Picture 28" descr="Icon&#10;&#10;Description automatically generated">
            <a:extLst>
              <a:ext uri="{FF2B5EF4-FFF2-40B4-BE49-F238E27FC236}">
                <a16:creationId xmlns:a16="http://schemas.microsoft.com/office/drawing/2014/main" id="{A3BBAAB6-BFA2-7543-84EF-0996E5A21B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176608">
            <a:off x="10385706" y="4921952"/>
            <a:ext cx="1320254" cy="1320254"/>
          </a:xfrm>
          <a:prstGeom prst="rect">
            <a:avLst/>
          </a:prstGeom>
        </p:spPr>
      </p:pic>
      <p:pic>
        <p:nvPicPr>
          <p:cNvPr id="31" name="Picture 30" descr="A picture containing text, pool ball&#10;&#10;Description automatically generated">
            <a:extLst>
              <a:ext uri="{FF2B5EF4-FFF2-40B4-BE49-F238E27FC236}">
                <a16:creationId xmlns:a16="http://schemas.microsoft.com/office/drawing/2014/main" id="{B1EE75E3-EB36-8240-ABA0-CE1D4E1152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67428" y="7556179"/>
            <a:ext cx="1418725" cy="1418725"/>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07671921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acidic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condescending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graceful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wicked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062202449"/>
              </p:ext>
            </p:extLst>
          </p:nvPr>
        </p:nvGraphicFramePr>
        <p:xfrm>
          <a:off x="5307795" y="1251704"/>
          <a:ext cx="4826233" cy="80280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Someone or something that is *** moves in a smooth and controlled way which is attractive to watch.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An *** remark, or *** humour, is very unkind or critical.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You use *** to describe someone or something that is very bad and deliberately harmful to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say that someone is ***, you are showing your disapproval of the fact that they talk or behave in a way which shows that they think they are superior to other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part of your body is ***, it is sensitive and painful when it is touched.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3" name="Picture 22" descr="Icon&#10;&#10;Description automatically generated">
            <a:extLst>
              <a:ext uri="{FF2B5EF4-FFF2-40B4-BE49-F238E27FC236}">
                <a16:creationId xmlns:a16="http://schemas.microsoft.com/office/drawing/2014/main" id="{7E88F936-74ED-5F4C-9E53-4BC08AA648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4151" y="5122454"/>
            <a:ext cx="1100805" cy="1100805"/>
          </a:xfrm>
          <a:prstGeom prst="rect">
            <a:avLst/>
          </a:prstGeom>
        </p:spPr>
      </p:pic>
      <p:pic>
        <p:nvPicPr>
          <p:cNvPr id="28" name="Picture 27" descr="Logo&#10;&#10;Description automatically generated">
            <a:extLst>
              <a:ext uri="{FF2B5EF4-FFF2-40B4-BE49-F238E27FC236}">
                <a16:creationId xmlns:a16="http://schemas.microsoft.com/office/drawing/2014/main" id="{C030FA10-0A06-A248-A15B-0E7A0CBEF0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3917" y="8025505"/>
            <a:ext cx="921271" cy="921271"/>
          </a:xfrm>
          <a:prstGeom prst="rect">
            <a:avLst/>
          </a:prstGeom>
        </p:spPr>
      </p:pic>
      <p:pic>
        <p:nvPicPr>
          <p:cNvPr id="29" name="Picture 28" descr="Logo&#10;&#10;Description automatically generated with low confidence">
            <a:extLst>
              <a:ext uri="{FF2B5EF4-FFF2-40B4-BE49-F238E27FC236}">
                <a16:creationId xmlns:a16="http://schemas.microsoft.com/office/drawing/2014/main" id="{3DABA781-00F7-1241-927E-83A16E6F3C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23461" y="2454820"/>
            <a:ext cx="1282181" cy="1282181"/>
          </a:xfrm>
          <a:prstGeom prst="rect">
            <a:avLst/>
          </a:prstGeom>
        </p:spPr>
      </p:pic>
      <p:pic>
        <p:nvPicPr>
          <p:cNvPr id="30" name="Picture 29" descr="Icon&#10;&#10;Description automatically generated">
            <a:extLst>
              <a:ext uri="{FF2B5EF4-FFF2-40B4-BE49-F238E27FC236}">
                <a16:creationId xmlns:a16="http://schemas.microsoft.com/office/drawing/2014/main" id="{3636FCCD-2E34-3448-85EC-981E181592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23461" y="6515818"/>
            <a:ext cx="1282181" cy="1282181"/>
          </a:xfrm>
          <a:prstGeom prst="rect">
            <a:avLst/>
          </a:prstGeom>
        </p:spPr>
      </p:pic>
      <p:pic>
        <p:nvPicPr>
          <p:cNvPr id="3" name="Picture 2" descr="Icon&#10;&#10;Description automatically generated">
            <a:extLst>
              <a:ext uri="{FF2B5EF4-FFF2-40B4-BE49-F238E27FC236}">
                <a16:creationId xmlns:a16="http://schemas.microsoft.com/office/drawing/2014/main" id="{B800B95B-0D61-7E40-9144-2B36C8FF18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99552" y="3776442"/>
            <a:ext cx="1134733" cy="113473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67285" y="3085008"/>
            <a:ext cx="146354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flush</a:t>
            </a:r>
            <a:endParaRPr b="1" dirty="0">
              <a:latin typeface="Gill Sans MT" panose="020B0502020104020203" pitchFamily="34" charset="77"/>
              <a:sym typeface="American Typewriter"/>
            </a:endParaRPr>
          </a:p>
        </p:txBody>
      </p:sp>
      <p:sp>
        <p:nvSpPr>
          <p:cNvPr id="134" name="office"/>
          <p:cNvSpPr txBox="1"/>
          <p:nvPr/>
        </p:nvSpPr>
        <p:spPr>
          <a:xfrm>
            <a:off x="2982334" y="3993661"/>
            <a:ext cx="16334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press</a:t>
            </a:r>
            <a:endParaRPr dirty="0">
              <a:latin typeface="Gill Sans MT" panose="020B0502020104020203" pitchFamily="34" charset="77"/>
            </a:endParaRPr>
          </a:p>
        </p:txBody>
      </p:sp>
      <p:sp>
        <p:nvSpPr>
          <p:cNvPr id="135" name="spare"/>
          <p:cNvSpPr txBox="1"/>
          <p:nvPr/>
        </p:nvSpPr>
        <p:spPr>
          <a:xfrm>
            <a:off x="2981526" y="4843260"/>
            <a:ext cx="16350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point</a:t>
            </a:r>
            <a:endParaRPr b="1" dirty="0">
              <a:latin typeface="Gill Sans MT" panose="020B0502020104020203" pitchFamily="34" charset="77"/>
              <a:sym typeface="American Typewriter"/>
            </a:endParaRPr>
          </a:p>
        </p:txBody>
      </p:sp>
      <p:sp>
        <p:nvSpPr>
          <p:cNvPr id="136" name="chipped"/>
          <p:cNvSpPr txBox="1"/>
          <p:nvPr/>
        </p:nvSpPr>
        <p:spPr>
          <a:xfrm>
            <a:off x="2898171" y="5769060"/>
            <a:ext cx="18017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select</a:t>
            </a:r>
            <a:endParaRPr dirty="0">
              <a:latin typeface="Gill Sans MT" panose="020B0502020104020203" pitchFamily="34" charset="77"/>
            </a:endParaRPr>
          </a:p>
        </p:txBody>
      </p:sp>
      <p:sp>
        <p:nvSpPr>
          <p:cNvPr id="137" name="lift"/>
          <p:cNvSpPr txBox="1"/>
          <p:nvPr/>
        </p:nvSpPr>
        <p:spPr>
          <a:xfrm>
            <a:off x="3153052" y="6639612"/>
            <a:ext cx="129202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flick</a:t>
            </a:r>
            <a:endParaRPr dirty="0">
              <a:latin typeface="Gill Sans MT" panose="020B0502020104020203" pitchFamily="34" charset="77"/>
            </a:endParaRPr>
          </a:p>
        </p:txBody>
      </p:sp>
      <p:sp>
        <p:nvSpPr>
          <p:cNvPr id="138" name="mutter"/>
          <p:cNvSpPr txBox="1"/>
          <p:nvPr/>
        </p:nvSpPr>
        <p:spPr>
          <a:xfrm>
            <a:off x="7011241" y="3961911"/>
            <a:ext cx="44098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condescending</a:t>
            </a:r>
            <a:endParaRPr b="1" dirty="0">
              <a:latin typeface="Gill Sans MT" panose="020B0502020104020203" pitchFamily="34" charset="77"/>
              <a:sym typeface="American Typewriter"/>
            </a:endParaRPr>
          </a:p>
        </p:txBody>
      </p:sp>
      <p:sp>
        <p:nvSpPr>
          <p:cNvPr id="139" name="unveil"/>
          <p:cNvSpPr txBox="1"/>
          <p:nvPr/>
        </p:nvSpPr>
        <p:spPr>
          <a:xfrm>
            <a:off x="8088058" y="5750010"/>
            <a:ext cx="20662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tender</a:t>
            </a:r>
            <a:endParaRPr b="1" dirty="0">
              <a:latin typeface="Gill Sans MT" panose="020B0502020104020203" pitchFamily="34" charset="77"/>
              <a:sym typeface="American Typewriter"/>
            </a:endParaRPr>
          </a:p>
        </p:txBody>
      </p:sp>
      <p:sp>
        <p:nvSpPr>
          <p:cNvPr id="140" name="tolerate"/>
          <p:cNvSpPr txBox="1"/>
          <p:nvPr/>
        </p:nvSpPr>
        <p:spPr>
          <a:xfrm>
            <a:off x="8330521" y="3065958"/>
            <a:ext cx="17713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acidic</a:t>
            </a:r>
            <a:endParaRPr dirty="0">
              <a:latin typeface="Gill Sans MT" panose="020B0502020104020203" pitchFamily="34" charset="77"/>
            </a:endParaRPr>
          </a:p>
        </p:txBody>
      </p:sp>
      <p:sp>
        <p:nvSpPr>
          <p:cNvPr id="141" name="fixation"/>
          <p:cNvSpPr txBox="1"/>
          <p:nvPr/>
        </p:nvSpPr>
        <p:spPr>
          <a:xfrm>
            <a:off x="7993892" y="4824210"/>
            <a:ext cx="244458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graceful</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108095" y="6639611"/>
            <a:ext cx="21368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wicked</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95977" y="305549"/>
            <a:ext cx="578523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flush</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1044" y="5092667"/>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press</a:t>
            </a:r>
            <a:endParaRPr sz="287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407AFBD7-31BB-BD4D-B867-AD052BC46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76608">
            <a:off x="1043378" y="5947557"/>
            <a:ext cx="2916295" cy="2916295"/>
          </a:xfrm>
          <a:prstGeom prst="rect">
            <a:avLst/>
          </a:prstGeom>
        </p:spPr>
      </p:pic>
      <p:pic>
        <p:nvPicPr>
          <p:cNvPr id="4" name="Picture 3" descr="A picture containing text, pool ball&#10;&#10;Description automatically generated">
            <a:extLst>
              <a:ext uri="{FF2B5EF4-FFF2-40B4-BE49-F238E27FC236}">
                <a16:creationId xmlns:a16="http://schemas.microsoft.com/office/drawing/2014/main" id="{BCCEBB2D-D369-554E-AC03-4FAF58B33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115" y="685828"/>
            <a:ext cx="3196821" cy="319682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39487" y="-94290"/>
            <a:ext cx="655147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point</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5580" y="5287250"/>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select</a:t>
            </a:r>
            <a:endParaRPr sz="19900" dirty="0">
              <a:latin typeface="Gill Sans MT" panose="020B0502020104020203" pitchFamily="34" charset="77"/>
            </a:endParaRPr>
          </a:p>
        </p:txBody>
      </p:sp>
      <p:pic>
        <p:nvPicPr>
          <p:cNvPr id="17" name="Picture 16" descr="A picture containing icon&#10;&#10;Description automatically generated">
            <a:extLst>
              <a:ext uri="{FF2B5EF4-FFF2-40B4-BE49-F238E27FC236}">
                <a16:creationId xmlns:a16="http://schemas.microsoft.com/office/drawing/2014/main" id="{8FADB020-7F8A-A148-9710-AF8B77F10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873120">
            <a:off x="8663319" y="214012"/>
            <a:ext cx="3660175" cy="3660175"/>
          </a:xfrm>
          <a:prstGeom prst="rect">
            <a:avLst/>
          </a:prstGeom>
        </p:spPr>
      </p:pic>
      <p:pic>
        <p:nvPicPr>
          <p:cNvPr id="19" name="Picture 18" descr="Icon&#10;&#10;Description automatically generated">
            <a:extLst>
              <a:ext uri="{FF2B5EF4-FFF2-40B4-BE49-F238E27FC236}">
                <a16:creationId xmlns:a16="http://schemas.microsoft.com/office/drawing/2014/main" id="{0C60D751-11FB-E449-85FA-5D48075185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54" y="5671949"/>
            <a:ext cx="3498353" cy="349835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37600" y="221493"/>
            <a:ext cx="502220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flick</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17458" y="5203194"/>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acidic</a:t>
            </a:r>
            <a:endParaRPr sz="115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34DF06B0-408E-804F-BC99-B6F9B6B3C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33" y="5556426"/>
            <a:ext cx="3637280" cy="3637280"/>
          </a:xfrm>
          <a:prstGeom prst="rect">
            <a:avLst/>
          </a:prstGeom>
        </p:spPr>
      </p:pic>
      <p:pic>
        <p:nvPicPr>
          <p:cNvPr id="4" name="Picture 3" descr="Icon&#10;&#10;Description automatically generated">
            <a:extLst>
              <a:ext uri="{FF2B5EF4-FFF2-40B4-BE49-F238E27FC236}">
                <a16:creationId xmlns:a16="http://schemas.microsoft.com/office/drawing/2014/main" id="{87154803-F413-0F49-8A3A-8415A3FC0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9430">
            <a:off x="8038760" y="398427"/>
            <a:ext cx="3758850" cy="375885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9" y="1240394"/>
            <a:ext cx="11999897" cy="1872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1500" dirty="0">
                <a:latin typeface="Gill Sans MT" panose="020B0502020104020203" pitchFamily="34" charset="77"/>
              </a:rPr>
              <a:t>condescending</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48023" y="5537180"/>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graceful</a:t>
            </a:r>
            <a:endParaRPr sz="13800" dirty="0">
              <a:latin typeface="Gill Sans MT" panose="020B0502020104020203" pitchFamily="34" charset="77"/>
            </a:endParaRPr>
          </a:p>
        </p:txBody>
      </p:sp>
      <p:pic>
        <p:nvPicPr>
          <p:cNvPr id="16" name="Picture 15" descr="Logo&#10;&#10;Description automatically generated with low confidence">
            <a:extLst>
              <a:ext uri="{FF2B5EF4-FFF2-40B4-BE49-F238E27FC236}">
                <a16:creationId xmlns:a16="http://schemas.microsoft.com/office/drawing/2014/main" id="{CA74F532-8896-6443-9161-208594350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60" y="5498295"/>
            <a:ext cx="3703248" cy="3703248"/>
          </a:xfrm>
          <a:prstGeom prst="rect">
            <a:avLst/>
          </a:prstGeom>
        </p:spPr>
      </p:pic>
      <p:pic>
        <p:nvPicPr>
          <p:cNvPr id="17" name="Picture 16" descr="Icon&#10;&#10;Description automatically generated">
            <a:extLst>
              <a:ext uri="{FF2B5EF4-FFF2-40B4-BE49-F238E27FC236}">
                <a16:creationId xmlns:a16="http://schemas.microsoft.com/office/drawing/2014/main" id="{81A7C8A0-AE4E-9645-B582-32686FD96A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0421" y="503534"/>
            <a:ext cx="3449855" cy="3449855"/>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1227" y="76940"/>
            <a:ext cx="836927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tender</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601604" y="5287250"/>
            <a:ext cx="1296543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wicked</a:t>
            </a:r>
            <a:endParaRPr sz="115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CBA2BDA0-06C4-674E-851B-6398ABCBA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48" y="5602225"/>
            <a:ext cx="3416106" cy="3416106"/>
          </a:xfrm>
          <a:prstGeom prst="rect">
            <a:avLst/>
          </a:prstGeom>
        </p:spPr>
      </p:pic>
      <p:pic>
        <p:nvPicPr>
          <p:cNvPr id="4" name="Picture 3" descr="Logo&#10;&#10;Description automatically generated">
            <a:extLst>
              <a:ext uri="{FF2B5EF4-FFF2-40B4-BE49-F238E27FC236}">
                <a16:creationId xmlns:a16="http://schemas.microsoft.com/office/drawing/2014/main" id="{9260C48A-6E5B-0E43-90CF-4E24E3B33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0506" y="769884"/>
            <a:ext cx="2996187" cy="2996187"/>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28937" y="2274766"/>
            <a:ext cx="146354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flush</a:t>
            </a:r>
            <a:endParaRPr b="1" dirty="0">
              <a:latin typeface="Gill Sans MT" panose="020B0502020104020203" pitchFamily="34" charset="77"/>
              <a:sym typeface="American Typewriter"/>
            </a:endParaRPr>
          </a:p>
        </p:txBody>
      </p:sp>
      <p:sp>
        <p:nvSpPr>
          <p:cNvPr id="134" name="office"/>
          <p:cNvSpPr txBox="1"/>
          <p:nvPr/>
        </p:nvSpPr>
        <p:spPr>
          <a:xfrm>
            <a:off x="5743990" y="3183419"/>
            <a:ext cx="16334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press</a:t>
            </a:r>
            <a:endParaRPr dirty="0">
              <a:latin typeface="Gill Sans MT" panose="020B0502020104020203" pitchFamily="34" charset="77"/>
            </a:endParaRPr>
          </a:p>
        </p:txBody>
      </p:sp>
      <p:sp>
        <p:nvSpPr>
          <p:cNvPr id="135" name="spare"/>
          <p:cNvSpPr txBox="1"/>
          <p:nvPr/>
        </p:nvSpPr>
        <p:spPr>
          <a:xfrm>
            <a:off x="5743177" y="4033018"/>
            <a:ext cx="16350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point</a:t>
            </a:r>
            <a:endParaRPr b="1" dirty="0">
              <a:latin typeface="Gill Sans MT" panose="020B0502020104020203" pitchFamily="34" charset="77"/>
              <a:sym typeface="American Typewriter"/>
            </a:endParaRPr>
          </a:p>
        </p:txBody>
      </p:sp>
      <p:sp>
        <p:nvSpPr>
          <p:cNvPr id="136" name="chipped"/>
          <p:cNvSpPr txBox="1"/>
          <p:nvPr/>
        </p:nvSpPr>
        <p:spPr>
          <a:xfrm>
            <a:off x="5659827" y="4958818"/>
            <a:ext cx="18017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select</a:t>
            </a:r>
            <a:endParaRPr dirty="0">
              <a:latin typeface="Gill Sans MT" panose="020B0502020104020203" pitchFamily="34" charset="77"/>
            </a:endParaRPr>
          </a:p>
        </p:txBody>
      </p:sp>
      <p:sp>
        <p:nvSpPr>
          <p:cNvPr id="137" name="lift"/>
          <p:cNvSpPr txBox="1"/>
          <p:nvPr/>
        </p:nvSpPr>
        <p:spPr>
          <a:xfrm>
            <a:off x="5914709" y="5829370"/>
            <a:ext cx="129202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flick</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355797" y="3418118"/>
            <a:ext cx="44098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condescending</a:t>
            </a:r>
            <a:endParaRPr b="1" dirty="0">
              <a:latin typeface="Gill Sans MT" panose="020B0502020104020203" pitchFamily="34" charset="77"/>
              <a:sym typeface="American Typewriter"/>
            </a:endParaRPr>
          </a:p>
        </p:txBody>
      </p:sp>
      <p:sp>
        <p:nvSpPr>
          <p:cNvPr id="140" name="tolerate"/>
          <p:cNvSpPr txBox="1"/>
          <p:nvPr/>
        </p:nvSpPr>
        <p:spPr>
          <a:xfrm>
            <a:off x="5675073" y="2522165"/>
            <a:ext cx="17713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acidic</a:t>
            </a:r>
            <a:endParaRPr dirty="0">
              <a:latin typeface="Gill Sans MT" panose="020B0502020104020203" pitchFamily="34" charset="77"/>
            </a:endParaRPr>
          </a:p>
        </p:txBody>
      </p:sp>
      <p:sp>
        <p:nvSpPr>
          <p:cNvPr id="141" name="fixation"/>
          <p:cNvSpPr txBox="1"/>
          <p:nvPr/>
        </p:nvSpPr>
        <p:spPr>
          <a:xfrm>
            <a:off x="5338441" y="4280417"/>
            <a:ext cx="244458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graceful</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69275" y="5188117"/>
            <a:ext cx="20662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tender</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34008" y="5996646"/>
            <a:ext cx="21368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wicked</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5896" y="1309202"/>
            <a:ext cx="176650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flush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855860"/>
            <a:ext cx="5827815"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flush something down the toilet, you get rid of it by putting it into the toilet bowl and flushing the toilet.</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spider was </a:t>
            </a:r>
            <a:r>
              <a:rPr lang="en-GB" sz="4000" b="1" dirty="0">
                <a:latin typeface="Gill Sans MT" panose="020B0502020104020203" pitchFamily="34" charset="77"/>
              </a:rPr>
              <a:t>flushed</a:t>
            </a:r>
            <a:r>
              <a:rPr lang="en-GB" sz="4000" dirty="0">
                <a:latin typeface="Gill Sans MT" panose="020B0502020104020203" pitchFamily="34" charset="77"/>
              </a:rPr>
              <a:t> down the drain by the rain.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flush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1140632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toilet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spider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6340185"/>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flush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flush suddenly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picture containing text, pool ball&#10;&#10;Description automatically generated">
            <a:extLst>
              <a:ext uri="{FF2B5EF4-FFF2-40B4-BE49-F238E27FC236}">
                <a16:creationId xmlns:a16="http://schemas.microsoft.com/office/drawing/2014/main" id="{2A759D15-F631-494A-8C35-AAA356646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408" y="1888569"/>
            <a:ext cx="3825759" cy="3825759"/>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6052" y="1309202"/>
            <a:ext cx="202619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press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190962"/>
            <a:ext cx="6356561"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press a button or switch, you push it with your finger in order to make a machine or device work.</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She quickly </a:t>
            </a:r>
            <a:r>
              <a:rPr lang="en-GB" sz="4000" b="1" dirty="0">
                <a:latin typeface="Gill Sans MT" panose="020B0502020104020203" pitchFamily="34" charset="77"/>
              </a:rPr>
              <a:t>pressed</a:t>
            </a:r>
            <a:r>
              <a:rPr lang="en-GB" sz="4000" dirty="0">
                <a:latin typeface="Gill Sans MT" panose="020B0502020104020203" pitchFamily="34" charset="77"/>
              </a:rPr>
              <a:t> the button to answer the question.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8975777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button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thrust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nerves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500368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pressed down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press and push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73340D71-4EB9-3840-8E6B-BF2A0D39A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76608">
            <a:off x="7582715" y="2417129"/>
            <a:ext cx="3292570" cy="329257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3685" y="1309202"/>
            <a:ext cx="199093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point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3798351"/>
            <a:ext cx="643394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point at a person or thing, you hold out your finger towards them in order to make someone notice them.</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teacher </a:t>
            </a:r>
            <a:r>
              <a:rPr lang="en-GB" sz="4000" b="1" dirty="0">
                <a:latin typeface="Gill Sans MT" panose="020B0502020104020203" pitchFamily="34" charset="77"/>
              </a:rPr>
              <a:t>pointed</a:t>
            </a:r>
            <a:r>
              <a:rPr lang="en-GB" sz="4000" dirty="0">
                <a:latin typeface="Gill Sans MT" panose="020B0502020104020203" pitchFamily="34" charset="77"/>
              </a:rPr>
              <a:t> to the display.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point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6665410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towards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appoint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6983249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point towards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precisely pointed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75485E13-07E4-7B4E-B6C4-CB7A667F1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73120">
            <a:off x="7520583" y="1861412"/>
            <a:ext cx="4268243" cy="4268243"/>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11888" y="1309202"/>
            <a:ext cx="219451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select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180221"/>
            <a:ext cx="5793309"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select something, you choose it from a number of things of the same kind.</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Ramesh needed to </a:t>
            </a:r>
            <a:r>
              <a:rPr lang="en-GB" sz="4000" b="1" dirty="0">
                <a:latin typeface="Gill Sans MT" panose="020B0502020104020203" pitchFamily="34" charset="77"/>
              </a:rPr>
              <a:t>select</a:t>
            </a:r>
            <a:r>
              <a:rPr lang="en-GB" sz="4000" dirty="0">
                <a:latin typeface="Gill Sans MT" panose="020B0502020104020203" pitchFamily="34" charset="77"/>
              </a:rPr>
              <a:t> his new reading book.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se-</a:t>
            </a:r>
            <a:r>
              <a:rPr lang="en-GB" dirty="0" err="1">
                <a:latin typeface="Gill Sans MT" panose="020B0502020104020203" pitchFamily="34" charset="77"/>
              </a:rPr>
              <a:t>lect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6150006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choose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8199068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selected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select with thought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E6D6D417-826D-7C45-AE19-021E98AF9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158" y="2600849"/>
            <a:ext cx="3498353" cy="3498353"/>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37309" y="1309202"/>
            <a:ext cx="154369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flick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3904046"/>
            <a:ext cx="586811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flick something away, or off something else, you remove it with a quick movement of your hand or finger.</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Jimmy </a:t>
            </a:r>
            <a:r>
              <a:rPr lang="en-GB" sz="4000" b="1" dirty="0">
                <a:latin typeface="Gill Sans MT" panose="020B0502020104020203" pitchFamily="34" charset="77"/>
              </a:rPr>
              <a:t>flicked</a:t>
            </a:r>
            <a:r>
              <a:rPr lang="en-GB" sz="4000" dirty="0">
                <a:latin typeface="Gill Sans MT" panose="020B0502020104020203" pitchFamily="34" charset="77"/>
              </a:rPr>
              <a:t> the peas from his plate.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flick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0545381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snap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6835428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angrily flicked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flicked 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3" name="Picture 22" descr="Icon&#10;&#10;Description automatically generated">
            <a:extLst>
              <a:ext uri="{FF2B5EF4-FFF2-40B4-BE49-F238E27FC236}">
                <a16:creationId xmlns:a16="http://schemas.microsoft.com/office/drawing/2014/main" id="{7110F09B-B6AC-E847-8AE9-CC5020B21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39430">
            <a:off x="7295521" y="2363948"/>
            <a:ext cx="3758850" cy="375885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19408</TotalTime>
  <Words>1290</Words>
  <Application>Microsoft Macintosh PowerPoint</Application>
  <PresentationFormat>Custom</PresentationFormat>
  <Paragraphs>338</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308</cp:revision>
  <dcterms:modified xsi:type="dcterms:W3CDTF">2021-09-30T07:26:16Z</dcterms:modified>
</cp:coreProperties>
</file>