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6AF"/>
    <a:srgbClr val="FFF5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9"/>
  </p:normalViewPr>
  <p:slideViewPr>
    <p:cSldViewPr snapToGrid="0" snapToObjects="1">
      <p:cViewPr varScale="1">
        <p:scale>
          <a:sx n="87" d="100"/>
          <a:sy n="87" d="100"/>
        </p:scale>
        <p:origin x="161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78129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549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34758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6357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91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00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9661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0292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0860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2154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3734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E94416-F962-8E40-BD24-4A7DFFE393E8}" type="datetimeFigureOut">
              <a:rPr lang="en-GB" smtClean="0"/>
              <a:t>19/07/2021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08A07-9834-6245-A6F3-9372D1E537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2683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6787B393-3FF1-604E-9C3A-D83A65E022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4826584"/>
              </p:ext>
            </p:extLst>
          </p:nvPr>
        </p:nvGraphicFramePr>
        <p:xfrm>
          <a:off x="5663821" y="1101783"/>
          <a:ext cx="3860904" cy="27361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86968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286968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286968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47228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defend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flag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queen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547228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rule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tower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windows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47228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attack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turrets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stone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547228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visit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moat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brick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547228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win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king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gate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9EF74F0E-DF59-DF49-A05D-7768FE124E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6217981"/>
              </p:ext>
            </p:extLst>
          </p:nvPr>
        </p:nvGraphicFramePr>
        <p:xfrm>
          <a:off x="469682" y="4208543"/>
          <a:ext cx="4113345" cy="2200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13345">
                  <a:extLst>
                    <a:ext uri="{9D8B030D-6E8A-4147-A177-3AD203B41FA5}">
                      <a16:colId xmlns:a16="http://schemas.microsoft.com/office/drawing/2014/main" val="2989239062"/>
                    </a:ext>
                  </a:extLst>
                </a:gridCol>
              </a:tblGrid>
              <a:tr h="4400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flying fluttering flags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0930251"/>
                  </a:ext>
                </a:extLst>
              </a:tr>
              <a:tr h="4400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hard, brick walls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4400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strong, iron gate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4400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tall, vast castle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440092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seat of power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graphicFrame>
        <p:nvGraphicFramePr>
          <p:cNvPr id="16" name="Table 10">
            <a:extLst>
              <a:ext uri="{FF2B5EF4-FFF2-40B4-BE49-F238E27FC236}">
                <a16:creationId xmlns:a16="http://schemas.microsoft.com/office/drawing/2014/main" id="{02BBA655-6046-EE43-9309-7DC4B29FBE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984138"/>
              </p:ext>
            </p:extLst>
          </p:nvPr>
        </p:nvGraphicFramePr>
        <p:xfrm>
          <a:off x="4754050" y="4223113"/>
          <a:ext cx="4682268" cy="22004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60756">
                  <a:extLst>
                    <a:ext uri="{9D8B030D-6E8A-4147-A177-3AD203B41FA5}">
                      <a16:colId xmlns:a16="http://schemas.microsoft.com/office/drawing/2014/main" val="111154443"/>
                    </a:ext>
                  </a:extLst>
                </a:gridCol>
                <a:gridCol w="1560756">
                  <a:extLst>
                    <a:ext uri="{9D8B030D-6E8A-4147-A177-3AD203B41FA5}">
                      <a16:colId xmlns:a16="http://schemas.microsoft.com/office/drawing/2014/main" val="1596629119"/>
                    </a:ext>
                  </a:extLst>
                </a:gridCol>
                <a:gridCol w="1560756">
                  <a:extLst>
                    <a:ext uri="{9D8B030D-6E8A-4147-A177-3AD203B41FA5}">
                      <a16:colId xmlns:a16="http://schemas.microsoft.com/office/drawing/2014/main" val="1821542698"/>
                    </a:ext>
                  </a:extLst>
                </a:gridCol>
              </a:tblGrid>
              <a:tr h="550115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powerful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old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proud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5289871"/>
                  </a:ext>
                </a:extLst>
              </a:tr>
              <a:tr h="550115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tall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defended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hard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9210620"/>
                  </a:ext>
                </a:extLst>
              </a:tr>
              <a:tr h="550115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strong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strong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latin typeface="Gill Sans MT" panose="020B0502020104020203" pitchFamily="34" charset="77"/>
                        </a:rPr>
                        <a:t>interesting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6767855"/>
                  </a:ext>
                </a:extLst>
              </a:tr>
              <a:tr h="550115"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Gill Sans MT" panose="020B0502020104020203" pitchFamily="34" charset="77"/>
                        </a:rPr>
                        <a:t>royal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Gill Sans MT" panose="020B0502020104020203" pitchFamily="34" charset="77"/>
                        </a:rPr>
                        <a:t>amazing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0" dirty="0">
                          <a:latin typeface="Gill Sans MT" panose="020B0502020104020203" pitchFamily="34" charset="77"/>
                        </a:rPr>
                        <a:t>solid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1427331"/>
                  </a:ext>
                </a:extLst>
              </a:tr>
            </a:tbl>
          </a:graphicData>
        </a:graphic>
      </p:graphicFrame>
      <p:pic>
        <p:nvPicPr>
          <p:cNvPr id="22" name="Picture 2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1E3FDB13-ECCA-CD46-B571-01BA7F5A1D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1585" r="37205" b="80866"/>
          <a:stretch/>
        </p:blipFill>
        <p:spPr>
          <a:xfrm>
            <a:off x="5440270" y="858389"/>
            <a:ext cx="1688417" cy="266400"/>
          </a:xfrm>
          <a:prstGeom prst="rect">
            <a:avLst/>
          </a:prstGeom>
        </p:spPr>
      </p:pic>
      <p:pic>
        <p:nvPicPr>
          <p:cNvPr id="25" name="Picture 2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89A79F14-F371-D74A-8F6B-78B0037D50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t="19124" r="37205" b="67913"/>
          <a:stretch/>
        </p:blipFill>
        <p:spPr>
          <a:xfrm>
            <a:off x="6284479" y="3900066"/>
            <a:ext cx="1681965" cy="455725"/>
          </a:xfrm>
          <a:prstGeom prst="rect">
            <a:avLst/>
          </a:prstGeom>
        </p:spPr>
      </p:pic>
      <p:pic>
        <p:nvPicPr>
          <p:cNvPr id="26" name="Picture 25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B7E6D922-56BC-E646-B61B-422CCE9BD4B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883" r="37205" b="88541"/>
          <a:stretch/>
        </p:blipFill>
        <p:spPr>
          <a:xfrm>
            <a:off x="7352238" y="776878"/>
            <a:ext cx="1681965" cy="402847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90970" y="6175575"/>
            <a:ext cx="788904" cy="604047"/>
          </a:xfrm>
          <a:prstGeom prst="rect">
            <a:avLst/>
          </a:prstGeom>
        </p:spPr>
      </p:pic>
      <p:pic>
        <p:nvPicPr>
          <p:cNvPr id="35" name="Picture 3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FB15174-48E5-1841-BD88-751C8F57D1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906" t="17049" r="20503" b="72673"/>
          <a:stretch/>
        </p:blipFill>
        <p:spPr>
          <a:xfrm>
            <a:off x="825094" y="162180"/>
            <a:ext cx="5583071" cy="52405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7224100" y="131817"/>
            <a:ext cx="148470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cap="none" spc="0" dirty="0">
                <a:ln w="0">
                  <a:solidFill>
                    <a:schemeClr val="tx1"/>
                  </a:solidFill>
                </a:ln>
                <a:gradFill>
                  <a:gsLst>
                    <a:gs pos="92000">
                      <a:srgbClr val="FFF6AF"/>
                    </a:gs>
                    <a:gs pos="27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Castle</a:t>
            </a:r>
          </a:p>
        </p:txBody>
      </p:sp>
      <p:pic>
        <p:nvPicPr>
          <p:cNvPr id="6" name="Picture 5" descr="Text&#10;&#10;Description automatically generated">
            <a:extLst>
              <a:ext uri="{FF2B5EF4-FFF2-40B4-BE49-F238E27FC236}">
                <a16:creationId xmlns:a16="http://schemas.microsoft.com/office/drawing/2014/main" id="{2C6B9BC7-1F39-D34B-8DA5-9C8551DB6FB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6786" t="37895" r="18336" b="53926"/>
          <a:stretch/>
        </p:blipFill>
        <p:spPr>
          <a:xfrm>
            <a:off x="1176952" y="3989604"/>
            <a:ext cx="2698803" cy="276651"/>
          </a:xfrm>
          <a:prstGeom prst="rect">
            <a:avLst/>
          </a:prstGeom>
        </p:spPr>
      </p:pic>
      <p:pic>
        <p:nvPicPr>
          <p:cNvPr id="4" name="Picture 3" descr="A picture containing building, tower&#10;&#10;Description automatically generated">
            <a:extLst>
              <a:ext uri="{FF2B5EF4-FFF2-40B4-BE49-F238E27FC236}">
                <a16:creationId xmlns:a16="http://schemas.microsoft.com/office/drawing/2014/main" id="{3C4D81F7-CC73-814B-86C1-FA82AB1B34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9682" y="1101782"/>
            <a:ext cx="4864248" cy="27361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69383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167EAB3C-CFDC-DF47-8FB6-F6CE8C301B6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5224"/>
          <a:stretch/>
        </p:blipFill>
        <p:spPr>
          <a:xfrm>
            <a:off x="176963" y="154731"/>
            <a:ext cx="648131" cy="609964"/>
          </a:xfrm>
          <a:prstGeom prst="rect">
            <a:avLst/>
          </a:prstGeom>
        </p:spPr>
      </p:pic>
      <p:pic>
        <p:nvPicPr>
          <p:cNvPr id="5" name="Picture 4" descr="Logo, icon&#10;&#10;Description automatically generated">
            <a:extLst>
              <a:ext uri="{FF2B5EF4-FFF2-40B4-BE49-F238E27FC236}">
                <a16:creationId xmlns:a16="http://schemas.microsoft.com/office/drawing/2014/main" id="{5CE14BDC-B57B-514E-A0BD-413D12D37C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0970" y="6175575"/>
            <a:ext cx="788904" cy="604047"/>
          </a:xfrm>
          <a:prstGeom prst="rect">
            <a:avLst/>
          </a:prstGeom>
        </p:spPr>
      </p:pic>
      <p:pic>
        <p:nvPicPr>
          <p:cNvPr id="35" name="Picture 3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FB15174-48E5-1841-BD88-751C8F57D11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906" t="17049" r="20503" b="72673"/>
          <a:stretch/>
        </p:blipFill>
        <p:spPr>
          <a:xfrm>
            <a:off x="825094" y="162180"/>
            <a:ext cx="5583071" cy="524051"/>
          </a:xfrm>
          <a:prstGeom prst="rect">
            <a:avLst/>
          </a:prstGeom>
        </p:spPr>
      </p:pic>
      <p:sp>
        <p:nvSpPr>
          <p:cNvPr id="36" name="Rectangle 35">
            <a:extLst>
              <a:ext uri="{FF2B5EF4-FFF2-40B4-BE49-F238E27FC236}">
                <a16:creationId xmlns:a16="http://schemas.microsoft.com/office/drawing/2014/main" id="{3E4333BC-0763-E046-9641-4BF6D3F4F588}"/>
              </a:ext>
            </a:extLst>
          </p:cNvPr>
          <p:cNvSpPr/>
          <p:nvPr/>
        </p:nvSpPr>
        <p:spPr>
          <a:xfrm>
            <a:off x="7224100" y="131817"/>
            <a:ext cx="148470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GB" sz="3200" b="1" cap="none" spc="0" dirty="0">
                <a:ln w="0">
                  <a:solidFill>
                    <a:schemeClr val="tx1"/>
                  </a:solidFill>
                </a:ln>
                <a:gradFill>
                  <a:gsLst>
                    <a:gs pos="92000">
                      <a:srgbClr val="FFF6AF"/>
                    </a:gs>
                    <a:gs pos="27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outerShdw blurRad="38100" dist="19050" dir="2700000" algn="tl" rotWithShape="0">
                    <a:schemeClr val="dk1"/>
                  </a:outerShdw>
                </a:effectLst>
                <a:latin typeface="Gill Sans" panose="020B0502020104020203" pitchFamily="34" charset="-79"/>
                <a:cs typeface="Gill Sans" panose="020B0502020104020203" pitchFamily="34" charset="-79"/>
              </a:rPr>
              <a:t>Castle</a:t>
            </a:r>
          </a:p>
        </p:txBody>
      </p:sp>
      <p:pic>
        <p:nvPicPr>
          <p:cNvPr id="9" name="Picture 8" descr="A picture containing building, tower&#10;&#10;Description automatically generated">
            <a:extLst>
              <a:ext uri="{FF2B5EF4-FFF2-40B4-BE49-F238E27FC236}">
                <a16:creationId xmlns:a16="http://schemas.microsoft.com/office/drawing/2014/main" id="{8D3DB85D-FA90-FD42-930D-5497393570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900" y="866193"/>
            <a:ext cx="9112200" cy="51256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5889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70</TotalTime>
  <Words>47</Words>
  <Application>Microsoft Macintosh PowerPoint</Application>
  <PresentationFormat>A4 Paper (210x297 mm)</PresentationFormat>
  <Paragraphs>34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Gill Sans</vt:lpstr>
      <vt:lpstr>Gill Sans MT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Jennings</dc:creator>
  <cp:lastModifiedBy>Andrew Jennings</cp:lastModifiedBy>
  <cp:revision>22</cp:revision>
  <dcterms:created xsi:type="dcterms:W3CDTF">2021-03-28T14:54:32Z</dcterms:created>
  <dcterms:modified xsi:type="dcterms:W3CDTF">2021-07-19T14:13:33Z</dcterms:modified>
</cp:coreProperties>
</file>