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Lst>
  <p:sldSz cx="12801600" cy="9601200" type="A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412" autoAdjust="0"/>
  </p:normalViewPr>
  <p:slideViewPr>
    <p:cSldViewPr snapToGrid="0" snapToObjects="1">
      <p:cViewPr>
        <p:scale>
          <a:sx n="142" d="100"/>
          <a:sy n="142" d="100"/>
        </p:scale>
        <p:origin x="-1392" y="-43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60120" y="1571308"/>
            <a:ext cx="10881360" cy="3342640"/>
          </a:xfrm>
        </p:spPr>
        <p:txBody>
          <a:bodyPr anchor="b"/>
          <a:lstStyle>
            <a:lvl1pPr algn="ctr">
              <a:defRPr sz="8400"/>
            </a:lvl1pPr>
          </a:lstStyle>
          <a:p>
            <a:r>
              <a:rPr lang="en-GB"/>
              <a:t>Click to edit Master title style</a:t>
            </a:r>
            <a:endParaRPr lang="en-US" dirty="0"/>
          </a:p>
        </p:txBody>
      </p:sp>
      <p:sp>
        <p:nvSpPr>
          <p:cNvPr id="3" name="Subtitle 2"/>
          <p:cNvSpPr>
            <a:spLocks noGrp="1"/>
          </p:cNvSpPr>
          <p:nvPr>
            <p:ph type="subTitle" idx="1"/>
          </p:nvPr>
        </p:nvSpPr>
        <p:spPr>
          <a:xfrm>
            <a:off x="1600200" y="5042853"/>
            <a:ext cx="9601200" cy="2318067"/>
          </a:xfrm>
        </p:spPr>
        <p:txBody>
          <a:bodyPr/>
          <a:lstStyle>
            <a:lvl1pPr marL="0" indent="0" algn="ctr">
              <a:buNone/>
              <a:defRPr sz="3360"/>
            </a:lvl1pPr>
            <a:lvl2pPr marL="640080" indent="0" algn="ctr">
              <a:buNone/>
              <a:defRPr sz="2800"/>
            </a:lvl2pPr>
            <a:lvl3pPr marL="1280160" indent="0" algn="ctr">
              <a:buNone/>
              <a:defRPr sz="2520"/>
            </a:lvl3pPr>
            <a:lvl4pPr marL="1920240" indent="0" algn="ctr">
              <a:buNone/>
              <a:defRPr sz="2240"/>
            </a:lvl4pPr>
            <a:lvl5pPr marL="2560320" indent="0" algn="ctr">
              <a:buNone/>
              <a:defRPr sz="2240"/>
            </a:lvl5pPr>
            <a:lvl6pPr marL="3200400" indent="0" algn="ctr">
              <a:buNone/>
              <a:defRPr sz="2240"/>
            </a:lvl6pPr>
            <a:lvl7pPr marL="3840480" indent="0" algn="ctr">
              <a:buNone/>
              <a:defRPr sz="2240"/>
            </a:lvl7pPr>
            <a:lvl8pPr marL="4480560" indent="0" algn="ctr">
              <a:buNone/>
              <a:defRPr sz="2240"/>
            </a:lvl8pPr>
            <a:lvl9pPr marL="5120640" indent="0" algn="ctr">
              <a:buNone/>
              <a:defRPr sz="224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09707A9A-2CB2-A741-B755-CCE1CF4A6E7F}" type="datetimeFigureOut">
              <a:rPr lang="en-GB" smtClean="0"/>
              <a:t>29/05/2021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7F378B9-C4D2-8F4B-BE23-1F4DF5136582}" type="slidenum">
              <a:rPr lang="en-GB" smtClean="0"/>
              <a:t>‹#›</a:t>
            </a:fld>
            <a:endParaRPr lang="en-GB"/>
          </a:p>
        </p:txBody>
      </p:sp>
    </p:spTree>
    <p:extLst>
      <p:ext uri="{BB962C8B-B14F-4D97-AF65-F5344CB8AC3E}">
        <p14:creationId xmlns:p14="http://schemas.microsoft.com/office/powerpoint/2010/main" val="22063964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09707A9A-2CB2-A741-B755-CCE1CF4A6E7F}" type="datetimeFigureOut">
              <a:rPr lang="en-GB" smtClean="0"/>
              <a:t>29/05/2021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7F378B9-C4D2-8F4B-BE23-1F4DF5136582}" type="slidenum">
              <a:rPr lang="en-GB" smtClean="0"/>
              <a:t>‹#›</a:t>
            </a:fld>
            <a:endParaRPr lang="en-GB"/>
          </a:p>
        </p:txBody>
      </p:sp>
    </p:spTree>
    <p:extLst>
      <p:ext uri="{BB962C8B-B14F-4D97-AF65-F5344CB8AC3E}">
        <p14:creationId xmlns:p14="http://schemas.microsoft.com/office/powerpoint/2010/main" val="6989015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61146" y="511175"/>
            <a:ext cx="2760345" cy="8136573"/>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80111" y="511175"/>
            <a:ext cx="8121015" cy="8136573"/>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09707A9A-2CB2-A741-B755-CCE1CF4A6E7F}" type="datetimeFigureOut">
              <a:rPr lang="en-GB" smtClean="0"/>
              <a:t>29/05/2021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7F378B9-C4D2-8F4B-BE23-1F4DF5136582}" type="slidenum">
              <a:rPr lang="en-GB" smtClean="0"/>
              <a:t>‹#›</a:t>
            </a:fld>
            <a:endParaRPr lang="en-GB"/>
          </a:p>
        </p:txBody>
      </p:sp>
    </p:spTree>
    <p:extLst>
      <p:ext uri="{BB962C8B-B14F-4D97-AF65-F5344CB8AC3E}">
        <p14:creationId xmlns:p14="http://schemas.microsoft.com/office/powerpoint/2010/main" val="20755700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09707A9A-2CB2-A741-B755-CCE1CF4A6E7F}" type="datetimeFigureOut">
              <a:rPr lang="en-GB" smtClean="0"/>
              <a:t>29/05/2021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7F378B9-C4D2-8F4B-BE23-1F4DF5136582}" type="slidenum">
              <a:rPr lang="en-GB" smtClean="0"/>
              <a:t>‹#›</a:t>
            </a:fld>
            <a:endParaRPr lang="en-GB"/>
          </a:p>
        </p:txBody>
      </p:sp>
    </p:spTree>
    <p:extLst>
      <p:ext uri="{BB962C8B-B14F-4D97-AF65-F5344CB8AC3E}">
        <p14:creationId xmlns:p14="http://schemas.microsoft.com/office/powerpoint/2010/main" val="16174072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73443" y="2393635"/>
            <a:ext cx="11041380" cy="3993832"/>
          </a:xfrm>
        </p:spPr>
        <p:txBody>
          <a:bodyPr anchor="b"/>
          <a:lstStyle>
            <a:lvl1pPr>
              <a:defRPr sz="8400"/>
            </a:lvl1pPr>
          </a:lstStyle>
          <a:p>
            <a:r>
              <a:rPr lang="en-GB"/>
              <a:t>Click to edit Master title style</a:t>
            </a:r>
            <a:endParaRPr lang="en-US" dirty="0"/>
          </a:p>
        </p:txBody>
      </p:sp>
      <p:sp>
        <p:nvSpPr>
          <p:cNvPr id="3" name="Text Placeholder 2"/>
          <p:cNvSpPr>
            <a:spLocks noGrp="1"/>
          </p:cNvSpPr>
          <p:nvPr>
            <p:ph type="body" idx="1"/>
          </p:nvPr>
        </p:nvSpPr>
        <p:spPr>
          <a:xfrm>
            <a:off x="873443" y="6425250"/>
            <a:ext cx="11041380" cy="2100262"/>
          </a:xfrm>
        </p:spPr>
        <p:txBody>
          <a:bodyPr/>
          <a:lstStyle>
            <a:lvl1pPr marL="0" indent="0">
              <a:buNone/>
              <a:defRPr sz="3360">
                <a:solidFill>
                  <a:schemeClr val="tx1"/>
                </a:solidFill>
              </a:defRPr>
            </a:lvl1pPr>
            <a:lvl2pPr marL="640080" indent="0">
              <a:buNone/>
              <a:defRPr sz="2800">
                <a:solidFill>
                  <a:schemeClr val="tx1">
                    <a:tint val="75000"/>
                  </a:schemeClr>
                </a:solidFill>
              </a:defRPr>
            </a:lvl2pPr>
            <a:lvl3pPr marL="1280160" indent="0">
              <a:buNone/>
              <a:defRPr sz="2520">
                <a:solidFill>
                  <a:schemeClr val="tx1">
                    <a:tint val="75000"/>
                  </a:schemeClr>
                </a:solidFill>
              </a:defRPr>
            </a:lvl3pPr>
            <a:lvl4pPr marL="1920240" indent="0">
              <a:buNone/>
              <a:defRPr sz="2240">
                <a:solidFill>
                  <a:schemeClr val="tx1">
                    <a:tint val="75000"/>
                  </a:schemeClr>
                </a:solidFill>
              </a:defRPr>
            </a:lvl4pPr>
            <a:lvl5pPr marL="2560320" indent="0">
              <a:buNone/>
              <a:defRPr sz="2240">
                <a:solidFill>
                  <a:schemeClr val="tx1">
                    <a:tint val="75000"/>
                  </a:schemeClr>
                </a:solidFill>
              </a:defRPr>
            </a:lvl5pPr>
            <a:lvl6pPr marL="3200400" indent="0">
              <a:buNone/>
              <a:defRPr sz="2240">
                <a:solidFill>
                  <a:schemeClr val="tx1">
                    <a:tint val="75000"/>
                  </a:schemeClr>
                </a:solidFill>
              </a:defRPr>
            </a:lvl6pPr>
            <a:lvl7pPr marL="3840480" indent="0">
              <a:buNone/>
              <a:defRPr sz="2240">
                <a:solidFill>
                  <a:schemeClr val="tx1">
                    <a:tint val="75000"/>
                  </a:schemeClr>
                </a:solidFill>
              </a:defRPr>
            </a:lvl7pPr>
            <a:lvl8pPr marL="4480560" indent="0">
              <a:buNone/>
              <a:defRPr sz="2240">
                <a:solidFill>
                  <a:schemeClr val="tx1">
                    <a:tint val="75000"/>
                  </a:schemeClr>
                </a:solidFill>
              </a:defRPr>
            </a:lvl8pPr>
            <a:lvl9pPr marL="5120640" indent="0">
              <a:buNone/>
              <a:defRPr sz="224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09707A9A-2CB2-A741-B755-CCE1CF4A6E7F}" type="datetimeFigureOut">
              <a:rPr lang="en-GB" smtClean="0"/>
              <a:t>29/05/2021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7F378B9-C4D2-8F4B-BE23-1F4DF5136582}" type="slidenum">
              <a:rPr lang="en-GB" smtClean="0"/>
              <a:t>‹#›</a:t>
            </a:fld>
            <a:endParaRPr lang="en-GB"/>
          </a:p>
        </p:txBody>
      </p:sp>
    </p:spTree>
    <p:extLst>
      <p:ext uri="{BB962C8B-B14F-4D97-AF65-F5344CB8AC3E}">
        <p14:creationId xmlns:p14="http://schemas.microsoft.com/office/powerpoint/2010/main" val="33019097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80110" y="2555875"/>
            <a:ext cx="5440680" cy="609187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480810" y="2555875"/>
            <a:ext cx="5440680" cy="609187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09707A9A-2CB2-A741-B755-CCE1CF4A6E7F}" type="datetimeFigureOut">
              <a:rPr lang="en-GB" smtClean="0"/>
              <a:t>29/05/2021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7F378B9-C4D2-8F4B-BE23-1F4DF5136582}" type="slidenum">
              <a:rPr lang="en-GB" smtClean="0"/>
              <a:t>‹#›</a:t>
            </a:fld>
            <a:endParaRPr lang="en-GB"/>
          </a:p>
        </p:txBody>
      </p:sp>
    </p:spTree>
    <p:extLst>
      <p:ext uri="{BB962C8B-B14F-4D97-AF65-F5344CB8AC3E}">
        <p14:creationId xmlns:p14="http://schemas.microsoft.com/office/powerpoint/2010/main" val="25313500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81777" y="511177"/>
            <a:ext cx="11041380" cy="1855788"/>
          </a:xfrm>
        </p:spPr>
        <p:txBody>
          <a:bodyPr/>
          <a:lstStyle/>
          <a:p>
            <a:r>
              <a:rPr lang="en-GB"/>
              <a:t>Click to edit Master title style</a:t>
            </a:r>
            <a:endParaRPr lang="en-US" dirty="0"/>
          </a:p>
        </p:txBody>
      </p:sp>
      <p:sp>
        <p:nvSpPr>
          <p:cNvPr id="3" name="Text Placeholder 2"/>
          <p:cNvSpPr>
            <a:spLocks noGrp="1"/>
          </p:cNvSpPr>
          <p:nvPr>
            <p:ph type="body" idx="1"/>
          </p:nvPr>
        </p:nvSpPr>
        <p:spPr>
          <a:xfrm>
            <a:off x="881779" y="2353628"/>
            <a:ext cx="5415676" cy="1153477"/>
          </a:xfrm>
        </p:spPr>
        <p:txBody>
          <a:bodyPr anchor="b"/>
          <a:lstStyle>
            <a:lvl1pPr marL="0" indent="0">
              <a:buNone/>
              <a:defRPr sz="3360" b="1"/>
            </a:lvl1pPr>
            <a:lvl2pPr marL="640080" indent="0">
              <a:buNone/>
              <a:defRPr sz="2800" b="1"/>
            </a:lvl2pPr>
            <a:lvl3pPr marL="1280160" indent="0">
              <a:buNone/>
              <a:defRPr sz="2520" b="1"/>
            </a:lvl3pPr>
            <a:lvl4pPr marL="1920240" indent="0">
              <a:buNone/>
              <a:defRPr sz="2240" b="1"/>
            </a:lvl4pPr>
            <a:lvl5pPr marL="2560320" indent="0">
              <a:buNone/>
              <a:defRPr sz="2240" b="1"/>
            </a:lvl5pPr>
            <a:lvl6pPr marL="3200400" indent="0">
              <a:buNone/>
              <a:defRPr sz="2240" b="1"/>
            </a:lvl6pPr>
            <a:lvl7pPr marL="3840480" indent="0">
              <a:buNone/>
              <a:defRPr sz="2240" b="1"/>
            </a:lvl7pPr>
            <a:lvl8pPr marL="4480560" indent="0">
              <a:buNone/>
              <a:defRPr sz="2240" b="1"/>
            </a:lvl8pPr>
            <a:lvl9pPr marL="5120640" indent="0">
              <a:buNone/>
              <a:defRPr sz="2240" b="1"/>
            </a:lvl9pPr>
          </a:lstStyle>
          <a:p>
            <a:pPr lvl="0"/>
            <a:r>
              <a:rPr lang="en-GB"/>
              <a:t>Click to edit Master text styles</a:t>
            </a:r>
          </a:p>
        </p:txBody>
      </p:sp>
      <p:sp>
        <p:nvSpPr>
          <p:cNvPr id="4" name="Content Placeholder 3"/>
          <p:cNvSpPr>
            <a:spLocks noGrp="1"/>
          </p:cNvSpPr>
          <p:nvPr>
            <p:ph sz="half" idx="2"/>
          </p:nvPr>
        </p:nvSpPr>
        <p:spPr>
          <a:xfrm>
            <a:off x="881779" y="3507105"/>
            <a:ext cx="5415676" cy="515842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480811" y="2353628"/>
            <a:ext cx="5442347" cy="1153477"/>
          </a:xfrm>
        </p:spPr>
        <p:txBody>
          <a:bodyPr anchor="b"/>
          <a:lstStyle>
            <a:lvl1pPr marL="0" indent="0">
              <a:buNone/>
              <a:defRPr sz="3360" b="1"/>
            </a:lvl1pPr>
            <a:lvl2pPr marL="640080" indent="0">
              <a:buNone/>
              <a:defRPr sz="2800" b="1"/>
            </a:lvl2pPr>
            <a:lvl3pPr marL="1280160" indent="0">
              <a:buNone/>
              <a:defRPr sz="2520" b="1"/>
            </a:lvl3pPr>
            <a:lvl4pPr marL="1920240" indent="0">
              <a:buNone/>
              <a:defRPr sz="2240" b="1"/>
            </a:lvl4pPr>
            <a:lvl5pPr marL="2560320" indent="0">
              <a:buNone/>
              <a:defRPr sz="2240" b="1"/>
            </a:lvl5pPr>
            <a:lvl6pPr marL="3200400" indent="0">
              <a:buNone/>
              <a:defRPr sz="2240" b="1"/>
            </a:lvl6pPr>
            <a:lvl7pPr marL="3840480" indent="0">
              <a:buNone/>
              <a:defRPr sz="2240" b="1"/>
            </a:lvl7pPr>
            <a:lvl8pPr marL="4480560" indent="0">
              <a:buNone/>
              <a:defRPr sz="2240" b="1"/>
            </a:lvl8pPr>
            <a:lvl9pPr marL="5120640" indent="0">
              <a:buNone/>
              <a:defRPr sz="2240" b="1"/>
            </a:lvl9pPr>
          </a:lstStyle>
          <a:p>
            <a:pPr lvl="0"/>
            <a:r>
              <a:rPr lang="en-GB"/>
              <a:t>Click to edit Master text styles</a:t>
            </a:r>
          </a:p>
        </p:txBody>
      </p:sp>
      <p:sp>
        <p:nvSpPr>
          <p:cNvPr id="6" name="Content Placeholder 5"/>
          <p:cNvSpPr>
            <a:spLocks noGrp="1"/>
          </p:cNvSpPr>
          <p:nvPr>
            <p:ph sz="quarter" idx="4"/>
          </p:nvPr>
        </p:nvSpPr>
        <p:spPr>
          <a:xfrm>
            <a:off x="6480811" y="3507105"/>
            <a:ext cx="5442347" cy="515842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09707A9A-2CB2-A741-B755-CCE1CF4A6E7F}" type="datetimeFigureOut">
              <a:rPr lang="en-GB" smtClean="0"/>
              <a:t>29/05/2021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7F378B9-C4D2-8F4B-BE23-1F4DF5136582}" type="slidenum">
              <a:rPr lang="en-GB" smtClean="0"/>
              <a:t>‹#›</a:t>
            </a:fld>
            <a:endParaRPr lang="en-GB"/>
          </a:p>
        </p:txBody>
      </p:sp>
    </p:spTree>
    <p:extLst>
      <p:ext uri="{BB962C8B-B14F-4D97-AF65-F5344CB8AC3E}">
        <p14:creationId xmlns:p14="http://schemas.microsoft.com/office/powerpoint/2010/main" val="2949689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09707A9A-2CB2-A741-B755-CCE1CF4A6E7F}" type="datetimeFigureOut">
              <a:rPr lang="en-GB" smtClean="0"/>
              <a:t>29/05/2021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7F378B9-C4D2-8F4B-BE23-1F4DF5136582}" type="slidenum">
              <a:rPr lang="en-GB" smtClean="0"/>
              <a:t>‹#›</a:t>
            </a:fld>
            <a:endParaRPr lang="en-GB"/>
          </a:p>
        </p:txBody>
      </p:sp>
    </p:spTree>
    <p:extLst>
      <p:ext uri="{BB962C8B-B14F-4D97-AF65-F5344CB8AC3E}">
        <p14:creationId xmlns:p14="http://schemas.microsoft.com/office/powerpoint/2010/main" val="13303104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707A9A-2CB2-A741-B755-CCE1CF4A6E7F}" type="datetimeFigureOut">
              <a:rPr lang="en-GB" smtClean="0"/>
              <a:t>29/05/2021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7F378B9-C4D2-8F4B-BE23-1F4DF5136582}" type="slidenum">
              <a:rPr lang="en-GB" smtClean="0"/>
              <a:t>‹#›</a:t>
            </a:fld>
            <a:endParaRPr lang="en-GB"/>
          </a:p>
        </p:txBody>
      </p:sp>
    </p:spTree>
    <p:extLst>
      <p:ext uri="{BB962C8B-B14F-4D97-AF65-F5344CB8AC3E}">
        <p14:creationId xmlns:p14="http://schemas.microsoft.com/office/powerpoint/2010/main" val="2908347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81778" y="640080"/>
            <a:ext cx="4128849" cy="2240280"/>
          </a:xfrm>
        </p:spPr>
        <p:txBody>
          <a:bodyPr anchor="b"/>
          <a:lstStyle>
            <a:lvl1pPr>
              <a:defRPr sz="4480"/>
            </a:lvl1pPr>
          </a:lstStyle>
          <a:p>
            <a:r>
              <a:rPr lang="en-GB"/>
              <a:t>Click to edit Master title style</a:t>
            </a:r>
            <a:endParaRPr lang="en-US" dirty="0"/>
          </a:p>
        </p:txBody>
      </p:sp>
      <p:sp>
        <p:nvSpPr>
          <p:cNvPr id="3" name="Content Placeholder 2"/>
          <p:cNvSpPr>
            <a:spLocks noGrp="1"/>
          </p:cNvSpPr>
          <p:nvPr>
            <p:ph idx="1"/>
          </p:nvPr>
        </p:nvSpPr>
        <p:spPr>
          <a:xfrm>
            <a:off x="5442347" y="1382397"/>
            <a:ext cx="6480810" cy="6823075"/>
          </a:xfrm>
        </p:spPr>
        <p:txBody>
          <a:bodyPr/>
          <a:lstStyle>
            <a:lvl1pPr>
              <a:defRPr sz="4480"/>
            </a:lvl1pPr>
            <a:lvl2pPr>
              <a:defRPr sz="3920"/>
            </a:lvl2pPr>
            <a:lvl3pPr>
              <a:defRPr sz="3360"/>
            </a:lvl3pPr>
            <a:lvl4pPr>
              <a:defRPr sz="2800"/>
            </a:lvl4pPr>
            <a:lvl5pPr>
              <a:defRPr sz="2800"/>
            </a:lvl5pPr>
            <a:lvl6pPr>
              <a:defRPr sz="2800"/>
            </a:lvl6pPr>
            <a:lvl7pPr>
              <a:defRPr sz="2800"/>
            </a:lvl7pPr>
            <a:lvl8pPr>
              <a:defRPr sz="2800"/>
            </a:lvl8pPr>
            <a:lvl9pPr>
              <a:defRPr sz="2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81778" y="2880360"/>
            <a:ext cx="4128849" cy="5336223"/>
          </a:xfrm>
        </p:spPr>
        <p:txBody>
          <a:bodyPr/>
          <a:lstStyle>
            <a:lvl1pPr marL="0" indent="0">
              <a:buNone/>
              <a:defRPr sz="2240"/>
            </a:lvl1pPr>
            <a:lvl2pPr marL="640080" indent="0">
              <a:buNone/>
              <a:defRPr sz="1960"/>
            </a:lvl2pPr>
            <a:lvl3pPr marL="1280160" indent="0">
              <a:buNone/>
              <a:defRPr sz="1680"/>
            </a:lvl3pPr>
            <a:lvl4pPr marL="1920240" indent="0">
              <a:buNone/>
              <a:defRPr sz="1400"/>
            </a:lvl4pPr>
            <a:lvl5pPr marL="2560320" indent="0">
              <a:buNone/>
              <a:defRPr sz="1400"/>
            </a:lvl5pPr>
            <a:lvl6pPr marL="3200400" indent="0">
              <a:buNone/>
              <a:defRPr sz="1400"/>
            </a:lvl6pPr>
            <a:lvl7pPr marL="3840480" indent="0">
              <a:buNone/>
              <a:defRPr sz="1400"/>
            </a:lvl7pPr>
            <a:lvl8pPr marL="4480560" indent="0">
              <a:buNone/>
              <a:defRPr sz="1400"/>
            </a:lvl8pPr>
            <a:lvl9pPr marL="5120640" indent="0">
              <a:buNone/>
              <a:defRPr sz="1400"/>
            </a:lvl9pPr>
          </a:lstStyle>
          <a:p>
            <a:pPr lvl="0"/>
            <a:r>
              <a:rPr lang="en-GB"/>
              <a:t>Click to edit Master text styles</a:t>
            </a:r>
          </a:p>
        </p:txBody>
      </p:sp>
      <p:sp>
        <p:nvSpPr>
          <p:cNvPr id="5" name="Date Placeholder 4"/>
          <p:cNvSpPr>
            <a:spLocks noGrp="1"/>
          </p:cNvSpPr>
          <p:nvPr>
            <p:ph type="dt" sz="half" idx="10"/>
          </p:nvPr>
        </p:nvSpPr>
        <p:spPr/>
        <p:txBody>
          <a:bodyPr/>
          <a:lstStyle/>
          <a:p>
            <a:fld id="{09707A9A-2CB2-A741-B755-CCE1CF4A6E7F}" type="datetimeFigureOut">
              <a:rPr lang="en-GB" smtClean="0"/>
              <a:t>29/05/2021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7F378B9-C4D2-8F4B-BE23-1F4DF5136582}" type="slidenum">
              <a:rPr lang="en-GB" smtClean="0"/>
              <a:t>‹#›</a:t>
            </a:fld>
            <a:endParaRPr lang="en-GB"/>
          </a:p>
        </p:txBody>
      </p:sp>
    </p:spTree>
    <p:extLst>
      <p:ext uri="{BB962C8B-B14F-4D97-AF65-F5344CB8AC3E}">
        <p14:creationId xmlns:p14="http://schemas.microsoft.com/office/powerpoint/2010/main" val="7881941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81778" y="640080"/>
            <a:ext cx="4128849" cy="2240280"/>
          </a:xfrm>
        </p:spPr>
        <p:txBody>
          <a:bodyPr anchor="b"/>
          <a:lstStyle>
            <a:lvl1pPr>
              <a:defRPr sz="4480"/>
            </a:lvl1pPr>
          </a:lstStyle>
          <a:p>
            <a:r>
              <a:rPr lang="en-GB"/>
              <a:t>Click to edit Master title style</a:t>
            </a:r>
            <a:endParaRPr lang="en-US" dirty="0"/>
          </a:p>
        </p:txBody>
      </p:sp>
      <p:sp>
        <p:nvSpPr>
          <p:cNvPr id="3" name="Picture Placeholder 2"/>
          <p:cNvSpPr>
            <a:spLocks noGrp="1" noChangeAspect="1"/>
          </p:cNvSpPr>
          <p:nvPr>
            <p:ph type="pic" idx="1"/>
          </p:nvPr>
        </p:nvSpPr>
        <p:spPr>
          <a:xfrm>
            <a:off x="5442347" y="1382397"/>
            <a:ext cx="6480810" cy="6823075"/>
          </a:xfrm>
        </p:spPr>
        <p:txBody>
          <a:bodyPr anchor="t"/>
          <a:lstStyle>
            <a:lvl1pPr marL="0" indent="0">
              <a:buNone/>
              <a:defRPr sz="4480"/>
            </a:lvl1pPr>
            <a:lvl2pPr marL="640080" indent="0">
              <a:buNone/>
              <a:defRPr sz="3920"/>
            </a:lvl2pPr>
            <a:lvl3pPr marL="1280160" indent="0">
              <a:buNone/>
              <a:defRPr sz="3360"/>
            </a:lvl3pPr>
            <a:lvl4pPr marL="1920240" indent="0">
              <a:buNone/>
              <a:defRPr sz="2800"/>
            </a:lvl4pPr>
            <a:lvl5pPr marL="2560320" indent="0">
              <a:buNone/>
              <a:defRPr sz="2800"/>
            </a:lvl5pPr>
            <a:lvl6pPr marL="3200400" indent="0">
              <a:buNone/>
              <a:defRPr sz="2800"/>
            </a:lvl6pPr>
            <a:lvl7pPr marL="3840480" indent="0">
              <a:buNone/>
              <a:defRPr sz="2800"/>
            </a:lvl7pPr>
            <a:lvl8pPr marL="4480560" indent="0">
              <a:buNone/>
              <a:defRPr sz="2800"/>
            </a:lvl8pPr>
            <a:lvl9pPr marL="5120640" indent="0">
              <a:buNone/>
              <a:defRPr sz="2800"/>
            </a:lvl9pPr>
          </a:lstStyle>
          <a:p>
            <a:r>
              <a:rPr lang="en-GB"/>
              <a:t>Click icon to add picture</a:t>
            </a:r>
            <a:endParaRPr lang="en-US" dirty="0"/>
          </a:p>
        </p:txBody>
      </p:sp>
      <p:sp>
        <p:nvSpPr>
          <p:cNvPr id="4" name="Text Placeholder 3"/>
          <p:cNvSpPr>
            <a:spLocks noGrp="1"/>
          </p:cNvSpPr>
          <p:nvPr>
            <p:ph type="body" sz="half" idx="2"/>
          </p:nvPr>
        </p:nvSpPr>
        <p:spPr>
          <a:xfrm>
            <a:off x="881778" y="2880360"/>
            <a:ext cx="4128849" cy="5336223"/>
          </a:xfrm>
        </p:spPr>
        <p:txBody>
          <a:bodyPr/>
          <a:lstStyle>
            <a:lvl1pPr marL="0" indent="0">
              <a:buNone/>
              <a:defRPr sz="2240"/>
            </a:lvl1pPr>
            <a:lvl2pPr marL="640080" indent="0">
              <a:buNone/>
              <a:defRPr sz="1960"/>
            </a:lvl2pPr>
            <a:lvl3pPr marL="1280160" indent="0">
              <a:buNone/>
              <a:defRPr sz="1680"/>
            </a:lvl3pPr>
            <a:lvl4pPr marL="1920240" indent="0">
              <a:buNone/>
              <a:defRPr sz="1400"/>
            </a:lvl4pPr>
            <a:lvl5pPr marL="2560320" indent="0">
              <a:buNone/>
              <a:defRPr sz="1400"/>
            </a:lvl5pPr>
            <a:lvl6pPr marL="3200400" indent="0">
              <a:buNone/>
              <a:defRPr sz="1400"/>
            </a:lvl6pPr>
            <a:lvl7pPr marL="3840480" indent="0">
              <a:buNone/>
              <a:defRPr sz="1400"/>
            </a:lvl7pPr>
            <a:lvl8pPr marL="4480560" indent="0">
              <a:buNone/>
              <a:defRPr sz="1400"/>
            </a:lvl8pPr>
            <a:lvl9pPr marL="5120640" indent="0">
              <a:buNone/>
              <a:defRPr sz="1400"/>
            </a:lvl9pPr>
          </a:lstStyle>
          <a:p>
            <a:pPr lvl="0"/>
            <a:r>
              <a:rPr lang="en-GB"/>
              <a:t>Click to edit Master text styles</a:t>
            </a:r>
          </a:p>
        </p:txBody>
      </p:sp>
      <p:sp>
        <p:nvSpPr>
          <p:cNvPr id="5" name="Date Placeholder 4"/>
          <p:cNvSpPr>
            <a:spLocks noGrp="1"/>
          </p:cNvSpPr>
          <p:nvPr>
            <p:ph type="dt" sz="half" idx="10"/>
          </p:nvPr>
        </p:nvSpPr>
        <p:spPr/>
        <p:txBody>
          <a:bodyPr/>
          <a:lstStyle/>
          <a:p>
            <a:fld id="{09707A9A-2CB2-A741-B755-CCE1CF4A6E7F}" type="datetimeFigureOut">
              <a:rPr lang="en-GB" smtClean="0"/>
              <a:t>29/05/2021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7F378B9-C4D2-8F4B-BE23-1F4DF5136582}" type="slidenum">
              <a:rPr lang="en-GB" smtClean="0"/>
              <a:t>‹#›</a:t>
            </a:fld>
            <a:endParaRPr lang="en-GB"/>
          </a:p>
        </p:txBody>
      </p:sp>
    </p:spTree>
    <p:extLst>
      <p:ext uri="{BB962C8B-B14F-4D97-AF65-F5344CB8AC3E}">
        <p14:creationId xmlns:p14="http://schemas.microsoft.com/office/powerpoint/2010/main" val="8396895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0110" y="511177"/>
            <a:ext cx="11041380" cy="1855788"/>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80110" y="2555875"/>
            <a:ext cx="11041380" cy="609187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80110" y="8898892"/>
            <a:ext cx="2880360" cy="511175"/>
          </a:xfrm>
          <a:prstGeom prst="rect">
            <a:avLst/>
          </a:prstGeom>
        </p:spPr>
        <p:txBody>
          <a:bodyPr vert="horz" lIns="91440" tIns="45720" rIns="91440" bIns="45720" rtlCol="0" anchor="ctr"/>
          <a:lstStyle>
            <a:lvl1pPr algn="l">
              <a:defRPr sz="1680">
                <a:solidFill>
                  <a:schemeClr val="tx1">
                    <a:tint val="75000"/>
                  </a:schemeClr>
                </a:solidFill>
              </a:defRPr>
            </a:lvl1pPr>
          </a:lstStyle>
          <a:p>
            <a:fld id="{09707A9A-2CB2-A741-B755-CCE1CF4A6E7F}" type="datetimeFigureOut">
              <a:rPr lang="en-GB" smtClean="0"/>
              <a:t>29/05/2021</a:t>
            </a:fld>
            <a:endParaRPr lang="en-GB"/>
          </a:p>
        </p:txBody>
      </p:sp>
      <p:sp>
        <p:nvSpPr>
          <p:cNvPr id="5" name="Footer Placeholder 4"/>
          <p:cNvSpPr>
            <a:spLocks noGrp="1"/>
          </p:cNvSpPr>
          <p:nvPr>
            <p:ph type="ftr" sz="quarter" idx="3"/>
          </p:nvPr>
        </p:nvSpPr>
        <p:spPr>
          <a:xfrm>
            <a:off x="4240530" y="8898892"/>
            <a:ext cx="4320540" cy="511175"/>
          </a:xfrm>
          <a:prstGeom prst="rect">
            <a:avLst/>
          </a:prstGeom>
        </p:spPr>
        <p:txBody>
          <a:bodyPr vert="horz" lIns="91440" tIns="45720" rIns="91440" bIns="45720" rtlCol="0" anchor="ctr"/>
          <a:lstStyle>
            <a:lvl1pPr algn="ctr">
              <a:defRPr sz="168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9041130" y="8898892"/>
            <a:ext cx="2880360" cy="511175"/>
          </a:xfrm>
          <a:prstGeom prst="rect">
            <a:avLst/>
          </a:prstGeom>
        </p:spPr>
        <p:txBody>
          <a:bodyPr vert="horz" lIns="91440" tIns="45720" rIns="91440" bIns="45720" rtlCol="0" anchor="ctr"/>
          <a:lstStyle>
            <a:lvl1pPr algn="r">
              <a:defRPr sz="1680">
                <a:solidFill>
                  <a:schemeClr val="tx1">
                    <a:tint val="75000"/>
                  </a:schemeClr>
                </a:solidFill>
              </a:defRPr>
            </a:lvl1pPr>
          </a:lstStyle>
          <a:p>
            <a:fld id="{57F378B9-C4D2-8F4B-BE23-1F4DF5136582}" type="slidenum">
              <a:rPr lang="en-GB" smtClean="0"/>
              <a:t>‹#›</a:t>
            </a:fld>
            <a:endParaRPr lang="en-GB"/>
          </a:p>
        </p:txBody>
      </p:sp>
    </p:spTree>
    <p:extLst>
      <p:ext uri="{BB962C8B-B14F-4D97-AF65-F5344CB8AC3E}">
        <p14:creationId xmlns:p14="http://schemas.microsoft.com/office/powerpoint/2010/main" val="37592026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280160" rtl="0" eaLnBrk="1" latinLnBrk="0" hangingPunct="1">
        <a:lnSpc>
          <a:spcPct val="90000"/>
        </a:lnSpc>
        <a:spcBef>
          <a:spcPct val="0"/>
        </a:spcBef>
        <a:buNone/>
        <a:defRPr sz="6160" kern="1200">
          <a:solidFill>
            <a:schemeClr val="tx1"/>
          </a:solidFill>
          <a:latin typeface="+mj-lt"/>
          <a:ea typeface="+mj-ea"/>
          <a:cs typeface="+mj-cs"/>
        </a:defRPr>
      </a:lvl1pPr>
    </p:titleStyle>
    <p:body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p:bodyStyle>
    <p:otherStyle>
      <a:defPPr>
        <a:defRPr lang="en-US"/>
      </a:defPPr>
      <a:lvl1pPr marL="0" algn="l" defTabSz="1280160" rtl="0" eaLnBrk="1" latinLnBrk="0" hangingPunct="1">
        <a:defRPr sz="2520" kern="1200">
          <a:solidFill>
            <a:schemeClr val="tx1"/>
          </a:solidFill>
          <a:latin typeface="+mn-lt"/>
          <a:ea typeface="+mn-ea"/>
          <a:cs typeface="+mn-cs"/>
        </a:defRPr>
      </a:lvl1pPr>
      <a:lvl2pPr marL="640080" algn="l" defTabSz="1280160" rtl="0" eaLnBrk="1" latinLnBrk="0" hangingPunct="1">
        <a:defRPr sz="2520" kern="1200">
          <a:solidFill>
            <a:schemeClr val="tx1"/>
          </a:solidFill>
          <a:latin typeface="+mn-lt"/>
          <a:ea typeface="+mn-ea"/>
          <a:cs typeface="+mn-cs"/>
        </a:defRPr>
      </a:lvl2pPr>
      <a:lvl3pPr marL="1280160" algn="l" defTabSz="1280160" rtl="0" eaLnBrk="1" latinLnBrk="0" hangingPunct="1">
        <a:defRPr sz="2520" kern="1200">
          <a:solidFill>
            <a:schemeClr val="tx1"/>
          </a:solidFill>
          <a:latin typeface="+mn-lt"/>
          <a:ea typeface="+mn-ea"/>
          <a:cs typeface="+mn-cs"/>
        </a:defRPr>
      </a:lvl3pPr>
      <a:lvl4pPr marL="1920240" algn="l" defTabSz="1280160" rtl="0" eaLnBrk="1" latinLnBrk="0" hangingPunct="1">
        <a:defRPr sz="2520" kern="1200">
          <a:solidFill>
            <a:schemeClr val="tx1"/>
          </a:solidFill>
          <a:latin typeface="+mn-lt"/>
          <a:ea typeface="+mn-ea"/>
          <a:cs typeface="+mn-cs"/>
        </a:defRPr>
      </a:lvl4pPr>
      <a:lvl5pPr marL="2560320" algn="l" defTabSz="1280160" rtl="0" eaLnBrk="1" latinLnBrk="0" hangingPunct="1">
        <a:defRPr sz="2520" kern="1200">
          <a:solidFill>
            <a:schemeClr val="tx1"/>
          </a:solidFill>
          <a:latin typeface="+mn-lt"/>
          <a:ea typeface="+mn-ea"/>
          <a:cs typeface="+mn-cs"/>
        </a:defRPr>
      </a:lvl5pPr>
      <a:lvl6pPr marL="3200400" algn="l" defTabSz="1280160" rtl="0" eaLnBrk="1" latinLnBrk="0" hangingPunct="1">
        <a:defRPr sz="2520" kern="1200">
          <a:solidFill>
            <a:schemeClr val="tx1"/>
          </a:solidFill>
          <a:latin typeface="+mn-lt"/>
          <a:ea typeface="+mn-ea"/>
          <a:cs typeface="+mn-cs"/>
        </a:defRPr>
      </a:lvl6pPr>
      <a:lvl7pPr marL="3840480" algn="l" defTabSz="1280160" rtl="0" eaLnBrk="1" latinLnBrk="0" hangingPunct="1">
        <a:defRPr sz="2520" kern="1200">
          <a:solidFill>
            <a:schemeClr val="tx1"/>
          </a:solidFill>
          <a:latin typeface="+mn-lt"/>
          <a:ea typeface="+mn-ea"/>
          <a:cs typeface="+mn-cs"/>
        </a:defRPr>
      </a:lvl7pPr>
      <a:lvl8pPr marL="4480560" algn="l" defTabSz="1280160" rtl="0" eaLnBrk="1" latinLnBrk="0" hangingPunct="1">
        <a:defRPr sz="2520" kern="1200">
          <a:solidFill>
            <a:schemeClr val="tx1"/>
          </a:solidFill>
          <a:latin typeface="+mn-lt"/>
          <a:ea typeface="+mn-ea"/>
          <a:cs typeface="+mn-cs"/>
        </a:defRPr>
      </a:lvl8pPr>
      <a:lvl9pPr marL="5120640" algn="l" defTabSz="1280160" rtl="0" eaLnBrk="1" latinLnBrk="0" hangingPunct="1">
        <a:defRPr sz="25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6085614-6D06-2C46-A00B-AE589627FAAA}"/>
              </a:ext>
            </a:extLst>
          </p:cNvPr>
          <p:cNvSpPr/>
          <p:nvPr/>
        </p:nvSpPr>
        <p:spPr>
          <a:xfrm>
            <a:off x="331694" y="309282"/>
            <a:ext cx="12138212" cy="8982636"/>
          </a:xfrm>
          <a:prstGeom prst="rect">
            <a:avLst/>
          </a:prstGeom>
          <a:noFill/>
          <a:ln w="73025" cmpd="tri">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5885F63B-22FE-9C4F-B60D-553F5929394F}"/>
              </a:ext>
            </a:extLst>
          </p:cNvPr>
          <p:cNvSpPr/>
          <p:nvPr/>
        </p:nvSpPr>
        <p:spPr>
          <a:xfrm>
            <a:off x="1465054" y="353245"/>
            <a:ext cx="2725490" cy="769441"/>
          </a:xfrm>
          <a:prstGeom prst="rect">
            <a:avLst/>
          </a:prstGeom>
          <a:noFill/>
          <a:ln>
            <a:noFill/>
          </a:ln>
        </p:spPr>
        <p:txBody>
          <a:bodyPr wrap="none" lIns="91440" tIns="45720" rIns="91440" bIns="45720">
            <a:spAutoFit/>
          </a:bodyPr>
          <a:lstStyle/>
          <a:p>
            <a:pPr algn="ctr"/>
            <a:r>
              <a:rPr lang="en-GB" sz="4400" b="1" cap="none" spc="0" dirty="0">
                <a:ln w="0">
                  <a:solidFill>
                    <a:schemeClr val="tx1"/>
                  </a:solidFill>
                </a:ln>
                <a:gradFill flip="none" rotWithShape="1">
                  <a:gsLst>
                    <a:gs pos="38000">
                      <a:srgbClr val="FFC000"/>
                    </a:gs>
                    <a:gs pos="64000">
                      <a:srgbClr val="FFFF00"/>
                    </a:gs>
                  </a:gsLst>
                  <a:lin ang="16200000" scaled="1"/>
                  <a:tileRect/>
                </a:gradFill>
                <a:effectLst>
                  <a:outerShdw blurRad="50800" dist="12700" dir="4260000" algn="tl" rotWithShape="0">
                    <a:schemeClr val="dk1"/>
                  </a:outerShdw>
                </a:effectLst>
                <a:latin typeface="Gill Sans MT" panose="020B0502020104020203" pitchFamily="34" charset="77"/>
                <a:cs typeface="Phosphate Inline" panose="02000506050000020004" pitchFamily="2" charset="77"/>
              </a:rPr>
              <a:t>Egyptians</a:t>
            </a:r>
            <a:endParaRPr lang="en-GB" sz="4800" b="1" cap="none" spc="0" dirty="0">
              <a:ln w="0">
                <a:solidFill>
                  <a:schemeClr val="tx1"/>
                </a:solidFill>
              </a:ln>
              <a:gradFill flip="none" rotWithShape="1">
                <a:gsLst>
                  <a:gs pos="38000">
                    <a:srgbClr val="FFC000"/>
                  </a:gs>
                  <a:gs pos="64000">
                    <a:srgbClr val="FFFF00"/>
                  </a:gs>
                </a:gsLst>
                <a:lin ang="16200000" scaled="1"/>
                <a:tileRect/>
              </a:gradFill>
              <a:effectLst>
                <a:outerShdw blurRad="50800" dist="12700" dir="4260000" algn="tl" rotWithShape="0">
                  <a:schemeClr val="dk1"/>
                </a:outerShdw>
              </a:effectLst>
              <a:latin typeface="Gill Sans MT" panose="020B0502020104020203" pitchFamily="34" charset="77"/>
              <a:cs typeface="Phosphate Inline" panose="02000506050000020004" pitchFamily="2" charset="77"/>
            </a:endParaRPr>
          </a:p>
        </p:txBody>
      </p:sp>
      <p:sp>
        <p:nvSpPr>
          <p:cNvPr id="6" name="Rectangle 5">
            <a:extLst>
              <a:ext uri="{FF2B5EF4-FFF2-40B4-BE49-F238E27FC236}">
                <a16:creationId xmlns:a16="http://schemas.microsoft.com/office/drawing/2014/main" id="{3406AFF5-E9E8-CE4E-A6D1-19C2855DB269}"/>
              </a:ext>
            </a:extLst>
          </p:cNvPr>
          <p:cNvSpPr/>
          <p:nvPr/>
        </p:nvSpPr>
        <p:spPr>
          <a:xfrm>
            <a:off x="4248772" y="578190"/>
            <a:ext cx="4358053" cy="461665"/>
          </a:xfrm>
          <a:prstGeom prst="rect">
            <a:avLst/>
          </a:prstGeom>
          <a:noFill/>
          <a:ln>
            <a:noFill/>
          </a:ln>
        </p:spPr>
        <p:txBody>
          <a:bodyPr wrap="none" lIns="91440" tIns="45720" rIns="91440" bIns="45720">
            <a:spAutoFit/>
          </a:bodyPr>
          <a:lstStyle/>
          <a:p>
            <a:pPr algn="ctr"/>
            <a:r>
              <a:rPr lang="en-GB" sz="2400" b="1" cap="none" spc="0" dirty="0">
                <a:ln w="0">
                  <a:solidFill>
                    <a:schemeClr val="tx1"/>
                  </a:solidFill>
                </a:ln>
                <a:effectLst>
                  <a:outerShdw dist="12700" dir="4260000" algn="tl" rotWithShape="0">
                    <a:schemeClr val="dk1"/>
                  </a:outerShdw>
                </a:effectLst>
                <a:latin typeface="Gill Sans MT" panose="020B0502020104020203" pitchFamily="34" charset="77"/>
                <a:cs typeface="Phosphate Inline" panose="02000506050000020004" pitchFamily="2" charset="77"/>
              </a:rPr>
              <a:t>KNOWLEDGE ORGANISER</a:t>
            </a:r>
          </a:p>
        </p:txBody>
      </p:sp>
      <p:graphicFrame>
        <p:nvGraphicFramePr>
          <p:cNvPr id="10" name="Table 10">
            <a:extLst>
              <a:ext uri="{FF2B5EF4-FFF2-40B4-BE49-F238E27FC236}">
                <a16:creationId xmlns:a16="http://schemas.microsoft.com/office/drawing/2014/main" id="{584E3967-87F3-CD49-9356-CFC6D0DECC3C}"/>
              </a:ext>
            </a:extLst>
          </p:cNvPr>
          <p:cNvGraphicFramePr>
            <a:graphicFrameLocks noGrp="1"/>
          </p:cNvGraphicFramePr>
          <p:nvPr>
            <p:extLst>
              <p:ext uri="{D42A27DB-BD31-4B8C-83A1-F6EECF244321}">
                <p14:modId xmlns:p14="http://schemas.microsoft.com/office/powerpoint/2010/main" val="2426413168"/>
              </p:ext>
            </p:extLst>
          </p:nvPr>
        </p:nvGraphicFramePr>
        <p:xfrm>
          <a:off x="415777" y="1166648"/>
          <a:ext cx="4247518" cy="7909624"/>
        </p:xfrm>
        <a:graphic>
          <a:graphicData uri="http://schemas.openxmlformats.org/drawingml/2006/table">
            <a:tbl>
              <a:tblPr firstRow="1" bandRow="1">
                <a:tableStyleId>{5940675A-B579-460E-94D1-54222C63F5DA}</a:tableStyleId>
              </a:tblPr>
              <a:tblGrid>
                <a:gridCol w="1311423">
                  <a:extLst>
                    <a:ext uri="{9D8B030D-6E8A-4147-A177-3AD203B41FA5}">
                      <a16:colId xmlns:a16="http://schemas.microsoft.com/office/drawing/2014/main" val="2344213269"/>
                    </a:ext>
                  </a:extLst>
                </a:gridCol>
                <a:gridCol w="2936095">
                  <a:extLst>
                    <a:ext uri="{9D8B030D-6E8A-4147-A177-3AD203B41FA5}">
                      <a16:colId xmlns:a16="http://schemas.microsoft.com/office/drawing/2014/main" val="2649323644"/>
                    </a:ext>
                  </a:extLst>
                </a:gridCol>
              </a:tblGrid>
              <a:tr h="539044">
                <a:tc gridSpan="2">
                  <a:txBody>
                    <a:bodyPr/>
                    <a:lstStyle/>
                    <a:p>
                      <a:pPr algn="ctr"/>
                      <a:r>
                        <a:rPr lang="en-GB" sz="1200" b="1" dirty="0">
                          <a:latin typeface="Gill Sans MT" panose="020B0502020104020203" pitchFamily="34" charset="77"/>
                        </a:rPr>
                        <a:t>ESSENTIAL EGYPTIANS</a:t>
                      </a:r>
                      <a:r>
                        <a:rPr lang="en-GB" sz="1200" b="1" baseline="0" dirty="0">
                          <a:latin typeface="Gill Sans MT" panose="020B0502020104020203" pitchFamily="34" charset="77"/>
                        </a:rPr>
                        <a:t> </a:t>
                      </a:r>
                      <a:r>
                        <a:rPr lang="en-GB" sz="1200" b="1" dirty="0">
                          <a:latin typeface="Gill Sans MT" panose="020B0502020104020203" pitchFamily="34" charset="77"/>
                        </a:rPr>
                        <a:t>VOCABULARY</a:t>
                      </a:r>
                    </a:p>
                  </a:txBody>
                  <a:tcPr anchor="ctr">
                    <a:solidFill>
                      <a:schemeClr val="accent1">
                        <a:lumMod val="60000"/>
                        <a:lumOff val="40000"/>
                      </a:schemeClr>
                    </a:solidFill>
                  </a:tcPr>
                </a:tc>
                <a:tc hMerge="1">
                  <a:txBody>
                    <a:bodyPr/>
                    <a:lstStyle/>
                    <a:p>
                      <a:endParaRPr lang="en-GB" sz="1200" dirty="0"/>
                    </a:p>
                  </a:txBody>
                  <a:tcPr/>
                </a:tc>
                <a:extLst>
                  <a:ext uri="{0D108BD9-81ED-4DB2-BD59-A6C34878D82A}">
                    <a16:rowId xmlns:a16="http://schemas.microsoft.com/office/drawing/2014/main" val="824812075"/>
                  </a:ext>
                </a:extLst>
              </a:tr>
              <a:tr h="491372">
                <a:tc>
                  <a:txBody>
                    <a:bodyPr/>
                    <a:lstStyle/>
                    <a:p>
                      <a:pPr algn="ctr"/>
                      <a:r>
                        <a:rPr lang="en-GB" sz="1200" b="1" dirty="0">
                          <a:latin typeface="Gill Sans MT" panose="020B0502020104020203" pitchFamily="34" charset="77"/>
                        </a:rPr>
                        <a:t>pharaoh</a:t>
                      </a:r>
                      <a:r>
                        <a:rPr lang="en-GB" sz="1200" b="1" baseline="0" dirty="0">
                          <a:latin typeface="Gill Sans MT" panose="020B0502020104020203" pitchFamily="34" charset="77"/>
                        </a:rPr>
                        <a:t> </a:t>
                      </a:r>
                      <a:endParaRPr lang="en-GB" sz="1200" b="1" dirty="0">
                        <a:latin typeface="Gill Sans MT" panose="020B0502020104020203" pitchFamily="34" charset="77"/>
                      </a:endParaRPr>
                    </a:p>
                  </a:txBody>
                  <a:tcPr anchor="ctr">
                    <a:solidFill>
                      <a:schemeClr val="accent1">
                        <a:lumMod val="20000"/>
                        <a:lumOff val="80000"/>
                      </a:schemeClr>
                    </a:solidFill>
                  </a:tcPr>
                </a:tc>
                <a:tc>
                  <a:txBody>
                    <a:bodyPr/>
                    <a:lstStyle/>
                    <a:p>
                      <a:pPr algn="ctr"/>
                      <a:r>
                        <a:rPr lang="en-GB" sz="1200" dirty="0">
                          <a:latin typeface="Gill Sans MT" panose="020B0502020104020203" pitchFamily="34" charset="77"/>
                        </a:rPr>
                        <a:t>A ruler in ancient Egypt.</a:t>
                      </a:r>
                    </a:p>
                  </a:txBody>
                  <a:tcPr anchor="ctr"/>
                </a:tc>
                <a:extLst>
                  <a:ext uri="{0D108BD9-81ED-4DB2-BD59-A6C34878D82A}">
                    <a16:rowId xmlns:a16="http://schemas.microsoft.com/office/drawing/2014/main" val="144233429"/>
                  </a:ext>
                </a:extLst>
              </a:tr>
              <a:tr h="491372">
                <a:tc>
                  <a:txBody>
                    <a:bodyPr/>
                    <a:lstStyle/>
                    <a:p>
                      <a:pPr algn="ctr"/>
                      <a:r>
                        <a:rPr lang="en-GB" sz="1200" b="1" dirty="0">
                          <a:latin typeface="Gill Sans MT" panose="020B0502020104020203" pitchFamily="34" charset="77"/>
                        </a:rPr>
                        <a:t>sarcophagus</a:t>
                      </a:r>
                    </a:p>
                  </a:txBody>
                  <a:tcPr anchor="ctr">
                    <a:solidFill>
                      <a:schemeClr val="accent1">
                        <a:lumMod val="20000"/>
                        <a:lumOff val="80000"/>
                      </a:schemeClr>
                    </a:solidFill>
                  </a:tcPr>
                </a:tc>
                <a:tc>
                  <a:txBody>
                    <a:bodyP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A</a:t>
                      </a:r>
                      <a:r>
                        <a:rPr lang="en-GB" sz="1200" baseline="0" dirty="0">
                          <a:latin typeface="Gill Sans MT" panose="020B0502020104020203" pitchFamily="34" charset="77"/>
                        </a:rPr>
                        <a:t> stone coffin, often decorated with sculpture or inscription.</a:t>
                      </a:r>
                      <a:endParaRPr lang="en-GB" sz="1200" dirty="0">
                        <a:latin typeface="Gill Sans MT" panose="020B0502020104020203" pitchFamily="34" charset="77"/>
                      </a:endParaRPr>
                    </a:p>
                  </a:txBody>
                  <a:tcPr anchor="ctr"/>
                </a:tc>
                <a:extLst>
                  <a:ext uri="{0D108BD9-81ED-4DB2-BD59-A6C34878D82A}">
                    <a16:rowId xmlns:a16="http://schemas.microsoft.com/office/drawing/2014/main" val="3708563774"/>
                  </a:ext>
                </a:extLst>
              </a:tr>
              <a:tr h="491372">
                <a:tc>
                  <a:txBody>
                    <a:bodyPr/>
                    <a:lstStyle/>
                    <a:p>
                      <a:pPr algn="ctr"/>
                      <a:r>
                        <a:rPr lang="en-GB" sz="1200" b="1" dirty="0">
                          <a:latin typeface="Gill Sans MT" panose="020B0502020104020203" pitchFamily="34" charset="77"/>
                        </a:rPr>
                        <a:t>excavate</a:t>
                      </a:r>
                    </a:p>
                  </a:txBody>
                  <a:tcPr anchor="ctr">
                    <a:solidFill>
                      <a:schemeClr val="accent1">
                        <a:lumMod val="20000"/>
                        <a:lumOff val="80000"/>
                      </a:schemeClr>
                    </a:solidFill>
                  </a:tcPr>
                </a:tc>
                <a:tc>
                  <a:txBody>
                    <a:bodyP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To remove earth carefully</a:t>
                      </a:r>
                      <a:r>
                        <a:rPr lang="en-GB" sz="1200" baseline="0" dirty="0">
                          <a:latin typeface="Gill Sans MT" panose="020B0502020104020203" pitchFamily="34" charset="77"/>
                        </a:rPr>
                        <a:t> from an area to find buried remains.</a:t>
                      </a:r>
                      <a:endParaRPr lang="en-GB" sz="1200" dirty="0">
                        <a:latin typeface="Gill Sans MT" panose="020B0502020104020203" pitchFamily="34" charset="77"/>
                      </a:endParaRPr>
                    </a:p>
                  </a:txBody>
                  <a:tcPr anchor="ctr"/>
                </a:tc>
                <a:extLst>
                  <a:ext uri="{0D108BD9-81ED-4DB2-BD59-A6C34878D82A}">
                    <a16:rowId xmlns:a16="http://schemas.microsoft.com/office/drawing/2014/main" val="152157742"/>
                  </a:ext>
                </a:extLst>
              </a:tr>
              <a:tr h="491372">
                <a:tc>
                  <a:txBody>
                    <a:bodyPr/>
                    <a:lstStyle/>
                    <a:p>
                      <a:pPr algn="ctr"/>
                      <a:r>
                        <a:rPr lang="en-GB" sz="1200" b="1" dirty="0">
                          <a:latin typeface="Gill Sans MT" panose="020B0502020104020203" pitchFamily="34" charset="77"/>
                        </a:rPr>
                        <a:t>canopic</a:t>
                      </a:r>
                      <a:r>
                        <a:rPr lang="en-GB" sz="1200" b="1" baseline="0" dirty="0">
                          <a:latin typeface="Gill Sans MT" panose="020B0502020104020203" pitchFamily="34" charset="77"/>
                        </a:rPr>
                        <a:t> jar</a:t>
                      </a:r>
                      <a:endParaRPr lang="en-GB" sz="1200" b="1" dirty="0">
                        <a:latin typeface="Gill Sans MT" panose="020B0502020104020203" pitchFamily="34" charset="77"/>
                      </a:endParaRPr>
                    </a:p>
                  </a:txBody>
                  <a:tcPr anchor="ctr">
                    <a:solidFill>
                      <a:schemeClr val="accent1">
                        <a:lumMod val="20000"/>
                        <a:lumOff val="80000"/>
                      </a:schemeClr>
                    </a:solidFill>
                  </a:tcPr>
                </a:tc>
                <a:tc>
                  <a:txBody>
                    <a:bodyP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An</a:t>
                      </a:r>
                      <a:r>
                        <a:rPr lang="en-GB" sz="1200" baseline="0" dirty="0">
                          <a:latin typeface="Gill Sans MT" panose="020B0502020104020203" pitchFamily="34" charset="77"/>
                        </a:rPr>
                        <a:t> urn used in burials to hold the organs from an embalmed body.</a:t>
                      </a:r>
                      <a:endParaRPr lang="en-GB" sz="1200" dirty="0">
                        <a:latin typeface="Gill Sans MT" panose="020B0502020104020203" pitchFamily="34" charset="77"/>
                      </a:endParaRPr>
                    </a:p>
                  </a:txBody>
                  <a:tcPr anchor="ctr"/>
                </a:tc>
                <a:extLst>
                  <a:ext uri="{0D108BD9-81ED-4DB2-BD59-A6C34878D82A}">
                    <a16:rowId xmlns:a16="http://schemas.microsoft.com/office/drawing/2014/main" val="3127595459"/>
                  </a:ext>
                </a:extLst>
              </a:tr>
              <a:tr h="491372">
                <a:tc>
                  <a:txBody>
                    <a:bodyPr/>
                    <a:lstStyle/>
                    <a:p>
                      <a:pPr algn="ctr"/>
                      <a:r>
                        <a:rPr lang="en-GB" sz="1200" b="1" dirty="0">
                          <a:latin typeface="Gill Sans MT" panose="020B0502020104020203" pitchFamily="34" charset="77"/>
                        </a:rPr>
                        <a:t>inscription</a:t>
                      </a:r>
                    </a:p>
                  </a:txBody>
                  <a:tcPr anchor="ctr">
                    <a:solidFill>
                      <a:schemeClr val="accent1">
                        <a:lumMod val="20000"/>
                        <a:lumOff val="80000"/>
                      </a:schemeClr>
                    </a:solidFill>
                  </a:tcPr>
                </a:tc>
                <a:tc>
                  <a:txBody>
                    <a:bodyP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A word</a:t>
                      </a:r>
                      <a:r>
                        <a:rPr lang="en-GB" sz="1200" baseline="0" dirty="0">
                          <a:latin typeface="Gill Sans MT" panose="020B0502020104020203" pitchFamily="34" charset="77"/>
                        </a:rPr>
                        <a:t> or words carved on stone or other hard surfaces.</a:t>
                      </a:r>
                      <a:endParaRPr lang="en-GB" sz="1200" dirty="0">
                        <a:latin typeface="Gill Sans MT" panose="020B0502020104020203" pitchFamily="34" charset="77"/>
                      </a:endParaRPr>
                    </a:p>
                  </a:txBody>
                  <a:tcPr anchor="ctr"/>
                </a:tc>
                <a:extLst>
                  <a:ext uri="{0D108BD9-81ED-4DB2-BD59-A6C34878D82A}">
                    <a16:rowId xmlns:a16="http://schemas.microsoft.com/office/drawing/2014/main" val="520535911"/>
                  </a:ext>
                </a:extLst>
              </a:tr>
              <a:tr h="491372">
                <a:tc>
                  <a:txBody>
                    <a:bodyPr/>
                    <a:lstStyle/>
                    <a:p>
                      <a:pPr algn="ctr"/>
                      <a:r>
                        <a:rPr lang="en-GB" sz="1200" b="1" dirty="0">
                          <a:latin typeface="Gill Sans MT" panose="020B0502020104020203" pitchFamily="34" charset="77"/>
                        </a:rPr>
                        <a:t>hieroglyph</a:t>
                      </a:r>
                    </a:p>
                  </a:txBody>
                  <a:tcPr anchor="ctr">
                    <a:solidFill>
                      <a:schemeClr val="accent1">
                        <a:lumMod val="20000"/>
                        <a:lumOff val="80000"/>
                      </a:schemeClr>
                    </a:solidFill>
                  </a:tcPr>
                </a:tc>
                <a:tc>
                  <a:txBody>
                    <a:bodyP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A</a:t>
                      </a:r>
                      <a:r>
                        <a:rPr lang="en-GB" sz="1200" baseline="0" dirty="0">
                          <a:latin typeface="Gill Sans MT" panose="020B0502020104020203" pitchFamily="34" charset="77"/>
                        </a:rPr>
                        <a:t> character in the ancient Egyptian writing system. </a:t>
                      </a:r>
                      <a:endParaRPr lang="en-GB" sz="1200" dirty="0">
                        <a:latin typeface="Gill Sans MT" panose="020B0502020104020203" pitchFamily="34" charset="77"/>
                      </a:endParaRPr>
                    </a:p>
                  </a:txBody>
                  <a:tcPr anchor="ctr"/>
                </a:tc>
                <a:extLst>
                  <a:ext uri="{0D108BD9-81ED-4DB2-BD59-A6C34878D82A}">
                    <a16:rowId xmlns:a16="http://schemas.microsoft.com/office/drawing/2014/main" val="1225294210"/>
                  </a:ext>
                </a:extLst>
              </a:tr>
              <a:tr h="491372">
                <a:tc>
                  <a:txBody>
                    <a:bodyPr/>
                    <a:lstStyle/>
                    <a:p>
                      <a:pPr algn="ctr"/>
                      <a:r>
                        <a:rPr lang="en-GB" sz="1200" b="1" dirty="0">
                          <a:latin typeface="Gill Sans MT" panose="020B0502020104020203" pitchFamily="34" charset="77"/>
                        </a:rPr>
                        <a:t>papyrus</a:t>
                      </a:r>
                    </a:p>
                  </a:txBody>
                  <a:tcPr anchor="ctr">
                    <a:solidFill>
                      <a:schemeClr val="accent1">
                        <a:lumMod val="20000"/>
                        <a:lumOff val="80000"/>
                      </a:schemeClr>
                    </a:solidFill>
                  </a:tcPr>
                </a:tc>
                <a:tc>
                  <a:txBody>
                    <a:bodyP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A material</a:t>
                      </a:r>
                      <a:r>
                        <a:rPr lang="en-GB" sz="1200" baseline="0" dirty="0">
                          <a:latin typeface="Gill Sans MT" panose="020B0502020104020203" pitchFamily="34" charset="77"/>
                        </a:rPr>
                        <a:t> prepared from the stem of a plant growing near the Nile. </a:t>
                      </a:r>
                      <a:endParaRPr lang="en-GB" sz="1200" dirty="0">
                        <a:latin typeface="Gill Sans MT" panose="020B0502020104020203" pitchFamily="34" charset="77"/>
                      </a:endParaRPr>
                    </a:p>
                  </a:txBody>
                  <a:tcPr anchor="ctr"/>
                </a:tc>
                <a:extLst>
                  <a:ext uri="{0D108BD9-81ED-4DB2-BD59-A6C34878D82A}">
                    <a16:rowId xmlns:a16="http://schemas.microsoft.com/office/drawing/2014/main" val="1182610385"/>
                  </a:ext>
                </a:extLst>
              </a:tr>
              <a:tr h="491372">
                <a:tc>
                  <a:txBody>
                    <a:bodyPr/>
                    <a:lstStyle/>
                    <a:p>
                      <a:pPr algn="ctr"/>
                      <a:r>
                        <a:rPr lang="en-GB" sz="1200" b="1" dirty="0">
                          <a:latin typeface="Gill Sans MT" panose="020B0502020104020203" pitchFamily="34" charset="77"/>
                        </a:rPr>
                        <a:t>pyramid</a:t>
                      </a:r>
                    </a:p>
                  </a:txBody>
                  <a:tcPr anchor="ctr">
                    <a:solidFill>
                      <a:schemeClr val="accent1">
                        <a:lumMod val="20000"/>
                        <a:lumOff val="80000"/>
                      </a:schemeClr>
                    </a:solidFill>
                  </a:tcPr>
                </a:tc>
                <a:tc>
                  <a:txBody>
                    <a:bodyP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A structure built from stone as a royal tomb in ancient Egypt.</a:t>
                      </a:r>
                    </a:p>
                  </a:txBody>
                  <a:tcPr anchor="ctr"/>
                </a:tc>
                <a:extLst>
                  <a:ext uri="{0D108BD9-81ED-4DB2-BD59-A6C34878D82A}">
                    <a16:rowId xmlns:a16="http://schemas.microsoft.com/office/drawing/2014/main" val="1471841805"/>
                  </a:ext>
                </a:extLst>
              </a:tr>
              <a:tr h="491372">
                <a:tc>
                  <a:txBody>
                    <a:bodyPr/>
                    <a:lstStyle/>
                    <a:p>
                      <a:pPr algn="ctr"/>
                      <a:r>
                        <a:rPr lang="en-GB" sz="1200" b="1" dirty="0">
                          <a:latin typeface="Gill Sans MT" panose="020B0502020104020203" pitchFamily="34" charset="77"/>
                        </a:rPr>
                        <a:t>mummify</a:t>
                      </a:r>
                    </a:p>
                  </a:txBody>
                  <a:tcPr anchor="ctr">
                    <a:solidFill>
                      <a:schemeClr val="accent1">
                        <a:lumMod val="20000"/>
                        <a:lumOff val="80000"/>
                      </a:schemeClr>
                    </a:solidFill>
                  </a:tcPr>
                </a:tc>
                <a:tc>
                  <a:txBody>
                    <a:bodyP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Preserving a body by embalming and wrapping</a:t>
                      </a:r>
                      <a:r>
                        <a:rPr lang="en-GB" sz="1200" baseline="0" dirty="0">
                          <a:latin typeface="Gill Sans MT" panose="020B0502020104020203" pitchFamily="34" charset="77"/>
                        </a:rPr>
                        <a:t> it in cloth. </a:t>
                      </a:r>
                      <a:endParaRPr lang="en-GB" sz="1200" dirty="0">
                        <a:latin typeface="Gill Sans MT" panose="020B0502020104020203" pitchFamily="34" charset="77"/>
                      </a:endParaRPr>
                    </a:p>
                  </a:txBody>
                  <a:tcPr anchor="ctr"/>
                </a:tc>
                <a:extLst>
                  <a:ext uri="{0D108BD9-81ED-4DB2-BD59-A6C34878D82A}">
                    <a16:rowId xmlns:a16="http://schemas.microsoft.com/office/drawing/2014/main" val="2064564703"/>
                  </a:ext>
                </a:extLst>
              </a:tr>
              <a:tr h="491372">
                <a:tc>
                  <a:txBody>
                    <a:bodyPr/>
                    <a:lstStyle/>
                    <a:p>
                      <a:pPr algn="ctr"/>
                      <a:r>
                        <a:rPr lang="en-GB" sz="1200" b="1" dirty="0">
                          <a:latin typeface="Gill Sans MT" panose="020B0502020104020203" pitchFamily="34" charset="77"/>
                        </a:rPr>
                        <a:t>archaeology</a:t>
                      </a:r>
                    </a:p>
                  </a:txBody>
                  <a:tcPr anchor="ctr">
                    <a:solidFill>
                      <a:schemeClr val="accent1">
                        <a:lumMod val="20000"/>
                        <a:lumOff val="80000"/>
                      </a:schemeClr>
                    </a:solidFill>
                  </a:tcPr>
                </a:tc>
                <a:tc>
                  <a:txBody>
                    <a:bodyP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The recovery</a:t>
                      </a:r>
                      <a:r>
                        <a:rPr lang="en-GB" sz="1200" baseline="0" dirty="0">
                          <a:latin typeface="Gill Sans MT" panose="020B0502020104020203" pitchFamily="34" charset="77"/>
                        </a:rPr>
                        <a:t> and study of objects such as graves or tools to learn about the past.</a:t>
                      </a:r>
                      <a:endParaRPr lang="en-GB" sz="1200" dirty="0">
                        <a:latin typeface="Gill Sans MT" panose="020B0502020104020203" pitchFamily="34" charset="77"/>
                      </a:endParaRPr>
                    </a:p>
                  </a:txBody>
                  <a:tcPr anchor="ctr"/>
                </a:tc>
                <a:extLst>
                  <a:ext uri="{0D108BD9-81ED-4DB2-BD59-A6C34878D82A}">
                    <a16:rowId xmlns:a16="http://schemas.microsoft.com/office/drawing/2014/main" val="893870930"/>
                  </a:ext>
                </a:extLst>
              </a:tr>
              <a:tr h="491372">
                <a:tc>
                  <a:txBody>
                    <a:bodyPr/>
                    <a:lstStyle/>
                    <a:p>
                      <a:pPr algn="ctr"/>
                      <a:r>
                        <a:rPr lang="en-GB" sz="1200" b="1" dirty="0">
                          <a:latin typeface="Gill Sans MT" panose="020B0502020104020203" pitchFamily="34" charset="77"/>
                        </a:rPr>
                        <a:t>dynasty</a:t>
                      </a:r>
                    </a:p>
                  </a:txBody>
                  <a:tcPr anchor="ctr">
                    <a:solidFill>
                      <a:schemeClr val="accent1">
                        <a:lumMod val="20000"/>
                        <a:lumOff val="80000"/>
                      </a:schemeClr>
                    </a:solidFill>
                  </a:tcPr>
                </a:tc>
                <a:tc>
                  <a:txBody>
                    <a:bodyP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A succession</a:t>
                      </a:r>
                      <a:r>
                        <a:rPr lang="en-GB" sz="1200" baseline="0" dirty="0">
                          <a:latin typeface="Gill Sans MT" panose="020B0502020104020203" pitchFamily="34" charset="77"/>
                        </a:rPr>
                        <a:t> of people from the same family who rule a country. </a:t>
                      </a:r>
                      <a:endParaRPr lang="en-GB" sz="1200" dirty="0">
                        <a:latin typeface="Gill Sans MT" panose="020B0502020104020203" pitchFamily="34" charset="77"/>
                      </a:endParaRPr>
                    </a:p>
                  </a:txBody>
                  <a:tcPr anchor="ctr"/>
                </a:tc>
                <a:extLst>
                  <a:ext uri="{0D108BD9-81ED-4DB2-BD59-A6C34878D82A}">
                    <a16:rowId xmlns:a16="http://schemas.microsoft.com/office/drawing/2014/main" val="1323434774"/>
                  </a:ext>
                </a:extLst>
              </a:tr>
              <a:tr h="491372">
                <a:tc>
                  <a:txBody>
                    <a:bodyPr/>
                    <a:lstStyle/>
                    <a:p>
                      <a:pPr algn="ctr"/>
                      <a:r>
                        <a:rPr lang="en-GB" sz="1200" b="1" dirty="0">
                          <a:solidFill>
                            <a:schemeClr val="tx1"/>
                          </a:solidFill>
                          <a:latin typeface="Gill Sans MT" panose="020B0502020104020203" pitchFamily="34" charset="77"/>
                        </a:rPr>
                        <a:t>polytheism</a:t>
                      </a:r>
                    </a:p>
                  </a:txBody>
                  <a:tcPr anchor="ctr">
                    <a:solidFill>
                      <a:schemeClr val="accent4"/>
                    </a:solidFill>
                  </a:tcPr>
                </a:tc>
                <a:tc>
                  <a:txBody>
                    <a:bodyP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A belief or</a:t>
                      </a:r>
                      <a:r>
                        <a:rPr lang="en-GB" sz="1200" baseline="0" dirty="0">
                          <a:latin typeface="Gill Sans MT" panose="020B0502020104020203" pitchFamily="34" charset="77"/>
                        </a:rPr>
                        <a:t> worship of more than one god. </a:t>
                      </a:r>
                      <a:endParaRPr lang="en-GB" sz="1200" dirty="0">
                        <a:latin typeface="Gill Sans MT" panose="020B0502020104020203" pitchFamily="34" charset="77"/>
                      </a:endParaRPr>
                    </a:p>
                  </a:txBody>
                  <a:tcPr anchor="ctr"/>
                </a:tc>
                <a:extLst>
                  <a:ext uri="{0D108BD9-81ED-4DB2-BD59-A6C34878D82A}">
                    <a16:rowId xmlns:a16="http://schemas.microsoft.com/office/drawing/2014/main" val="3261127429"/>
                  </a:ext>
                </a:extLst>
              </a:tr>
              <a:tr h="491372">
                <a:tc>
                  <a:txBody>
                    <a:bodyPr/>
                    <a:lstStyle/>
                    <a:p>
                      <a:pPr algn="ctr"/>
                      <a:r>
                        <a:rPr lang="en-GB" sz="1200" b="1" dirty="0">
                          <a:solidFill>
                            <a:schemeClr val="tx1"/>
                          </a:solidFill>
                          <a:latin typeface="Gill Sans MT" panose="020B0502020104020203" pitchFamily="34" charset="77"/>
                        </a:rPr>
                        <a:t>ruler</a:t>
                      </a:r>
                    </a:p>
                  </a:txBody>
                  <a:tcPr anchor="ctr">
                    <a:solidFill>
                      <a:schemeClr val="accent4"/>
                    </a:solidFill>
                  </a:tcPr>
                </a:tc>
                <a:tc>
                  <a:txBody>
                    <a:bodyP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A person who rules or governs.</a:t>
                      </a:r>
                    </a:p>
                  </a:txBody>
                  <a:tcPr anchor="ctr"/>
                </a:tc>
                <a:extLst>
                  <a:ext uri="{0D108BD9-81ED-4DB2-BD59-A6C34878D82A}">
                    <a16:rowId xmlns:a16="http://schemas.microsoft.com/office/drawing/2014/main" val="2521363844"/>
                  </a:ext>
                </a:extLst>
              </a:tr>
              <a:tr h="491372">
                <a:tc>
                  <a:txBody>
                    <a:bodyPr/>
                    <a:lstStyle/>
                    <a:p>
                      <a:pPr algn="ctr"/>
                      <a:r>
                        <a:rPr lang="en-GB" sz="1200" b="1" dirty="0">
                          <a:solidFill>
                            <a:schemeClr val="tx1"/>
                          </a:solidFill>
                          <a:latin typeface="Gill Sans MT" panose="020B0502020104020203" pitchFamily="34" charset="77"/>
                        </a:rPr>
                        <a:t>religion</a:t>
                      </a:r>
                    </a:p>
                  </a:txBody>
                  <a:tcPr anchor="ctr">
                    <a:solidFill>
                      <a:schemeClr val="accent4"/>
                    </a:solidFill>
                  </a:tcPr>
                </a:tc>
                <a:tc>
                  <a:txBody>
                    <a:bodyP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 set of beliefs held by a group pf people, usually involving worship or prayer.</a:t>
                      </a:r>
                      <a:endParaRPr lang="en-GB" sz="1200" dirty="0">
                        <a:latin typeface="Gill Sans MT" panose="020B0502020104020203" pitchFamily="34" charset="77"/>
                      </a:endParaRPr>
                    </a:p>
                  </a:txBody>
                  <a:tcPr anchor="ctr"/>
                </a:tc>
                <a:extLst>
                  <a:ext uri="{0D108BD9-81ED-4DB2-BD59-A6C34878D82A}">
                    <a16:rowId xmlns:a16="http://schemas.microsoft.com/office/drawing/2014/main" val="3086516651"/>
                  </a:ext>
                </a:extLst>
              </a:tr>
              <a:tr h="491372">
                <a:tc>
                  <a:txBody>
                    <a:bodyP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77"/>
                        </a:rPr>
                        <a:t>deity</a:t>
                      </a:r>
                    </a:p>
                  </a:txBody>
                  <a:tcPr anchor="ctr">
                    <a:solidFill>
                      <a:schemeClr val="accent4"/>
                    </a:solidFill>
                  </a:tcPr>
                </a:tc>
                <a:tc>
                  <a:txBody>
                    <a:bodyP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A god</a:t>
                      </a:r>
                      <a:r>
                        <a:rPr lang="en-GB" sz="1200" baseline="0" dirty="0">
                          <a:latin typeface="Gill Sans MT" panose="020B0502020104020203" pitchFamily="34" charset="77"/>
                        </a:rPr>
                        <a:t> or goddess</a:t>
                      </a:r>
                      <a:endParaRPr lang="en-GB" sz="1200" dirty="0">
                        <a:latin typeface="Gill Sans MT" panose="020B0502020104020203" pitchFamily="34" charset="77"/>
                      </a:endParaRPr>
                    </a:p>
                  </a:txBody>
                  <a:tcPr anchor="ctr"/>
                </a:tc>
                <a:extLst>
                  <a:ext uri="{0D108BD9-81ED-4DB2-BD59-A6C34878D82A}">
                    <a16:rowId xmlns:a16="http://schemas.microsoft.com/office/drawing/2014/main" val="4129890198"/>
                  </a:ext>
                </a:extLst>
              </a:tr>
            </a:tbl>
          </a:graphicData>
        </a:graphic>
      </p:graphicFrame>
      <p:pic>
        <p:nvPicPr>
          <p:cNvPr id="14" name="Picture 13" descr="A close up of a logo&#10;&#10;Description automatically generated">
            <a:extLst>
              <a:ext uri="{FF2B5EF4-FFF2-40B4-BE49-F238E27FC236}">
                <a16:creationId xmlns:a16="http://schemas.microsoft.com/office/drawing/2014/main" id="{ADCCDAD1-3441-774C-91B0-0044233728CE}"/>
              </a:ext>
            </a:extLst>
          </p:cNvPr>
          <p:cNvPicPr>
            <a:picLocks noChangeAspect="1"/>
          </p:cNvPicPr>
          <p:nvPr/>
        </p:nvPicPr>
        <p:blipFill rotWithShape="1">
          <a:blip r:embed="rId2"/>
          <a:srcRect l="27867" t="19775" r="28400" b="20466"/>
          <a:stretch/>
        </p:blipFill>
        <p:spPr>
          <a:xfrm>
            <a:off x="571557" y="401079"/>
            <a:ext cx="809884" cy="854329"/>
          </a:xfrm>
          <a:prstGeom prst="rect">
            <a:avLst/>
          </a:prstGeom>
        </p:spPr>
      </p:pic>
      <p:graphicFrame>
        <p:nvGraphicFramePr>
          <p:cNvPr id="17" name="Table 10">
            <a:extLst>
              <a:ext uri="{FF2B5EF4-FFF2-40B4-BE49-F238E27FC236}">
                <a16:creationId xmlns:a16="http://schemas.microsoft.com/office/drawing/2014/main" id="{B282761F-969F-D243-A8F6-6981A096851F}"/>
              </a:ext>
            </a:extLst>
          </p:cNvPr>
          <p:cNvGraphicFramePr>
            <a:graphicFrameLocks noGrp="1"/>
          </p:cNvGraphicFramePr>
          <p:nvPr>
            <p:extLst>
              <p:ext uri="{D42A27DB-BD31-4B8C-83A1-F6EECF244321}">
                <p14:modId xmlns:p14="http://schemas.microsoft.com/office/powerpoint/2010/main" val="1599042677"/>
              </p:ext>
            </p:extLst>
          </p:nvPr>
        </p:nvGraphicFramePr>
        <p:xfrm>
          <a:off x="4663295" y="6619865"/>
          <a:ext cx="4358053" cy="2436825"/>
        </p:xfrm>
        <a:graphic>
          <a:graphicData uri="http://schemas.openxmlformats.org/drawingml/2006/table">
            <a:tbl>
              <a:tblPr firstRow="1" bandRow="1">
                <a:tableStyleId>{5940675A-B579-460E-94D1-54222C63F5DA}</a:tableStyleId>
              </a:tblPr>
              <a:tblGrid>
                <a:gridCol w="1460779">
                  <a:extLst>
                    <a:ext uri="{9D8B030D-6E8A-4147-A177-3AD203B41FA5}">
                      <a16:colId xmlns:a16="http://schemas.microsoft.com/office/drawing/2014/main" val="2649323644"/>
                    </a:ext>
                  </a:extLst>
                </a:gridCol>
                <a:gridCol w="2897274">
                  <a:extLst>
                    <a:ext uri="{9D8B030D-6E8A-4147-A177-3AD203B41FA5}">
                      <a16:colId xmlns:a16="http://schemas.microsoft.com/office/drawing/2014/main" val="1420311603"/>
                    </a:ext>
                  </a:extLst>
                </a:gridCol>
              </a:tblGrid>
              <a:tr h="495035">
                <a:tc gridSpan="2">
                  <a:txBody>
                    <a:bodyPr/>
                    <a:lstStyle/>
                    <a:p>
                      <a:pPr algn="ctr"/>
                      <a:r>
                        <a:rPr lang="en-GB" sz="1200" b="1" dirty="0">
                          <a:latin typeface="Gill Sans MT" panose="020B0502020104020203" pitchFamily="34" charset="77"/>
                        </a:rPr>
                        <a:t>MAKING LINKS TO PREVIOUS LEARNING</a:t>
                      </a:r>
                    </a:p>
                    <a:p>
                      <a:pPr algn="ctr"/>
                      <a:r>
                        <a:rPr lang="en-GB" sz="1200" b="1" dirty="0">
                          <a:latin typeface="Gill Sans MT" panose="020B0502020104020203" pitchFamily="34" charset="77"/>
                        </a:rPr>
                        <a:t> </a:t>
                      </a:r>
                      <a:r>
                        <a:rPr lang="en-GB" sz="1200" b="1" dirty="0">
                          <a:solidFill>
                            <a:schemeClr val="bg1"/>
                          </a:solidFill>
                          <a:latin typeface="Gill Sans MT" panose="020B0502020104020203" pitchFamily="34" charset="77"/>
                        </a:rPr>
                        <a:t>GOLDEN VOCABULARY</a:t>
                      </a:r>
                    </a:p>
                  </a:txBody>
                  <a:tcPr anchor="ctr">
                    <a:solidFill>
                      <a:schemeClr val="accent4"/>
                    </a:solidFill>
                  </a:tcPr>
                </a:tc>
                <a:tc hMerge="1">
                  <a:txBody>
                    <a:bodyPr/>
                    <a:lstStyle/>
                    <a:p>
                      <a:pPr algn="ctr"/>
                      <a:endParaRPr lang="en-GB" sz="1200" dirty="0">
                        <a:latin typeface="Gill Sans MT" panose="020B0502020104020203" pitchFamily="34" charset="77"/>
                      </a:endParaRPr>
                    </a:p>
                  </a:txBody>
                  <a:tcPr anchor="ctr"/>
                </a:tc>
                <a:extLst>
                  <a:ext uri="{0D108BD9-81ED-4DB2-BD59-A6C34878D82A}">
                    <a16:rowId xmlns:a16="http://schemas.microsoft.com/office/drawing/2014/main" val="3095864142"/>
                  </a:ext>
                </a:extLst>
              </a:tr>
              <a:tr h="500341">
                <a:tc>
                  <a:txBody>
                    <a:bodyPr/>
                    <a:lstStyle/>
                    <a:p>
                      <a:pPr algn="ctr"/>
                      <a:r>
                        <a:rPr lang="en-GB" sz="1200" b="1" dirty="0">
                          <a:solidFill>
                            <a:srgbClr val="FFC000"/>
                          </a:solidFill>
                          <a:latin typeface="Gill Sans MT" panose="020B0502020104020203" pitchFamily="34" charset="77"/>
                        </a:rPr>
                        <a:t>Vikings</a:t>
                      </a:r>
                      <a:r>
                        <a:rPr lang="en-GB" sz="1200" b="1" baseline="0" dirty="0">
                          <a:solidFill>
                            <a:srgbClr val="FFC000"/>
                          </a:solidFill>
                          <a:latin typeface="Gill Sans MT" panose="020B0502020104020203" pitchFamily="34" charset="77"/>
                        </a:rPr>
                        <a:t> </a:t>
                      </a:r>
                      <a:endParaRPr lang="en-GB" sz="1200" b="1" dirty="0">
                        <a:solidFill>
                          <a:srgbClr val="FFC000"/>
                        </a:solidFill>
                        <a:latin typeface="Gill Sans MT" panose="020B0502020104020203" pitchFamily="34" charset="77"/>
                      </a:endParaRPr>
                    </a:p>
                  </a:txBody>
                  <a:tcPr anchor="ctr"/>
                </a:tc>
                <a:tc>
                  <a:txBody>
                    <a:bodyPr/>
                    <a:lstStyle/>
                    <a:p>
                      <a:pPr algn="ctr"/>
                      <a:r>
                        <a:rPr lang="en-GB" sz="1200" b="0" baseline="0" dirty="0">
                          <a:solidFill>
                            <a:schemeClr val="tx1"/>
                          </a:solidFill>
                          <a:latin typeface="Gill Sans MT" panose="020B0502020104020203" pitchFamily="34" charset="77"/>
                        </a:rPr>
                        <a:t>Both civilisations were </a:t>
                      </a:r>
                      <a:r>
                        <a:rPr lang="en-GB" sz="1200" b="1" baseline="0" dirty="0">
                          <a:solidFill>
                            <a:srgbClr val="FF0000"/>
                          </a:solidFill>
                          <a:latin typeface="Gill Sans MT" panose="020B0502020104020203" pitchFamily="34" charset="77"/>
                        </a:rPr>
                        <a:t>polytheistic</a:t>
                      </a:r>
                      <a:r>
                        <a:rPr lang="en-GB" sz="1200" baseline="0" dirty="0">
                          <a:solidFill>
                            <a:srgbClr val="FF0000"/>
                          </a:solidFill>
                          <a:latin typeface="Gill Sans MT" panose="020B0502020104020203" pitchFamily="34" charset="77"/>
                        </a:rPr>
                        <a:t> </a:t>
                      </a:r>
                      <a:r>
                        <a:rPr lang="en-GB" sz="1200" baseline="0" dirty="0">
                          <a:latin typeface="Gill Sans MT" panose="020B0502020104020203" pitchFamily="34" charset="77"/>
                        </a:rPr>
                        <a:t>societies who believed in many gods. </a:t>
                      </a:r>
                      <a:endParaRPr lang="en-GB" sz="1200" dirty="0">
                        <a:latin typeface="Gill Sans MT" panose="020B0502020104020203" pitchFamily="34" charset="77"/>
                      </a:endParaRPr>
                    </a:p>
                  </a:txBody>
                  <a:tcPr anchor="ctr"/>
                </a:tc>
                <a:extLst>
                  <a:ext uri="{0D108BD9-81ED-4DB2-BD59-A6C34878D82A}">
                    <a16:rowId xmlns:a16="http://schemas.microsoft.com/office/drawing/2014/main" val="144233429"/>
                  </a:ext>
                </a:extLst>
              </a:tr>
              <a:tr h="499301">
                <a:tc>
                  <a:txBody>
                    <a:bodyPr/>
                    <a:lstStyle/>
                    <a:p>
                      <a:pPr algn="ctr"/>
                      <a:r>
                        <a:rPr lang="en-GB" sz="1200" b="1" dirty="0">
                          <a:solidFill>
                            <a:srgbClr val="FFC000"/>
                          </a:solidFill>
                          <a:latin typeface="Gill Sans MT" panose="020B0502020104020203" pitchFamily="34" charset="77"/>
                        </a:rPr>
                        <a:t>Anglo-Saxons/</a:t>
                      </a:r>
                      <a:r>
                        <a:rPr lang="en-GB" sz="1200" b="1" baseline="0" dirty="0">
                          <a:solidFill>
                            <a:srgbClr val="FFC000"/>
                          </a:solidFill>
                          <a:latin typeface="Gill Sans MT" panose="020B0502020104020203" pitchFamily="34" charset="77"/>
                        </a:rPr>
                        <a:t> Vikings</a:t>
                      </a:r>
                      <a:endParaRPr lang="en-GB" sz="1200" b="1" dirty="0">
                        <a:solidFill>
                          <a:srgbClr val="FFC000"/>
                        </a:solidFill>
                        <a:latin typeface="Gill Sans MT" panose="020B0502020104020203" pitchFamily="34" charset="77"/>
                      </a:endParaRPr>
                    </a:p>
                  </a:txBody>
                  <a:tcPr anchor="ctr"/>
                </a:tc>
                <a:tc>
                  <a:txBody>
                    <a:bodyP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Each civilisation had many </a:t>
                      </a:r>
                      <a:r>
                        <a:rPr lang="en-GB" sz="1200" b="1" dirty="0">
                          <a:solidFill>
                            <a:srgbClr val="FF0000"/>
                          </a:solidFill>
                          <a:latin typeface="Gill Sans MT" panose="020B0502020104020203" pitchFamily="34" charset="77"/>
                        </a:rPr>
                        <a:t>rulers</a:t>
                      </a:r>
                      <a:r>
                        <a:rPr lang="en-GB" sz="1200" dirty="0">
                          <a:solidFill>
                            <a:srgbClr val="FF0000"/>
                          </a:solidFill>
                          <a:latin typeface="Gill Sans MT" panose="020B0502020104020203" pitchFamily="34" charset="77"/>
                        </a:rPr>
                        <a:t> </a:t>
                      </a:r>
                      <a:r>
                        <a:rPr lang="en-GB" sz="1200" dirty="0">
                          <a:latin typeface="Gill Sans MT" panose="020B0502020104020203" pitchFamily="34" charset="77"/>
                        </a:rPr>
                        <a:t>over the time.</a:t>
                      </a:r>
                    </a:p>
                  </a:txBody>
                  <a:tcPr anchor="ctr"/>
                </a:tc>
                <a:extLst>
                  <a:ext uri="{0D108BD9-81ED-4DB2-BD59-A6C34878D82A}">
                    <a16:rowId xmlns:a16="http://schemas.microsoft.com/office/drawing/2014/main" val="3708563774"/>
                  </a:ext>
                </a:extLst>
              </a:tr>
              <a:tr h="473650">
                <a:tc>
                  <a:txBody>
                    <a:bodyPr/>
                    <a:lstStyle/>
                    <a:p>
                      <a:pPr algn="ctr"/>
                      <a:r>
                        <a:rPr lang="en-GB" sz="1200" b="1" dirty="0">
                          <a:solidFill>
                            <a:srgbClr val="FFC000"/>
                          </a:solidFill>
                          <a:latin typeface="Gill Sans MT" panose="020B0502020104020203" pitchFamily="34" charset="77"/>
                        </a:rPr>
                        <a:t>World Religions</a:t>
                      </a:r>
                    </a:p>
                  </a:txBody>
                  <a:tcPr anchor="ctr"/>
                </a:tc>
                <a:tc>
                  <a:txBody>
                    <a:bodyP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There</a:t>
                      </a:r>
                      <a:r>
                        <a:rPr lang="en-GB" sz="1200" baseline="0" dirty="0">
                          <a:latin typeface="Gill Sans MT" panose="020B0502020104020203" pitchFamily="34" charset="77"/>
                        </a:rPr>
                        <a:t> are many world </a:t>
                      </a:r>
                      <a:r>
                        <a:rPr lang="en-GB" sz="1200" b="1" baseline="0" dirty="0">
                          <a:solidFill>
                            <a:srgbClr val="FF0000"/>
                          </a:solidFill>
                          <a:latin typeface="Gill Sans MT" panose="020B0502020104020203" pitchFamily="34" charset="77"/>
                        </a:rPr>
                        <a:t>religions</a:t>
                      </a:r>
                      <a:r>
                        <a:rPr lang="en-GB" sz="1200" baseline="0" dirty="0">
                          <a:latin typeface="Gill Sans MT" panose="020B0502020104020203" pitchFamily="34" charset="77"/>
                        </a:rPr>
                        <a:t> which influence wars, politics and culture.</a:t>
                      </a:r>
                      <a:endParaRPr lang="en-GB" sz="1200" dirty="0">
                        <a:latin typeface="Gill Sans MT" panose="020B0502020104020203" pitchFamily="34" charset="77"/>
                      </a:endParaRPr>
                    </a:p>
                  </a:txBody>
                  <a:tcPr anchor="ctr"/>
                </a:tc>
                <a:extLst>
                  <a:ext uri="{0D108BD9-81ED-4DB2-BD59-A6C34878D82A}">
                    <a16:rowId xmlns:a16="http://schemas.microsoft.com/office/drawing/2014/main" val="152157742"/>
                  </a:ext>
                </a:extLst>
              </a:tr>
              <a:tr h="468498">
                <a:tc>
                  <a:txBody>
                    <a:bodyPr/>
                    <a:lstStyle/>
                    <a:p>
                      <a:pPr algn="ctr"/>
                      <a:r>
                        <a:rPr lang="en-GB" sz="1200" b="1" dirty="0">
                          <a:solidFill>
                            <a:srgbClr val="FFC000"/>
                          </a:solidFill>
                          <a:latin typeface="Gill Sans MT" panose="020B0502020104020203" pitchFamily="34" charset="77"/>
                        </a:rPr>
                        <a:t>Vikings</a:t>
                      </a:r>
                      <a:r>
                        <a:rPr lang="en-GB" sz="1200" b="1" baseline="0" dirty="0">
                          <a:solidFill>
                            <a:srgbClr val="FFC000"/>
                          </a:solidFill>
                          <a:latin typeface="Gill Sans MT" panose="020B0502020104020203" pitchFamily="34" charset="77"/>
                        </a:rPr>
                        <a:t> </a:t>
                      </a:r>
                      <a:endParaRPr lang="en-GB" sz="1200" b="1" dirty="0">
                        <a:solidFill>
                          <a:srgbClr val="FFC000"/>
                        </a:solidFill>
                        <a:latin typeface="Gill Sans MT" panose="020B0502020104020203" pitchFamily="34" charset="77"/>
                      </a:endParaRPr>
                    </a:p>
                  </a:txBody>
                  <a:tcPr anchor="ctr"/>
                </a:tc>
                <a:tc>
                  <a:txBody>
                    <a:bodyP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Both</a:t>
                      </a:r>
                      <a:r>
                        <a:rPr lang="en-GB" sz="1200" baseline="0" dirty="0">
                          <a:latin typeface="Gill Sans MT" panose="020B0502020104020203" pitchFamily="34" charset="77"/>
                        </a:rPr>
                        <a:t> civilisations worshipped many different </a:t>
                      </a:r>
                      <a:r>
                        <a:rPr lang="en-GB" sz="1200" b="1" baseline="0" dirty="0">
                          <a:solidFill>
                            <a:srgbClr val="FF0000"/>
                          </a:solidFill>
                          <a:latin typeface="Gill Sans MT" panose="020B0502020104020203" pitchFamily="34" charset="77"/>
                        </a:rPr>
                        <a:t>deities</a:t>
                      </a:r>
                      <a:r>
                        <a:rPr lang="en-GB" sz="1200" baseline="0" dirty="0">
                          <a:latin typeface="Gill Sans MT" panose="020B0502020104020203" pitchFamily="34" charset="77"/>
                        </a:rPr>
                        <a:t>. </a:t>
                      </a:r>
                      <a:endParaRPr lang="en-GB" sz="1200" dirty="0">
                        <a:latin typeface="Gill Sans MT" panose="020B0502020104020203" pitchFamily="34" charset="77"/>
                      </a:endParaRPr>
                    </a:p>
                  </a:txBody>
                  <a:tcPr anchor="ctr"/>
                </a:tc>
                <a:extLst>
                  <a:ext uri="{0D108BD9-81ED-4DB2-BD59-A6C34878D82A}">
                    <a16:rowId xmlns:a16="http://schemas.microsoft.com/office/drawing/2014/main" val="3127595459"/>
                  </a:ext>
                </a:extLst>
              </a:tr>
            </a:tbl>
          </a:graphicData>
        </a:graphic>
      </p:graphicFrame>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09753" y="239364"/>
            <a:ext cx="1400466" cy="1400466"/>
          </a:xfrm>
          <a:prstGeom prst="rect">
            <a:avLst/>
          </a:prstGeom>
        </p:spPr>
      </p:pic>
      <p:graphicFrame>
        <p:nvGraphicFramePr>
          <p:cNvPr id="11" name="Table 10"/>
          <p:cNvGraphicFramePr>
            <a:graphicFrameLocks noGrp="1"/>
          </p:cNvGraphicFramePr>
          <p:nvPr>
            <p:extLst>
              <p:ext uri="{D42A27DB-BD31-4B8C-83A1-F6EECF244321}">
                <p14:modId xmlns:p14="http://schemas.microsoft.com/office/powerpoint/2010/main" val="3384746278"/>
              </p:ext>
            </p:extLst>
          </p:nvPr>
        </p:nvGraphicFramePr>
        <p:xfrm>
          <a:off x="4711787" y="1466444"/>
          <a:ext cx="7649138" cy="1413898"/>
        </p:xfrm>
        <a:graphic>
          <a:graphicData uri="http://schemas.openxmlformats.org/drawingml/2006/table">
            <a:tbl>
              <a:tblPr firstRow="1" bandRow="1">
                <a:tableStyleId>{5C22544A-7EE6-4342-B048-85BDC9FD1C3A}</a:tableStyleId>
              </a:tblPr>
              <a:tblGrid>
                <a:gridCol w="832521">
                  <a:extLst>
                    <a:ext uri="{9D8B030D-6E8A-4147-A177-3AD203B41FA5}">
                      <a16:colId xmlns:a16="http://schemas.microsoft.com/office/drawing/2014/main" val="20000"/>
                    </a:ext>
                  </a:extLst>
                </a:gridCol>
                <a:gridCol w="832521">
                  <a:extLst>
                    <a:ext uri="{9D8B030D-6E8A-4147-A177-3AD203B41FA5}">
                      <a16:colId xmlns:a16="http://schemas.microsoft.com/office/drawing/2014/main" val="20001"/>
                    </a:ext>
                  </a:extLst>
                </a:gridCol>
                <a:gridCol w="832521">
                  <a:extLst>
                    <a:ext uri="{9D8B030D-6E8A-4147-A177-3AD203B41FA5}">
                      <a16:colId xmlns:a16="http://schemas.microsoft.com/office/drawing/2014/main" val="20002"/>
                    </a:ext>
                  </a:extLst>
                </a:gridCol>
                <a:gridCol w="832521">
                  <a:extLst>
                    <a:ext uri="{9D8B030D-6E8A-4147-A177-3AD203B41FA5}">
                      <a16:colId xmlns:a16="http://schemas.microsoft.com/office/drawing/2014/main" val="20003"/>
                    </a:ext>
                  </a:extLst>
                </a:gridCol>
                <a:gridCol w="892809">
                  <a:extLst>
                    <a:ext uri="{9D8B030D-6E8A-4147-A177-3AD203B41FA5}">
                      <a16:colId xmlns:a16="http://schemas.microsoft.com/office/drawing/2014/main" val="20004"/>
                    </a:ext>
                  </a:extLst>
                </a:gridCol>
                <a:gridCol w="881349">
                  <a:extLst>
                    <a:ext uri="{9D8B030D-6E8A-4147-A177-3AD203B41FA5}">
                      <a16:colId xmlns:a16="http://schemas.microsoft.com/office/drawing/2014/main" val="20005"/>
                    </a:ext>
                  </a:extLst>
                </a:gridCol>
                <a:gridCol w="723405">
                  <a:extLst>
                    <a:ext uri="{9D8B030D-6E8A-4147-A177-3AD203B41FA5}">
                      <a16:colId xmlns:a16="http://schemas.microsoft.com/office/drawing/2014/main" val="20006"/>
                    </a:ext>
                  </a:extLst>
                </a:gridCol>
                <a:gridCol w="874041">
                  <a:extLst>
                    <a:ext uri="{9D8B030D-6E8A-4147-A177-3AD203B41FA5}">
                      <a16:colId xmlns:a16="http://schemas.microsoft.com/office/drawing/2014/main" val="20007"/>
                    </a:ext>
                  </a:extLst>
                </a:gridCol>
                <a:gridCol w="947450">
                  <a:extLst>
                    <a:ext uri="{9D8B030D-6E8A-4147-A177-3AD203B41FA5}">
                      <a16:colId xmlns:a16="http://schemas.microsoft.com/office/drawing/2014/main" val="20008"/>
                    </a:ext>
                  </a:extLst>
                </a:gridCol>
              </a:tblGrid>
              <a:tr h="245896">
                <a:tc>
                  <a:txBody>
                    <a:bodyPr/>
                    <a:lstStyle/>
                    <a:p>
                      <a:pPr algn="ctr"/>
                      <a:r>
                        <a:rPr lang="en-GB" sz="1000" dirty="0">
                          <a:solidFill>
                            <a:schemeClr val="bg1"/>
                          </a:solidFill>
                        </a:rPr>
                        <a:t>3100 BC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a:solidFill>
                            <a:schemeClr val="bg1"/>
                          </a:solidFill>
                        </a:rPr>
                        <a:t>2650 BC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a:solidFill>
                            <a:schemeClr val="bg1"/>
                          </a:solidFill>
                        </a:rPr>
                        <a:t>2250</a:t>
                      </a:r>
                      <a:r>
                        <a:rPr lang="en-GB" sz="1000" baseline="0" dirty="0">
                          <a:solidFill>
                            <a:schemeClr val="bg1"/>
                          </a:solidFill>
                        </a:rPr>
                        <a:t> BC</a:t>
                      </a:r>
                      <a:endParaRPr lang="en-GB" sz="1000"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a:solidFill>
                            <a:schemeClr val="bg1"/>
                          </a:solidFill>
                        </a:rPr>
                        <a:t>1670 BC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a:solidFill>
                            <a:schemeClr val="bg1"/>
                          </a:solidFill>
                        </a:rPr>
                        <a:t>1648 BC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900" dirty="0">
                          <a:solidFill>
                            <a:schemeClr val="bg1"/>
                          </a:solidFill>
                        </a:rPr>
                        <a:t>1539- 1070 BC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a:solidFill>
                            <a:schemeClr val="bg1"/>
                          </a:solidFill>
                        </a:rPr>
                        <a:t>1070 BC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a:solidFill>
                            <a:schemeClr val="bg1"/>
                          </a:solidFill>
                        </a:rPr>
                        <a:t>332 BC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a:solidFill>
                            <a:schemeClr val="bg1"/>
                          </a:solidFill>
                        </a:rPr>
                        <a:t>30 BC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168002">
                <a:tc>
                  <a:txBody>
                    <a:bodyP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en-GB" sz="1000" b="0" dirty="0">
                          <a:solidFill>
                            <a:schemeClr val="tx1"/>
                          </a:solidFill>
                          <a:latin typeface="Gill Sans MT" panose="020B0502020104020203"/>
                        </a:rPr>
                        <a:t>Egypt is</a:t>
                      </a:r>
                      <a:r>
                        <a:rPr lang="en-GB" sz="1000" b="0" baseline="0" dirty="0">
                          <a:solidFill>
                            <a:schemeClr val="tx1"/>
                          </a:solidFill>
                          <a:latin typeface="Gill Sans MT" panose="020B0502020104020203"/>
                        </a:rPr>
                        <a:t> </a:t>
                      </a:r>
                      <a:r>
                        <a:rPr lang="en-GB" sz="1000" b="0" dirty="0">
                          <a:solidFill>
                            <a:schemeClr val="tx1"/>
                          </a:solidFill>
                          <a:latin typeface="Gill Sans MT" panose="020B0502020104020203"/>
                        </a:rPr>
                        <a:t>united by King </a:t>
                      </a:r>
                      <a:r>
                        <a:rPr lang="en-GB" sz="1000" b="0" dirty="0" err="1">
                          <a:solidFill>
                            <a:schemeClr val="tx1"/>
                          </a:solidFill>
                          <a:latin typeface="Gill Sans MT" panose="020B0502020104020203"/>
                        </a:rPr>
                        <a:t>Narmer</a:t>
                      </a:r>
                      <a:r>
                        <a:rPr lang="en-GB" sz="1000" b="0" dirty="0">
                          <a:solidFill>
                            <a:schemeClr val="tx1"/>
                          </a:solidFill>
                          <a:latin typeface="Gill Sans MT" panose="020B0502020104020203"/>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en-GB" sz="1000" b="0" dirty="0">
                          <a:solidFill>
                            <a:schemeClr val="tx1"/>
                          </a:solidFill>
                          <a:latin typeface="Gill Sans MT" panose="020B0502020104020203"/>
                        </a:rPr>
                        <a:t>The first</a:t>
                      </a:r>
                      <a:r>
                        <a:rPr lang="en-GB" sz="1000" b="0" baseline="0" dirty="0">
                          <a:solidFill>
                            <a:schemeClr val="tx1"/>
                          </a:solidFill>
                          <a:latin typeface="Gill Sans MT" panose="020B0502020104020203"/>
                        </a:rPr>
                        <a:t> step pyramid is built.</a:t>
                      </a:r>
                      <a:endParaRPr lang="en-GB" sz="1000" b="0" dirty="0">
                        <a:solidFill>
                          <a:schemeClr val="tx1"/>
                        </a:solidFill>
                        <a:latin typeface="Gill Sans MT" panose="020B0502020104020203"/>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en-GB" sz="1000" b="0" dirty="0">
                          <a:solidFill>
                            <a:schemeClr val="tx1"/>
                          </a:solidFill>
                          <a:latin typeface="Gill Sans MT" panose="020B0502020104020203"/>
                        </a:rPr>
                        <a:t>Gods for all areas of life</a:t>
                      </a:r>
                      <a:r>
                        <a:rPr lang="en-GB" sz="1000" b="0" baseline="0" dirty="0">
                          <a:solidFill>
                            <a:schemeClr val="tx1"/>
                          </a:solidFill>
                          <a:latin typeface="Gill Sans MT" panose="020B0502020104020203"/>
                        </a:rPr>
                        <a:t> are introduced.</a:t>
                      </a:r>
                      <a:endParaRPr lang="en-GB" sz="1000" b="0" dirty="0">
                        <a:solidFill>
                          <a:schemeClr val="tx1"/>
                        </a:solidFill>
                        <a:latin typeface="Gill Sans MT" panose="020B0502020104020203"/>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000" b="0" dirty="0">
                          <a:solidFill>
                            <a:schemeClr val="tx1"/>
                          </a:solidFill>
                          <a:latin typeface="Gill Sans MT" panose="020B0502020104020203"/>
                        </a:rPr>
                        <a:t>The </a:t>
                      </a:r>
                      <a:r>
                        <a:rPr lang="en-GB" sz="1000" b="0" dirty="0" err="1">
                          <a:solidFill>
                            <a:schemeClr val="tx1"/>
                          </a:solidFill>
                          <a:latin typeface="Gill Sans MT" panose="020B0502020104020203"/>
                        </a:rPr>
                        <a:t>Hykos</a:t>
                      </a:r>
                      <a:r>
                        <a:rPr lang="en-GB" sz="1000" b="0" dirty="0">
                          <a:solidFill>
                            <a:schemeClr val="tx1"/>
                          </a:solidFill>
                          <a:latin typeface="Gill Sans MT" panose="020B0502020104020203"/>
                        </a:rPr>
                        <a:t> people invade and introduce</a:t>
                      </a:r>
                      <a:r>
                        <a:rPr lang="en-GB" sz="1000" b="0" baseline="0" dirty="0">
                          <a:solidFill>
                            <a:schemeClr val="tx1"/>
                          </a:solidFill>
                          <a:latin typeface="Gill Sans MT" panose="020B0502020104020203"/>
                        </a:rPr>
                        <a:t> the chariot.</a:t>
                      </a:r>
                      <a:endParaRPr lang="en-GB" sz="1000" b="0" dirty="0">
                        <a:solidFill>
                          <a:schemeClr val="tx1"/>
                        </a:solidFill>
                        <a:latin typeface="Gill Sans MT" panose="020B0502020104020203"/>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000" b="0" dirty="0" err="1">
                          <a:solidFill>
                            <a:schemeClr val="tx1"/>
                          </a:solidFill>
                          <a:latin typeface="Gill Sans MT" panose="020B0502020104020203"/>
                        </a:rPr>
                        <a:t>Nilomete</a:t>
                      </a:r>
                      <a:r>
                        <a:rPr lang="en-GB" sz="1000" b="0" baseline="0" dirty="0" err="1">
                          <a:solidFill>
                            <a:schemeClr val="tx1"/>
                          </a:solidFill>
                          <a:latin typeface="Gill Sans MT" panose="020B0502020104020203"/>
                        </a:rPr>
                        <a:t>rs</a:t>
                      </a:r>
                      <a:r>
                        <a:rPr lang="en-GB" sz="1000" b="0" baseline="0" dirty="0">
                          <a:solidFill>
                            <a:schemeClr val="tx1"/>
                          </a:solidFill>
                          <a:latin typeface="Gill Sans MT" panose="020B0502020104020203"/>
                        </a:rPr>
                        <a:t> are</a:t>
                      </a:r>
                      <a:r>
                        <a:rPr lang="en-GB" sz="1000" b="0" dirty="0">
                          <a:solidFill>
                            <a:schemeClr val="tx1"/>
                          </a:solidFill>
                          <a:latin typeface="Gill Sans MT" panose="020B0502020104020203"/>
                        </a:rPr>
                        <a:t> invented to measure the height</a:t>
                      </a:r>
                      <a:r>
                        <a:rPr lang="en-GB" sz="1000" b="0" baseline="0" dirty="0">
                          <a:solidFill>
                            <a:schemeClr val="tx1"/>
                          </a:solidFill>
                          <a:latin typeface="Gill Sans MT" panose="020B0502020104020203"/>
                        </a:rPr>
                        <a:t> of the Nile.</a:t>
                      </a:r>
                      <a:endParaRPr lang="en-GB" sz="1000" b="0" dirty="0">
                        <a:solidFill>
                          <a:schemeClr val="tx1"/>
                        </a:solidFill>
                        <a:latin typeface="Gill Sans MT" panose="020B0502020104020203"/>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000" b="0" dirty="0">
                          <a:solidFill>
                            <a:schemeClr val="tx1"/>
                          </a:solidFill>
                          <a:latin typeface="Gill Sans MT" panose="020B0502020104020203"/>
                        </a:rPr>
                        <a:t>Time of the ‘New Kingdom’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en-GB" sz="1000" b="0" dirty="0">
                          <a:solidFill>
                            <a:schemeClr val="tx1"/>
                          </a:solidFill>
                          <a:latin typeface="Gill Sans MT" panose="020B0502020104020203"/>
                        </a:rPr>
                        <a:t>The</a:t>
                      </a:r>
                      <a:r>
                        <a:rPr lang="en-GB" sz="1000" b="0" baseline="0" dirty="0">
                          <a:solidFill>
                            <a:schemeClr val="tx1"/>
                          </a:solidFill>
                          <a:latin typeface="Gill Sans MT" panose="020B0502020104020203"/>
                        </a:rPr>
                        <a:t> gods Ra and </a:t>
                      </a:r>
                      <a:r>
                        <a:rPr lang="en-GB" sz="1000" b="0" baseline="0" dirty="0" err="1">
                          <a:solidFill>
                            <a:schemeClr val="tx1"/>
                          </a:solidFill>
                          <a:latin typeface="Gill Sans MT" panose="020B0502020104020203"/>
                        </a:rPr>
                        <a:t>Amun</a:t>
                      </a:r>
                      <a:r>
                        <a:rPr lang="en-GB" sz="1000" b="0" baseline="0" dirty="0">
                          <a:solidFill>
                            <a:schemeClr val="tx1"/>
                          </a:solidFill>
                          <a:latin typeface="Gill Sans MT" panose="020B0502020104020203"/>
                        </a:rPr>
                        <a:t> join to create </a:t>
                      </a:r>
                      <a:r>
                        <a:rPr lang="en-GB" sz="1000" b="0" baseline="0" dirty="0" err="1">
                          <a:solidFill>
                            <a:schemeClr val="tx1"/>
                          </a:solidFill>
                          <a:latin typeface="Gill Sans MT" panose="020B0502020104020203"/>
                        </a:rPr>
                        <a:t>Amun</a:t>
                      </a:r>
                      <a:r>
                        <a:rPr lang="en-GB" sz="1000" b="0" baseline="0" dirty="0">
                          <a:solidFill>
                            <a:schemeClr val="tx1"/>
                          </a:solidFill>
                          <a:latin typeface="Gill Sans MT" panose="020B0502020104020203"/>
                        </a:rPr>
                        <a:t>-Ra (king of the gods)</a:t>
                      </a:r>
                      <a:endParaRPr lang="en-GB" sz="1000" b="0" dirty="0">
                        <a:solidFill>
                          <a:schemeClr val="tx1"/>
                        </a:solidFill>
                        <a:latin typeface="Gill Sans MT" panose="020B0502020104020203"/>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en-GB" sz="1000" b="0" dirty="0" err="1">
                          <a:solidFill>
                            <a:schemeClr val="tx1"/>
                          </a:solidFill>
                          <a:latin typeface="Gill Sans MT" panose="020B0502020104020203"/>
                        </a:rPr>
                        <a:t>Allexander</a:t>
                      </a:r>
                      <a:r>
                        <a:rPr lang="en-GB" sz="1000" b="0" baseline="0" dirty="0">
                          <a:solidFill>
                            <a:schemeClr val="tx1"/>
                          </a:solidFill>
                          <a:latin typeface="Gill Sans MT" panose="020B0502020104020203"/>
                        </a:rPr>
                        <a:t> the Great conquer Egypt and found Alexandria. </a:t>
                      </a:r>
                      <a:endParaRPr lang="en-GB" sz="1000" b="0" dirty="0">
                        <a:solidFill>
                          <a:schemeClr val="tx1"/>
                        </a:solidFill>
                        <a:latin typeface="Gill Sans MT" panose="020B0502020104020203"/>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000" b="0" dirty="0">
                          <a:solidFill>
                            <a:schemeClr val="tx1"/>
                          </a:solidFill>
                          <a:latin typeface="Gill Sans MT" panose="020B0502020104020203"/>
                        </a:rPr>
                        <a:t>Queen Cleopatra kills herself and the Romans</a:t>
                      </a:r>
                      <a:r>
                        <a:rPr lang="en-GB" sz="1000" b="0" baseline="0" dirty="0">
                          <a:solidFill>
                            <a:schemeClr val="tx1"/>
                          </a:solidFill>
                          <a:latin typeface="Gill Sans MT" panose="020B0502020104020203"/>
                        </a:rPr>
                        <a:t> conquer Egypt.</a:t>
                      </a:r>
                      <a:endParaRPr lang="en-GB" sz="1000" b="0" dirty="0">
                        <a:solidFill>
                          <a:schemeClr val="tx1"/>
                        </a:solidFill>
                        <a:latin typeface="Gill Sans MT" panose="020B0502020104020203"/>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1405536582"/>
              </p:ext>
            </p:extLst>
          </p:nvPr>
        </p:nvGraphicFramePr>
        <p:xfrm>
          <a:off x="4711787" y="2960153"/>
          <a:ext cx="3710318" cy="1703179"/>
        </p:xfrm>
        <a:graphic>
          <a:graphicData uri="http://schemas.openxmlformats.org/drawingml/2006/table">
            <a:tbl>
              <a:tblPr firstRow="1" bandRow="1">
                <a:tableStyleId>{5C22544A-7EE6-4342-B048-85BDC9FD1C3A}</a:tableStyleId>
              </a:tblPr>
              <a:tblGrid>
                <a:gridCol w="3710318">
                  <a:extLst>
                    <a:ext uri="{9D8B030D-6E8A-4147-A177-3AD203B41FA5}">
                      <a16:colId xmlns:a16="http://schemas.microsoft.com/office/drawing/2014/main" val="20000"/>
                    </a:ext>
                  </a:extLst>
                </a:gridCol>
              </a:tblGrid>
              <a:tr h="349195">
                <a:tc>
                  <a:txBody>
                    <a:bodyP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en-GB" sz="1100" b="1" dirty="0">
                          <a:solidFill>
                            <a:schemeClr val="tx1"/>
                          </a:solidFill>
                          <a:latin typeface="Gill Sans MT" panose="020B0502020104020203"/>
                        </a:rPr>
                        <a:t>Writing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10000"/>
                  </a:ext>
                </a:extLst>
              </a:tr>
              <a:tr h="1353984">
                <a:tc>
                  <a:txBody>
                    <a:bodyPr/>
                    <a:lstStyle/>
                    <a:p>
                      <a:pPr algn="ctr"/>
                      <a:r>
                        <a:rPr lang="en-GB" sz="1100" b="0" dirty="0">
                          <a:solidFill>
                            <a:schemeClr val="tx1"/>
                          </a:solidFill>
                          <a:latin typeface="Gill Sans MT" panose="020B0502020104020203"/>
                        </a:rPr>
                        <a:t>The writing</a:t>
                      </a:r>
                      <a:r>
                        <a:rPr lang="en-GB" sz="1100" b="0" baseline="0" dirty="0">
                          <a:solidFill>
                            <a:schemeClr val="tx1"/>
                          </a:solidFill>
                          <a:latin typeface="Gill Sans MT" panose="020B0502020104020203"/>
                        </a:rPr>
                        <a:t> system used by the ancient Egyptians consisted of symbols called ‘hieroglyphs’, which means ‘sacred carving’. </a:t>
                      </a:r>
                      <a:endParaRPr lang="en-GB" sz="1100" b="0" dirty="0">
                        <a:solidFill>
                          <a:schemeClr val="tx1"/>
                        </a:solidFill>
                        <a:latin typeface="Gill Sans MT" panose="020B0502020104020203"/>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
        <p:nvSpPr>
          <p:cNvPr id="7" name="TextBox 6"/>
          <p:cNvSpPr txBox="1"/>
          <p:nvPr/>
        </p:nvSpPr>
        <p:spPr>
          <a:xfrm>
            <a:off x="4751517" y="3707396"/>
            <a:ext cx="2262983" cy="938719"/>
          </a:xfrm>
          <a:prstGeom prst="rect">
            <a:avLst/>
          </a:prstGeom>
          <a:noFill/>
        </p:spPr>
        <p:txBody>
          <a:bodyPr wrap="square" rtlCol="0">
            <a:spAutoFit/>
          </a:bodyPr>
          <a:lstStyle/>
          <a:p>
            <a:r>
              <a:rPr lang="en-GB" sz="1100" dirty="0">
                <a:latin typeface="Gill Sans MT" panose="020B0502020104020203"/>
              </a:rPr>
              <a:t>The people who wrote the hieroglyphs were called scribes. They had to learn over 700 different signs of animals and common objects. </a:t>
            </a:r>
          </a:p>
        </p:txBody>
      </p:sp>
      <p:graphicFrame>
        <p:nvGraphicFramePr>
          <p:cNvPr id="15" name="Table 14"/>
          <p:cNvGraphicFramePr>
            <a:graphicFrameLocks noGrp="1"/>
          </p:cNvGraphicFramePr>
          <p:nvPr>
            <p:extLst>
              <p:ext uri="{D42A27DB-BD31-4B8C-83A1-F6EECF244321}">
                <p14:modId xmlns:p14="http://schemas.microsoft.com/office/powerpoint/2010/main" val="2369095626"/>
              </p:ext>
            </p:extLst>
          </p:nvPr>
        </p:nvGraphicFramePr>
        <p:xfrm>
          <a:off x="9125467" y="7320636"/>
          <a:ext cx="3180327" cy="1904344"/>
        </p:xfrm>
        <a:graphic>
          <a:graphicData uri="http://schemas.openxmlformats.org/drawingml/2006/table">
            <a:tbl>
              <a:tblPr firstRow="1" bandRow="1">
                <a:tableStyleId>{5C22544A-7EE6-4342-B048-85BDC9FD1C3A}</a:tableStyleId>
              </a:tblPr>
              <a:tblGrid>
                <a:gridCol w="3180327">
                  <a:extLst>
                    <a:ext uri="{9D8B030D-6E8A-4147-A177-3AD203B41FA5}">
                      <a16:colId xmlns:a16="http://schemas.microsoft.com/office/drawing/2014/main" val="20000"/>
                    </a:ext>
                  </a:extLst>
                </a:gridCol>
              </a:tblGrid>
              <a:tr h="265267">
                <a:tc>
                  <a:txBody>
                    <a:bodyP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en-GB" sz="1100" b="1" dirty="0">
                          <a:solidFill>
                            <a:schemeClr val="tx1"/>
                          </a:solidFill>
                          <a:latin typeface="Gill Sans MT" panose="020B0502020104020203"/>
                        </a:rPr>
                        <a:t>The Nile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10000"/>
                  </a:ext>
                </a:extLst>
              </a:tr>
              <a:tr h="1639077">
                <a:tc>
                  <a:txBody>
                    <a:bodyPr/>
                    <a:lstStyle/>
                    <a:p>
                      <a:pPr algn="l"/>
                      <a:r>
                        <a:rPr lang="en-GB" sz="1100" b="0" dirty="0">
                          <a:solidFill>
                            <a:schemeClr val="tx1"/>
                          </a:solidFill>
                          <a:latin typeface="Gill Sans MT" panose="020B0502020104020203"/>
                        </a:rPr>
                        <a:t>The</a:t>
                      </a:r>
                      <a:r>
                        <a:rPr lang="en-GB" sz="1100" b="0" baseline="0" dirty="0">
                          <a:solidFill>
                            <a:schemeClr val="tx1"/>
                          </a:solidFill>
                          <a:latin typeface="Gill Sans MT" panose="020B0502020104020203"/>
                        </a:rPr>
                        <a:t> Nile was an essential part of daily life in ancient Egypt. Many people lived around it and used it for water and fishing. Papyrus (which grew along the river banks) was used to make paper. Every year, the Nile flooded. </a:t>
                      </a:r>
                      <a:endParaRPr lang="en-GB" sz="1100" b="0" dirty="0">
                        <a:solidFill>
                          <a:schemeClr val="tx1"/>
                        </a:solidFill>
                        <a:latin typeface="Gill Sans MT" panose="020B0502020104020203"/>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40977" y="8314711"/>
            <a:ext cx="873990" cy="873990"/>
          </a:xfrm>
          <a:prstGeom prst="rect">
            <a:avLst/>
          </a:prstGeom>
        </p:spPr>
      </p:pic>
      <p:sp>
        <p:nvSpPr>
          <p:cNvPr id="9" name="Rectangle 8"/>
          <p:cNvSpPr/>
          <p:nvPr/>
        </p:nvSpPr>
        <p:spPr>
          <a:xfrm>
            <a:off x="9125467" y="8453012"/>
            <a:ext cx="2225093" cy="769441"/>
          </a:xfrm>
          <a:prstGeom prst="rect">
            <a:avLst/>
          </a:prstGeom>
        </p:spPr>
        <p:txBody>
          <a:bodyPr wrap="square">
            <a:spAutoFit/>
          </a:bodyPr>
          <a:lstStyle/>
          <a:p>
            <a:r>
              <a:rPr lang="en-GB" sz="1100" dirty="0">
                <a:latin typeface="Gill Sans MT" panose="020B0502020104020203"/>
              </a:rPr>
              <a:t>This left behind back silt which made the ground fertile for crops. It was also used to irrigate fields and water crops.</a:t>
            </a:r>
          </a:p>
        </p:txBody>
      </p:sp>
      <p:graphicFrame>
        <p:nvGraphicFramePr>
          <p:cNvPr id="18" name="Table 17"/>
          <p:cNvGraphicFramePr>
            <a:graphicFrameLocks noGrp="1"/>
          </p:cNvGraphicFramePr>
          <p:nvPr>
            <p:extLst>
              <p:ext uri="{D42A27DB-BD31-4B8C-83A1-F6EECF244321}">
                <p14:modId xmlns:p14="http://schemas.microsoft.com/office/powerpoint/2010/main" val="3161870402"/>
              </p:ext>
            </p:extLst>
          </p:nvPr>
        </p:nvGraphicFramePr>
        <p:xfrm>
          <a:off x="4711787" y="4715581"/>
          <a:ext cx="3710318" cy="1834366"/>
        </p:xfrm>
        <a:graphic>
          <a:graphicData uri="http://schemas.openxmlformats.org/drawingml/2006/table">
            <a:tbl>
              <a:tblPr firstRow="1" bandRow="1">
                <a:tableStyleId>{5C22544A-7EE6-4342-B048-85BDC9FD1C3A}</a:tableStyleId>
              </a:tblPr>
              <a:tblGrid>
                <a:gridCol w="3710318">
                  <a:extLst>
                    <a:ext uri="{9D8B030D-6E8A-4147-A177-3AD203B41FA5}">
                      <a16:colId xmlns:a16="http://schemas.microsoft.com/office/drawing/2014/main" val="20000"/>
                    </a:ext>
                  </a:extLst>
                </a:gridCol>
              </a:tblGrid>
              <a:tr h="314355">
                <a:tc>
                  <a:txBody>
                    <a:bodyP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en-GB" sz="1100" b="1" dirty="0">
                          <a:solidFill>
                            <a:schemeClr val="tx1"/>
                          </a:solidFill>
                          <a:latin typeface="Gill Sans MT" panose="020B0502020104020203"/>
                        </a:rPr>
                        <a:t>Mummification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10000"/>
                  </a:ext>
                </a:extLst>
              </a:tr>
              <a:tr h="1520011">
                <a:tc>
                  <a:txBody>
                    <a:bodyPr/>
                    <a:lstStyle/>
                    <a:p>
                      <a:pPr marL="0" marR="0" lvl="0" indent="0" algn="l" defTabSz="1280160" rtl="0" eaLnBrk="1" fontAlgn="auto" latinLnBrk="0" hangingPunct="1">
                        <a:lnSpc>
                          <a:spcPct val="100000"/>
                        </a:lnSpc>
                        <a:spcBef>
                          <a:spcPts val="0"/>
                        </a:spcBef>
                        <a:spcAft>
                          <a:spcPts val="0"/>
                        </a:spcAft>
                        <a:buClrTx/>
                        <a:buSzTx/>
                        <a:buFontTx/>
                        <a:buNone/>
                        <a:tabLst/>
                        <a:defRPr/>
                      </a:pPr>
                      <a:r>
                        <a:rPr lang="en-GB" sz="1100" b="0" dirty="0">
                          <a:solidFill>
                            <a:schemeClr val="tx1"/>
                          </a:solidFill>
                          <a:latin typeface="Gill Sans MT" panose="020B0502020104020203"/>
                        </a:rPr>
                        <a:t>The</a:t>
                      </a:r>
                      <a:r>
                        <a:rPr lang="en-GB" sz="1100" b="0" baseline="0" dirty="0">
                          <a:solidFill>
                            <a:schemeClr val="tx1"/>
                          </a:solidFill>
                          <a:latin typeface="Gill Sans MT" panose="020B0502020104020203"/>
                        </a:rPr>
                        <a:t> ancient Egyptians believed in life after </a:t>
                      </a:r>
                    </a:p>
                    <a:p>
                      <a:pPr marL="0" marR="0" lvl="0" indent="0" algn="l" defTabSz="1280160" rtl="0" eaLnBrk="1" fontAlgn="auto" latinLnBrk="0" hangingPunct="1">
                        <a:lnSpc>
                          <a:spcPct val="100000"/>
                        </a:lnSpc>
                        <a:spcBef>
                          <a:spcPts val="0"/>
                        </a:spcBef>
                        <a:spcAft>
                          <a:spcPts val="0"/>
                        </a:spcAft>
                        <a:buClrTx/>
                        <a:buSzTx/>
                        <a:buFontTx/>
                        <a:buNone/>
                        <a:tabLst/>
                        <a:defRPr/>
                      </a:pPr>
                      <a:r>
                        <a:rPr lang="en-GB" sz="1100" b="0" baseline="0" dirty="0">
                          <a:solidFill>
                            <a:schemeClr val="tx1"/>
                          </a:solidFill>
                          <a:latin typeface="Gill Sans MT" panose="020B0502020104020203"/>
                        </a:rPr>
                        <a:t>death, and believed that bodies had do be                 preserved so they could be used in the </a:t>
                      </a:r>
                    </a:p>
                    <a:p>
                      <a:pPr marL="0" marR="0" lvl="0" indent="0" algn="l" defTabSz="1280160" rtl="0" eaLnBrk="1" fontAlgn="auto" latinLnBrk="0" hangingPunct="1">
                        <a:lnSpc>
                          <a:spcPct val="100000"/>
                        </a:lnSpc>
                        <a:spcBef>
                          <a:spcPts val="0"/>
                        </a:spcBef>
                        <a:spcAft>
                          <a:spcPts val="0"/>
                        </a:spcAft>
                        <a:buClrTx/>
                        <a:buSzTx/>
                        <a:buFontTx/>
                        <a:buNone/>
                        <a:tabLst/>
                        <a:defRPr/>
                      </a:pPr>
                      <a:r>
                        <a:rPr lang="en-GB" sz="1100" b="0" baseline="0" dirty="0">
                          <a:solidFill>
                            <a:schemeClr val="tx1"/>
                          </a:solidFill>
                          <a:latin typeface="Gill Sans MT" panose="020B0502020104020203"/>
                        </a:rPr>
                        <a:t>afterlife. It was a long and expensive </a:t>
                      </a:r>
                    </a:p>
                    <a:p>
                      <a:pPr marL="0" marR="0" lvl="0" indent="0" algn="l" defTabSz="1280160" rtl="0" eaLnBrk="1" fontAlgn="auto" latinLnBrk="0" hangingPunct="1">
                        <a:lnSpc>
                          <a:spcPct val="100000"/>
                        </a:lnSpc>
                        <a:spcBef>
                          <a:spcPts val="0"/>
                        </a:spcBef>
                        <a:spcAft>
                          <a:spcPts val="0"/>
                        </a:spcAft>
                        <a:buClrTx/>
                        <a:buSzTx/>
                        <a:buFontTx/>
                        <a:buNone/>
                        <a:tabLst/>
                        <a:defRPr/>
                      </a:pPr>
                      <a:r>
                        <a:rPr lang="en-GB" sz="1100" b="0" baseline="0" dirty="0">
                          <a:solidFill>
                            <a:schemeClr val="tx1"/>
                          </a:solidFill>
                          <a:latin typeface="Gill Sans MT" panose="020B0502020104020203"/>
                        </a:rPr>
                        <a:t>process, so not only the very rich could </a:t>
                      </a:r>
                    </a:p>
                    <a:p>
                      <a:pPr marL="0" marR="0" lvl="0" indent="0" algn="l" defTabSz="1280160" rtl="0" eaLnBrk="1" fontAlgn="auto" latinLnBrk="0" hangingPunct="1">
                        <a:lnSpc>
                          <a:spcPct val="100000"/>
                        </a:lnSpc>
                        <a:spcBef>
                          <a:spcPts val="0"/>
                        </a:spcBef>
                        <a:spcAft>
                          <a:spcPts val="0"/>
                        </a:spcAft>
                        <a:buClrTx/>
                        <a:buSzTx/>
                        <a:buFontTx/>
                        <a:buNone/>
                        <a:tabLst/>
                        <a:defRPr/>
                      </a:pPr>
                      <a:r>
                        <a:rPr lang="en-GB" sz="1100" b="0" baseline="0" dirty="0">
                          <a:solidFill>
                            <a:schemeClr val="tx1"/>
                          </a:solidFill>
                          <a:latin typeface="Gill Sans MT" panose="020B0502020104020203"/>
                        </a:rPr>
                        <a:t>afford it! </a:t>
                      </a:r>
                      <a:r>
                        <a:rPr lang="en-GB" sz="1100" dirty="0">
                          <a:latin typeface="Gill Sans MT" panose="020B0502020104020203"/>
                        </a:rPr>
                        <a:t>The body would be washed and </a:t>
                      </a:r>
                    </a:p>
                    <a:p>
                      <a:pPr marL="0" marR="0" lvl="0" indent="0" algn="l" defTabSz="1280160" rtl="0" eaLnBrk="1" fontAlgn="auto" latinLnBrk="0" hangingPunct="1">
                        <a:lnSpc>
                          <a:spcPct val="100000"/>
                        </a:lnSpc>
                        <a:spcBef>
                          <a:spcPts val="0"/>
                        </a:spcBef>
                        <a:spcAft>
                          <a:spcPts val="0"/>
                        </a:spcAft>
                        <a:buClrTx/>
                        <a:buSzTx/>
                        <a:buFontTx/>
                        <a:buNone/>
                        <a:tabLst/>
                        <a:defRPr/>
                      </a:pPr>
                      <a:r>
                        <a:rPr lang="en-GB" sz="1100" dirty="0">
                          <a:latin typeface="Gill Sans MT" panose="020B0502020104020203"/>
                        </a:rPr>
                        <a:t>purified, have the organs removed and be </a:t>
                      </a:r>
                    </a:p>
                    <a:p>
                      <a:pPr marL="0" marR="0" lvl="0" indent="0" algn="l" defTabSz="1280160" rtl="0" eaLnBrk="1" fontAlgn="auto" latinLnBrk="0" hangingPunct="1">
                        <a:lnSpc>
                          <a:spcPct val="100000"/>
                        </a:lnSpc>
                        <a:spcBef>
                          <a:spcPts val="0"/>
                        </a:spcBef>
                        <a:spcAft>
                          <a:spcPts val="0"/>
                        </a:spcAft>
                        <a:buClrTx/>
                        <a:buSzTx/>
                        <a:buFontTx/>
                        <a:buNone/>
                        <a:tabLst/>
                        <a:defRPr/>
                      </a:pPr>
                      <a:r>
                        <a:rPr lang="en-GB" sz="1100" dirty="0">
                          <a:latin typeface="Gill Sans MT" panose="020B0502020104020203"/>
                        </a:rPr>
                        <a:t>wrapped in linen before being put in a sarcophagus.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92284" y="5131396"/>
            <a:ext cx="1076715" cy="1076715"/>
          </a:xfrm>
          <a:prstGeom prst="rect">
            <a:avLst/>
          </a:prstGeom>
        </p:spPr>
      </p:pic>
      <p:graphicFrame>
        <p:nvGraphicFramePr>
          <p:cNvPr id="22" name="Table 21"/>
          <p:cNvGraphicFramePr>
            <a:graphicFrameLocks noGrp="1"/>
          </p:cNvGraphicFramePr>
          <p:nvPr>
            <p:extLst>
              <p:ext uri="{D42A27DB-BD31-4B8C-83A1-F6EECF244321}">
                <p14:modId xmlns:p14="http://schemas.microsoft.com/office/powerpoint/2010/main" val="936101916"/>
              </p:ext>
            </p:extLst>
          </p:nvPr>
        </p:nvGraphicFramePr>
        <p:xfrm>
          <a:off x="8509753" y="2957954"/>
          <a:ext cx="3796041" cy="1705379"/>
        </p:xfrm>
        <a:graphic>
          <a:graphicData uri="http://schemas.openxmlformats.org/drawingml/2006/table">
            <a:tbl>
              <a:tblPr firstRow="1" bandRow="1">
                <a:tableStyleId>{5C22544A-7EE6-4342-B048-85BDC9FD1C3A}</a:tableStyleId>
              </a:tblPr>
              <a:tblGrid>
                <a:gridCol w="3796041">
                  <a:extLst>
                    <a:ext uri="{9D8B030D-6E8A-4147-A177-3AD203B41FA5}">
                      <a16:colId xmlns:a16="http://schemas.microsoft.com/office/drawing/2014/main" val="20000"/>
                    </a:ext>
                  </a:extLst>
                </a:gridCol>
              </a:tblGrid>
              <a:tr h="272819">
                <a:tc>
                  <a:txBody>
                    <a:bodyP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en-GB" sz="1100" b="1" dirty="0">
                          <a:solidFill>
                            <a:schemeClr val="tx1"/>
                          </a:solidFill>
                          <a:latin typeface="Gill Sans MT" panose="020B0502020104020203"/>
                        </a:rPr>
                        <a:t>Tutankhamun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10000"/>
                  </a:ext>
                </a:extLst>
              </a:tr>
              <a:tr h="1390969">
                <a:tc>
                  <a:txBody>
                    <a:bodyPr/>
                    <a:lstStyle/>
                    <a:p>
                      <a:pPr marL="0" marR="0" lvl="0" indent="0" algn="l" defTabSz="1280160" rtl="0" eaLnBrk="1" fontAlgn="auto" latinLnBrk="0" hangingPunct="1">
                        <a:lnSpc>
                          <a:spcPct val="100000"/>
                        </a:lnSpc>
                        <a:spcBef>
                          <a:spcPts val="0"/>
                        </a:spcBef>
                        <a:spcAft>
                          <a:spcPts val="0"/>
                        </a:spcAft>
                        <a:buClrTx/>
                        <a:buSzTx/>
                        <a:buFontTx/>
                        <a:buNone/>
                        <a:tabLst/>
                        <a:defRPr/>
                      </a:pPr>
                      <a:r>
                        <a:rPr lang="en-GB" sz="1100" b="0" dirty="0">
                          <a:solidFill>
                            <a:schemeClr val="tx1"/>
                          </a:solidFill>
                          <a:latin typeface="Gill Sans MT" panose="020B0502020104020203"/>
                        </a:rPr>
                        <a:t>Tutankhamun</a:t>
                      </a:r>
                      <a:r>
                        <a:rPr lang="en-GB" sz="1100" b="0" baseline="0" dirty="0">
                          <a:solidFill>
                            <a:schemeClr val="tx1"/>
                          </a:solidFill>
                          <a:latin typeface="Gill Sans MT" panose="020B0502020104020203"/>
                        </a:rPr>
                        <a:t> was pharaoh from 1333 </a:t>
                      </a:r>
                    </a:p>
                    <a:p>
                      <a:pPr marL="0" marR="0" lvl="0" indent="0" algn="l" defTabSz="1280160" rtl="0" eaLnBrk="1" fontAlgn="auto" latinLnBrk="0" hangingPunct="1">
                        <a:lnSpc>
                          <a:spcPct val="100000"/>
                        </a:lnSpc>
                        <a:spcBef>
                          <a:spcPts val="0"/>
                        </a:spcBef>
                        <a:spcAft>
                          <a:spcPts val="0"/>
                        </a:spcAft>
                        <a:buClrTx/>
                        <a:buSzTx/>
                        <a:buFontTx/>
                        <a:buNone/>
                        <a:tabLst/>
                        <a:defRPr/>
                      </a:pPr>
                      <a:r>
                        <a:rPr lang="en-GB" sz="1100" b="0" baseline="0" dirty="0">
                          <a:solidFill>
                            <a:schemeClr val="tx1"/>
                          </a:solidFill>
                          <a:latin typeface="Gill Sans MT" panose="020B0502020104020203"/>
                        </a:rPr>
                        <a:t>BC to 1323 BC. He was known as the </a:t>
                      </a:r>
                    </a:p>
                    <a:p>
                      <a:pPr marL="0" marR="0" lvl="0" indent="0" algn="l" defTabSz="1280160" rtl="0" eaLnBrk="1" fontAlgn="auto" latinLnBrk="0" hangingPunct="1">
                        <a:lnSpc>
                          <a:spcPct val="100000"/>
                        </a:lnSpc>
                        <a:spcBef>
                          <a:spcPts val="0"/>
                        </a:spcBef>
                        <a:spcAft>
                          <a:spcPts val="0"/>
                        </a:spcAft>
                        <a:buClrTx/>
                        <a:buSzTx/>
                        <a:buFontTx/>
                        <a:buNone/>
                        <a:tabLst/>
                        <a:defRPr/>
                      </a:pPr>
                      <a:r>
                        <a:rPr lang="en-GB" sz="1100" b="0" baseline="0" dirty="0">
                          <a:solidFill>
                            <a:schemeClr val="tx1"/>
                          </a:solidFill>
                          <a:latin typeface="Gill Sans MT" panose="020B0502020104020203"/>
                        </a:rPr>
                        <a:t>‘boy king’ because he became pharaoh </a:t>
                      </a:r>
                    </a:p>
                    <a:p>
                      <a:pPr marL="0" marR="0" lvl="0" indent="0" algn="l" defTabSz="1280160" rtl="0" eaLnBrk="1" fontAlgn="auto" latinLnBrk="0" hangingPunct="1">
                        <a:lnSpc>
                          <a:spcPct val="100000"/>
                        </a:lnSpc>
                        <a:spcBef>
                          <a:spcPts val="0"/>
                        </a:spcBef>
                        <a:spcAft>
                          <a:spcPts val="0"/>
                        </a:spcAft>
                        <a:buClrTx/>
                        <a:buSzTx/>
                        <a:buFontTx/>
                        <a:buNone/>
                        <a:tabLst/>
                        <a:defRPr/>
                      </a:pPr>
                      <a:r>
                        <a:rPr lang="en-GB" sz="1100" b="0" baseline="0" dirty="0">
                          <a:solidFill>
                            <a:schemeClr val="tx1"/>
                          </a:solidFill>
                          <a:latin typeface="Gill Sans MT" panose="020B0502020104020203"/>
                        </a:rPr>
                        <a:t>aged just 9 years old. </a:t>
                      </a:r>
                      <a:r>
                        <a:rPr lang="en-GB" sz="1100" dirty="0">
                          <a:latin typeface="Gill Sans MT" panose="020B0502020104020203"/>
                        </a:rPr>
                        <a:t>His tomb was </a:t>
                      </a:r>
                    </a:p>
                    <a:p>
                      <a:pPr marL="0" marR="0" lvl="0" indent="0" algn="l" defTabSz="1280160" rtl="0" eaLnBrk="1" fontAlgn="auto" latinLnBrk="0" hangingPunct="1">
                        <a:lnSpc>
                          <a:spcPct val="100000"/>
                        </a:lnSpc>
                        <a:spcBef>
                          <a:spcPts val="0"/>
                        </a:spcBef>
                        <a:spcAft>
                          <a:spcPts val="0"/>
                        </a:spcAft>
                        <a:buClrTx/>
                        <a:buSzTx/>
                        <a:buFontTx/>
                        <a:buNone/>
                        <a:tabLst/>
                        <a:defRPr/>
                      </a:pPr>
                      <a:r>
                        <a:rPr lang="en-GB" sz="1100" dirty="0">
                          <a:latin typeface="Gill Sans MT" panose="020B0502020104020203"/>
                        </a:rPr>
                        <a:t>discovered in the Valley of the Kings </a:t>
                      </a:r>
                    </a:p>
                    <a:p>
                      <a:pPr marL="0" marR="0" lvl="0" indent="0" algn="l" defTabSz="1280160" rtl="0" eaLnBrk="1" fontAlgn="auto" latinLnBrk="0" hangingPunct="1">
                        <a:lnSpc>
                          <a:spcPct val="100000"/>
                        </a:lnSpc>
                        <a:spcBef>
                          <a:spcPts val="0"/>
                        </a:spcBef>
                        <a:spcAft>
                          <a:spcPts val="0"/>
                        </a:spcAft>
                        <a:buClrTx/>
                        <a:buSzTx/>
                        <a:buFontTx/>
                        <a:buNone/>
                        <a:tabLst/>
                        <a:defRPr/>
                      </a:pPr>
                      <a:r>
                        <a:rPr lang="en-GB" sz="1100" dirty="0">
                          <a:latin typeface="Gill Sans MT" panose="020B0502020104020203"/>
                        </a:rPr>
                        <a:t>by Howard Carter and his team in </a:t>
                      </a:r>
                    </a:p>
                    <a:p>
                      <a:pPr marL="0" marR="0" lvl="0" indent="0" algn="l" defTabSz="1280160" rtl="0" eaLnBrk="1" fontAlgn="auto" latinLnBrk="0" hangingPunct="1">
                        <a:lnSpc>
                          <a:spcPct val="100000"/>
                        </a:lnSpc>
                        <a:spcBef>
                          <a:spcPts val="0"/>
                        </a:spcBef>
                        <a:spcAft>
                          <a:spcPts val="0"/>
                        </a:spcAft>
                        <a:buClrTx/>
                        <a:buSzTx/>
                        <a:buFontTx/>
                        <a:buNone/>
                        <a:tabLst/>
                        <a:defRPr/>
                      </a:pPr>
                      <a:r>
                        <a:rPr lang="en-GB" sz="1100" dirty="0">
                          <a:latin typeface="Gill Sans MT" panose="020B0502020104020203"/>
                        </a:rPr>
                        <a:t>1922. His tomb contained a great many</a:t>
                      </a:r>
                    </a:p>
                    <a:p>
                      <a:pPr marL="0" marR="0" lvl="0" indent="0" algn="l" defTabSz="1280160" rtl="0" eaLnBrk="1" fontAlgn="auto" latinLnBrk="0" hangingPunct="1">
                        <a:lnSpc>
                          <a:spcPct val="100000"/>
                        </a:lnSpc>
                        <a:spcBef>
                          <a:spcPts val="0"/>
                        </a:spcBef>
                        <a:spcAft>
                          <a:spcPts val="0"/>
                        </a:spcAft>
                        <a:buClrTx/>
                        <a:buSzTx/>
                        <a:buFontTx/>
                        <a:buNone/>
                        <a:tabLst/>
                        <a:defRPr/>
                      </a:pPr>
                      <a:r>
                        <a:rPr lang="en-GB" sz="1100" dirty="0">
                          <a:latin typeface="Gill Sans MT" panose="020B0502020104020203"/>
                        </a:rPr>
                        <a:t> treasures!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graphicFrame>
        <p:nvGraphicFramePr>
          <p:cNvPr id="25" name="Table 24"/>
          <p:cNvGraphicFramePr>
            <a:graphicFrameLocks noGrp="1"/>
          </p:cNvGraphicFramePr>
          <p:nvPr>
            <p:extLst>
              <p:ext uri="{D42A27DB-BD31-4B8C-83A1-F6EECF244321}">
                <p14:modId xmlns:p14="http://schemas.microsoft.com/office/powerpoint/2010/main" val="4227742044"/>
              </p:ext>
            </p:extLst>
          </p:nvPr>
        </p:nvGraphicFramePr>
        <p:xfrm>
          <a:off x="8509753" y="4725072"/>
          <a:ext cx="3818353" cy="1820463"/>
        </p:xfrm>
        <a:graphic>
          <a:graphicData uri="http://schemas.openxmlformats.org/drawingml/2006/table">
            <a:tbl>
              <a:tblPr firstRow="1" bandRow="1">
                <a:tableStyleId>{5C22544A-7EE6-4342-B048-85BDC9FD1C3A}</a:tableStyleId>
              </a:tblPr>
              <a:tblGrid>
                <a:gridCol w="3818353">
                  <a:extLst>
                    <a:ext uri="{9D8B030D-6E8A-4147-A177-3AD203B41FA5}">
                      <a16:colId xmlns:a16="http://schemas.microsoft.com/office/drawing/2014/main" val="20000"/>
                    </a:ext>
                  </a:extLst>
                </a:gridCol>
              </a:tblGrid>
              <a:tr h="298510">
                <a:tc>
                  <a:txBody>
                    <a:bodyP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en-GB" sz="1100" b="1" dirty="0">
                          <a:solidFill>
                            <a:schemeClr val="tx1"/>
                          </a:solidFill>
                          <a:latin typeface="Gill Sans MT" panose="020B0502020104020203"/>
                        </a:rPr>
                        <a:t>Egyptian Gods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10000"/>
                  </a:ext>
                </a:extLst>
              </a:tr>
              <a:tr h="1521953">
                <a:tc>
                  <a:txBody>
                    <a:bodyPr/>
                    <a:lstStyle/>
                    <a:p>
                      <a:pPr algn="l"/>
                      <a:r>
                        <a:rPr lang="en-GB" sz="1100" b="0" dirty="0">
                          <a:solidFill>
                            <a:schemeClr val="tx1"/>
                          </a:solidFill>
                          <a:latin typeface="Gill Sans MT" panose="020B0502020104020203"/>
                        </a:rPr>
                        <a:t>The</a:t>
                      </a:r>
                      <a:r>
                        <a:rPr lang="en-GB" sz="1100" b="0" baseline="0" dirty="0">
                          <a:solidFill>
                            <a:schemeClr val="tx1"/>
                          </a:solidFill>
                          <a:latin typeface="Gill Sans MT" panose="020B0502020104020203"/>
                        </a:rPr>
                        <a:t> ancient Egyptians had over 2,000 gods. Some images showed gods and goddesses having a human body and the head of an animal or a bird.</a:t>
                      </a:r>
                      <a:endParaRPr lang="en-GB" sz="1100" b="0" dirty="0">
                        <a:solidFill>
                          <a:schemeClr val="tx1"/>
                        </a:solidFill>
                        <a:latin typeface="Gill Sans MT" panose="020B0502020104020203"/>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pic>
        <p:nvPicPr>
          <p:cNvPr id="26" name="Picture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30881" y="5632764"/>
            <a:ext cx="832447" cy="832447"/>
          </a:xfrm>
          <a:prstGeom prst="rect">
            <a:avLst/>
          </a:prstGeom>
        </p:spPr>
      </p:pic>
      <p:sp>
        <p:nvSpPr>
          <p:cNvPr id="27" name="Rectangle 26"/>
          <p:cNvSpPr/>
          <p:nvPr/>
        </p:nvSpPr>
        <p:spPr>
          <a:xfrm>
            <a:off x="9507152" y="5695545"/>
            <a:ext cx="2820954" cy="769441"/>
          </a:xfrm>
          <a:prstGeom prst="rect">
            <a:avLst/>
          </a:prstGeom>
        </p:spPr>
        <p:txBody>
          <a:bodyPr wrap="square">
            <a:spAutoFit/>
          </a:bodyPr>
          <a:lstStyle/>
          <a:p>
            <a:r>
              <a:rPr lang="en-GB" sz="1100" dirty="0">
                <a:latin typeface="Gill Sans MT" panose="020B0502020104020203"/>
              </a:rPr>
              <a:t>The animals were chosen to represent the powers of each god.  Each god was responsible for something, e.g. mummification or chores.</a:t>
            </a:r>
          </a:p>
        </p:txBody>
      </p:sp>
      <p:sp>
        <p:nvSpPr>
          <p:cNvPr id="28" name="TextBox 27"/>
          <p:cNvSpPr txBox="1"/>
          <p:nvPr/>
        </p:nvSpPr>
        <p:spPr>
          <a:xfrm>
            <a:off x="9125467" y="6609920"/>
            <a:ext cx="3180327" cy="646331"/>
          </a:xfrm>
          <a:prstGeom prst="rect">
            <a:avLst/>
          </a:prstGeom>
          <a:solidFill>
            <a:schemeClr val="accent1">
              <a:lumMod val="20000"/>
              <a:lumOff val="80000"/>
            </a:schemeClr>
          </a:solidFill>
          <a:ln w="28575">
            <a:solidFill>
              <a:schemeClr val="accent1"/>
            </a:solidFill>
          </a:ln>
        </p:spPr>
        <p:txBody>
          <a:bodyPr wrap="square" rtlCol="0">
            <a:spAutoFit/>
          </a:bodyPr>
          <a:lstStyle/>
          <a:p>
            <a:pPr algn="ctr"/>
            <a:r>
              <a:rPr lang="en-GB" sz="1200" b="1" dirty="0">
                <a:latin typeface="Gill Sans MT" panose="020B0502020104020203" pitchFamily="34" charset="77"/>
              </a:rPr>
              <a:t>Fun fact! </a:t>
            </a:r>
            <a:r>
              <a:rPr lang="en-GB" sz="1200" dirty="0">
                <a:latin typeface="Gill Sans MT" panose="020B0502020104020203" pitchFamily="34" charset="77"/>
              </a:rPr>
              <a:t>Egyptian men and women wore make up as they thought it had healing powers. It also protected their skin from the sun!</a:t>
            </a:r>
          </a:p>
        </p:txBody>
      </p:sp>
      <p:pic>
        <p:nvPicPr>
          <p:cNvPr id="29" name="Picture 28" descr="Logo, icon&#10;&#10;Description automatically generated">
            <a:extLst>
              <a:ext uri="{FF2B5EF4-FFF2-40B4-BE49-F238E27FC236}">
                <a16:creationId xmlns:a16="http://schemas.microsoft.com/office/drawing/2014/main" id="{08E82E64-F344-574B-8872-B2A271C90424}"/>
              </a:ext>
            </a:extLst>
          </p:cNvPr>
          <p:cNvPicPr>
            <a:picLocks noChangeAspect="1"/>
          </p:cNvPicPr>
          <p:nvPr/>
        </p:nvPicPr>
        <p:blipFill>
          <a:blip r:embed="rId7"/>
          <a:stretch>
            <a:fillRect/>
          </a:stretch>
        </p:blipFill>
        <p:spPr>
          <a:xfrm>
            <a:off x="11263651" y="437213"/>
            <a:ext cx="1312256" cy="1004768"/>
          </a:xfrm>
          <a:prstGeom prst="rect">
            <a:avLst/>
          </a:prstGeom>
        </p:spPr>
      </p:pic>
      <p:sp>
        <p:nvSpPr>
          <p:cNvPr id="30" name="TextBox 29">
            <a:extLst>
              <a:ext uri="{FF2B5EF4-FFF2-40B4-BE49-F238E27FC236}">
                <a16:creationId xmlns:a16="http://schemas.microsoft.com/office/drawing/2014/main" id="{B00790C7-EA3C-4544-9058-D43784B93E8C}"/>
              </a:ext>
            </a:extLst>
          </p:cNvPr>
          <p:cNvSpPr txBox="1"/>
          <p:nvPr/>
        </p:nvSpPr>
        <p:spPr>
          <a:xfrm>
            <a:off x="5474104" y="9316381"/>
            <a:ext cx="1853392" cy="261610"/>
          </a:xfrm>
          <a:prstGeom prst="rect">
            <a:avLst/>
          </a:prstGeom>
          <a:noFill/>
        </p:spPr>
        <p:txBody>
          <a:bodyPr wrap="none" rtlCol="0">
            <a:spAutoFit/>
          </a:bodyPr>
          <a:lstStyle/>
          <a:p>
            <a:r>
              <a:rPr lang="en-GB" sz="1100" dirty="0">
                <a:solidFill>
                  <a:schemeClr val="bg1">
                    <a:lumMod val="65000"/>
                  </a:schemeClr>
                </a:solidFill>
                <a:latin typeface="Gill Sans MT" panose="020B0502020104020203" pitchFamily="34" charset="77"/>
              </a:rPr>
              <a:t>© Vocabulary Ninja Ltd 2021</a:t>
            </a:r>
          </a:p>
        </p:txBody>
      </p:sp>
      <p:pic>
        <p:nvPicPr>
          <p:cNvPr id="13" name="Picture 12" descr="Logo&#10;&#10;Description automatically generated">
            <a:extLst>
              <a:ext uri="{FF2B5EF4-FFF2-40B4-BE49-F238E27FC236}">
                <a16:creationId xmlns:a16="http://schemas.microsoft.com/office/drawing/2014/main" id="{4E95EC4A-33B0-3E4C-A120-B3AB44AFE290}"/>
              </a:ext>
            </a:extLst>
          </p:cNvPr>
          <p:cNvPicPr>
            <a:picLocks noChangeAspect="1"/>
          </p:cNvPicPr>
          <p:nvPr/>
        </p:nvPicPr>
        <p:blipFill>
          <a:blip r:embed="rId8"/>
          <a:stretch>
            <a:fillRect/>
          </a:stretch>
        </p:blipFill>
        <p:spPr>
          <a:xfrm>
            <a:off x="10902050" y="3335092"/>
            <a:ext cx="1270261" cy="1270261"/>
          </a:xfrm>
          <a:prstGeom prst="rect">
            <a:avLst/>
          </a:prstGeom>
        </p:spPr>
      </p:pic>
      <p:pic>
        <p:nvPicPr>
          <p:cNvPr id="31" name="Picture 30" descr="Icon&#10;&#10;Description automatically generated with medium confidence">
            <a:extLst>
              <a:ext uri="{FF2B5EF4-FFF2-40B4-BE49-F238E27FC236}">
                <a16:creationId xmlns:a16="http://schemas.microsoft.com/office/drawing/2014/main" id="{7A4EC6FB-E950-1048-8E2E-20EABD4EFA81}"/>
              </a:ext>
            </a:extLst>
          </p:cNvPr>
          <p:cNvPicPr>
            <a:picLocks noChangeAspect="1"/>
          </p:cNvPicPr>
          <p:nvPr/>
        </p:nvPicPr>
        <p:blipFill>
          <a:blip r:embed="rId9"/>
          <a:stretch>
            <a:fillRect/>
          </a:stretch>
        </p:blipFill>
        <p:spPr>
          <a:xfrm>
            <a:off x="10664919" y="540546"/>
            <a:ext cx="798102" cy="798102"/>
          </a:xfrm>
          <a:prstGeom prst="rect">
            <a:avLst/>
          </a:prstGeom>
        </p:spPr>
      </p:pic>
      <p:pic>
        <p:nvPicPr>
          <p:cNvPr id="33" name="Picture 32" descr="Icon&#10;&#10;Description automatically generated">
            <a:extLst>
              <a:ext uri="{FF2B5EF4-FFF2-40B4-BE49-F238E27FC236}">
                <a16:creationId xmlns:a16="http://schemas.microsoft.com/office/drawing/2014/main" id="{72CD2F31-F138-E048-B22C-3DC95CC5E699}"/>
              </a:ext>
            </a:extLst>
          </p:cNvPr>
          <p:cNvPicPr>
            <a:picLocks noChangeAspect="1"/>
          </p:cNvPicPr>
          <p:nvPr/>
        </p:nvPicPr>
        <p:blipFill>
          <a:blip r:embed="rId10"/>
          <a:stretch>
            <a:fillRect/>
          </a:stretch>
        </p:blipFill>
        <p:spPr>
          <a:xfrm>
            <a:off x="9874985" y="540546"/>
            <a:ext cx="798102" cy="798102"/>
          </a:xfrm>
          <a:prstGeom prst="rect">
            <a:avLst/>
          </a:prstGeom>
        </p:spPr>
      </p:pic>
      <p:pic>
        <p:nvPicPr>
          <p:cNvPr id="35" name="Picture 34" descr="Icon&#10;&#10;Description automatically generated">
            <a:extLst>
              <a:ext uri="{FF2B5EF4-FFF2-40B4-BE49-F238E27FC236}">
                <a16:creationId xmlns:a16="http://schemas.microsoft.com/office/drawing/2014/main" id="{9C24D4CE-7EFF-4E4A-81F1-B7A0EB623AE5}"/>
              </a:ext>
            </a:extLst>
          </p:cNvPr>
          <p:cNvPicPr>
            <a:picLocks noChangeAspect="1"/>
          </p:cNvPicPr>
          <p:nvPr/>
        </p:nvPicPr>
        <p:blipFill>
          <a:blip r:embed="rId11"/>
          <a:stretch>
            <a:fillRect/>
          </a:stretch>
        </p:blipFill>
        <p:spPr>
          <a:xfrm>
            <a:off x="7102148" y="3603907"/>
            <a:ext cx="1076715" cy="1076715"/>
          </a:xfrm>
          <a:prstGeom prst="rect">
            <a:avLst/>
          </a:prstGeom>
        </p:spPr>
      </p:pic>
    </p:spTree>
    <p:extLst>
      <p:ext uri="{BB962C8B-B14F-4D97-AF65-F5344CB8AC3E}">
        <p14:creationId xmlns:p14="http://schemas.microsoft.com/office/powerpoint/2010/main" val="364418815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347</TotalTime>
  <Words>686</Words>
  <Application>Microsoft Macintosh PowerPoint</Application>
  <PresentationFormat>A3 Paper (297x420 mm)</PresentationFormat>
  <Paragraphs>89</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Light</vt:lpstr>
      <vt:lpstr>Gill Sans MT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Andrew Jennings</dc:creator>
  <cp:lastModifiedBy>Andrew Jennings</cp:lastModifiedBy>
  <cp:revision>26</cp:revision>
  <dcterms:created xsi:type="dcterms:W3CDTF">2020-09-22T12:40:30Z</dcterms:created>
  <dcterms:modified xsi:type="dcterms:W3CDTF">2021-05-29T12:27:58Z</dcterms:modified>
</cp:coreProperties>
</file>