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5588"/>
  </p:normalViewPr>
  <p:slideViewPr>
    <p:cSldViewPr snapToGrid="0" snapToObjects="1">
      <p:cViewPr varScale="1">
        <p:scale>
          <a:sx n="67" d="100"/>
          <a:sy n="67" d="100"/>
        </p:scale>
        <p:origin x="16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39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901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570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407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909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350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68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0310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34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194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689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07A9A-2CB2-A741-B755-CCE1CF4A6E7F}" type="datetimeFigureOut">
              <a:rPr lang="en-GB" smtClean="0"/>
              <a:t>29/05/2021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378B9-C4D2-8F4B-BE23-1F4DF51365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20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885F63B-22FE-9C4F-B60D-553F5929394F}"/>
              </a:ext>
            </a:extLst>
          </p:cNvPr>
          <p:cNvSpPr/>
          <p:nvPr/>
        </p:nvSpPr>
        <p:spPr>
          <a:xfrm>
            <a:off x="1510553" y="360860"/>
            <a:ext cx="3153428" cy="76944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400" b="1" dirty="0">
                <a:ln w="0">
                  <a:solidFill>
                    <a:schemeClr val="tx1"/>
                  </a:solidFill>
                </a:ln>
                <a:gradFill flip="none" rotWithShape="1">
                  <a:gsLst>
                    <a:gs pos="3800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0800" dist="12700" dir="4260000" algn="tl" rotWithShape="0">
                    <a:schemeClr val="dk1"/>
                  </a:outerShdw>
                </a:effectLst>
                <a:latin typeface="Gill Sans MT" panose="020B0502020104020203" pitchFamily="34" charset="77"/>
                <a:cs typeface="Phosphate Inline" panose="02000506050000020004" pitchFamily="2" charset="77"/>
              </a:rPr>
              <a:t>Mini-beasts</a:t>
            </a:r>
            <a:endParaRPr lang="en-GB" sz="4800" b="1" cap="none" spc="0" dirty="0">
              <a:ln w="0">
                <a:solidFill>
                  <a:schemeClr val="tx1"/>
                </a:solidFill>
              </a:ln>
              <a:gradFill flip="none" rotWithShape="1">
                <a:gsLst>
                  <a:gs pos="3800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2">
                      <a:lumMod val="50000"/>
                    </a:schemeClr>
                  </a:gs>
                </a:gsLst>
                <a:lin ang="16200000" scaled="1"/>
                <a:tileRect/>
              </a:gradFill>
              <a:effectLst>
                <a:outerShdw blurRad="50800" dist="12700" dir="4260000" algn="tl" rotWithShape="0">
                  <a:schemeClr val="dk1"/>
                </a:outerShdw>
              </a:effectLst>
              <a:latin typeface="Gill Sans MT" panose="020B0502020104020203" pitchFamily="34" charset="77"/>
              <a:cs typeface="Phosphate Inline" panose="02000506050000020004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06AFF5-E9E8-CE4E-A6D1-19C2855DB269}"/>
              </a:ext>
            </a:extLst>
          </p:cNvPr>
          <p:cNvSpPr/>
          <p:nvPr/>
        </p:nvSpPr>
        <p:spPr>
          <a:xfrm>
            <a:off x="4728583" y="570508"/>
            <a:ext cx="4358053" cy="46166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400" b="1" cap="none" spc="0" dirty="0">
                <a:ln w="0">
                  <a:solidFill>
                    <a:schemeClr val="tx1"/>
                  </a:solidFill>
                </a:ln>
                <a:effectLst>
                  <a:outerShdw dist="12700" dir="4260000" algn="tl" rotWithShape="0">
                    <a:schemeClr val="dk1"/>
                  </a:outerShdw>
                </a:effectLst>
                <a:latin typeface="Gill Sans MT" panose="020B0502020104020203" pitchFamily="34" charset="77"/>
                <a:cs typeface="Phosphate Inline" panose="02000506050000020004" pitchFamily="2" charset="77"/>
              </a:rPr>
              <a:t>KNOWLEDGE ORGANISER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584E3967-87F3-CD49-9356-CFC6D0DEC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159302"/>
              </p:ext>
            </p:extLst>
          </p:nvPr>
        </p:nvGraphicFramePr>
        <p:xfrm>
          <a:off x="504092" y="1140269"/>
          <a:ext cx="4456121" cy="7936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6608">
                  <a:extLst>
                    <a:ext uri="{9D8B030D-6E8A-4147-A177-3AD203B41FA5}">
                      <a16:colId xmlns:a16="http://schemas.microsoft.com/office/drawing/2014/main" val="2344213269"/>
                    </a:ext>
                  </a:extLst>
                </a:gridCol>
                <a:gridCol w="3169513">
                  <a:extLst>
                    <a:ext uri="{9D8B030D-6E8A-4147-A177-3AD203B41FA5}">
                      <a16:colId xmlns:a16="http://schemas.microsoft.com/office/drawing/2014/main" val="2649323644"/>
                    </a:ext>
                  </a:extLst>
                </a:gridCol>
              </a:tblGrid>
              <a:tr h="565423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ESSENTIAL MINI-BEASTS</a:t>
                      </a:r>
                      <a:r>
                        <a:rPr lang="en-GB" sz="1200" b="1" baseline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VOCABULARY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812075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crustacean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 arthropod that is mainly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found in water, often with a body covered in a hard shell.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33429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antennae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‘feelers’ that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arthropods use for sensing. 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8563774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arachnid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 arthropod with 8 segmented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l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egs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and no wings or antennae.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157742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arthropod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animal with an exoskeleton, segmented body and jointed legs.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7595459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annelid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animal with a long, segmented body.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0535911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colony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group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of birds, insects or animals that live in a group together.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5294210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exoskeleton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hard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shell covering the outside of the body.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2610385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mollusc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 animal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with a soft body, no spine and often covered with a shell. 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1841805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thorax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middle part of an arthropods body which the legs and wings are attached to.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4564703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larva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young form of an insect. 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3870930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abdomen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bottom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part of an arthropod’s body.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3434774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decomposer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 organism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that decomposes organic material.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127429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metamorphosis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process of transformation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from  young to an adult form. 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1363844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hibernate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When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some animals have long periods of deep sleep in very cold weather.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6516651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insect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small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animal that has 6 legs and generally one or two pairs of wings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9890198"/>
                  </a:ext>
                </a:extLst>
              </a:tr>
            </a:tbl>
          </a:graphicData>
        </a:graphic>
      </p:graphicFrame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ADCCDAD1-3441-774C-91B0-0044233728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67" t="19775" r="28400" b="20466"/>
          <a:stretch/>
        </p:blipFill>
        <p:spPr>
          <a:xfrm>
            <a:off x="368513" y="360860"/>
            <a:ext cx="1127614" cy="1189495"/>
          </a:xfrm>
          <a:prstGeom prst="rect">
            <a:avLst/>
          </a:prstGeom>
        </p:spPr>
      </p:pic>
      <p:graphicFrame>
        <p:nvGraphicFramePr>
          <p:cNvPr id="17" name="Table 10">
            <a:extLst>
              <a:ext uri="{FF2B5EF4-FFF2-40B4-BE49-F238E27FC236}">
                <a16:creationId xmlns:a16="http://schemas.microsoft.com/office/drawing/2014/main" id="{B282761F-969F-D243-A8F6-6981A0968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680732"/>
              </p:ext>
            </p:extLst>
          </p:nvPr>
        </p:nvGraphicFramePr>
        <p:xfrm>
          <a:off x="4960212" y="6619412"/>
          <a:ext cx="4358053" cy="2456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9589">
                  <a:extLst>
                    <a:ext uri="{9D8B030D-6E8A-4147-A177-3AD203B41FA5}">
                      <a16:colId xmlns:a16="http://schemas.microsoft.com/office/drawing/2014/main" val="2649323644"/>
                    </a:ext>
                  </a:extLst>
                </a:gridCol>
                <a:gridCol w="2748464">
                  <a:extLst>
                    <a:ext uri="{9D8B030D-6E8A-4147-A177-3AD203B41FA5}">
                      <a16:colId xmlns:a16="http://schemas.microsoft.com/office/drawing/2014/main" val="1420311603"/>
                    </a:ext>
                  </a:extLst>
                </a:gridCol>
              </a:tblGrid>
              <a:tr h="491372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MAKING LINKS TO PREVIOUS LEARNING</a:t>
                      </a:r>
                    </a:p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Gill Sans MT" panose="020B0502020104020203" pitchFamily="34" charset="77"/>
                        </a:rPr>
                        <a:t>GOLDEN VOCABULARY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864142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C000"/>
                          </a:solidFill>
                          <a:latin typeface="Gill Sans MT" panose="020B0502020104020203" pitchFamily="34" charset="77"/>
                        </a:rPr>
                        <a:t>Food chain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Decomposers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 form part of the food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chain.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33429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FFC000"/>
                          </a:solidFill>
                          <a:latin typeface="Gill Sans MT" panose="020B0502020104020203" pitchFamily="34" charset="77"/>
                        </a:rPr>
                        <a:t>Life Cycles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Insects go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through </a:t>
                      </a:r>
                      <a:r>
                        <a:rPr lang="en-GB" sz="1200" b="1" baseline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metamorphosis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as part of their life cycles.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8563774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FFC000"/>
                          </a:solidFill>
                          <a:latin typeface="Gill Sans MT" panose="020B0502020104020203" pitchFamily="34" charset="77"/>
                        </a:rPr>
                        <a:t>Evolution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Some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animals have evolved to </a:t>
                      </a:r>
                      <a:r>
                        <a:rPr lang="en-GB" sz="1200" b="1" baseline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hibernate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to survive harsh winters. 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157742"/>
                  </a:ext>
                </a:extLst>
              </a:tr>
              <a:tr h="491372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FFC000"/>
                          </a:solidFill>
                          <a:latin typeface="Gill Sans MT" panose="020B0502020104020203" pitchFamily="34" charset="77"/>
                        </a:rPr>
                        <a:t>Habitats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Insects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 are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found in a variety of habitats.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7595459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105421"/>
              </p:ext>
            </p:extLst>
          </p:nvPr>
        </p:nvGraphicFramePr>
        <p:xfrm>
          <a:off x="5118929" y="1134595"/>
          <a:ext cx="2307422" cy="1408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7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145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Main Types</a:t>
                      </a:r>
                      <a:r>
                        <a:rPr lang="en-GB" sz="1100" b="1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of Mini-beasts</a:t>
                      </a:r>
                      <a:endParaRPr lang="en-GB" sz="1100" b="1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677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There are four main types of mini-beasts.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Insects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Arachnids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Molluscs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Crustaceans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492884"/>
              </p:ext>
            </p:extLst>
          </p:nvPr>
        </p:nvGraphicFramePr>
        <p:xfrm>
          <a:off x="5112691" y="2619110"/>
          <a:ext cx="2307422" cy="236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7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145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Insects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418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Insects have three segments to their bodies: the head, the thorax and the abdomen. They have 6 legs and usually one or two pair of wings. Examples of insects are ants and flies.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Head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Thorax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Abdomen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595" y="3847373"/>
            <a:ext cx="1103065" cy="1103065"/>
          </a:xfrm>
          <a:prstGeom prst="rect">
            <a:avLst/>
          </a:prstGeom>
        </p:spPr>
      </p:pic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5554771" y="4028069"/>
            <a:ext cx="910296" cy="594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 flipV="1">
            <a:off x="5673902" y="4332320"/>
            <a:ext cx="750690" cy="665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5801869" y="4691154"/>
            <a:ext cx="663198" cy="477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985096"/>
              </p:ext>
            </p:extLst>
          </p:nvPr>
        </p:nvGraphicFramePr>
        <p:xfrm>
          <a:off x="7550108" y="1130301"/>
          <a:ext cx="2307422" cy="2196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7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145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Molluscs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418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Molluscs are animals that have a soft body, no spine and often covered in a shell. Molluscs often live in water. Examples of molluscs are snails and oysters.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Shell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Soft, spineless 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body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75" y="2312589"/>
            <a:ext cx="1061910" cy="1061910"/>
          </a:xfrm>
          <a:prstGeom prst="rect">
            <a:avLst/>
          </a:prstGeom>
        </p:spPr>
      </p:pic>
      <p:cxnSp>
        <p:nvCxnSpPr>
          <p:cNvPr id="34" name="Straight Arrow Connector 33"/>
          <p:cNvCxnSpPr/>
          <p:nvPr/>
        </p:nvCxnSpPr>
        <p:spPr>
          <a:xfrm>
            <a:off x="8062120" y="2588877"/>
            <a:ext cx="599355" cy="240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8260121" y="3171978"/>
            <a:ext cx="401354" cy="310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574709"/>
              </p:ext>
            </p:extLst>
          </p:nvPr>
        </p:nvGraphicFramePr>
        <p:xfrm>
          <a:off x="9937698" y="1140628"/>
          <a:ext cx="235981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8253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Arachnids</a:t>
                      </a: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</a:t>
                      </a:r>
                      <a:endParaRPr lang="en-GB" sz="1100" b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176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Arachnids are arthropods that have eight segmented wings and no antennae. Their bodies are divided into two parts: the head and thorax in one part and the abdomen in the other. Examples of arachnids are spiders and scorpions.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Head and thorax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Abdomen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2566" y="2447859"/>
            <a:ext cx="924531" cy="924531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>
          <a:xfrm>
            <a:off x="11005625" y="2875353"/>
            <a:ext cx="599355" cy="240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10652030" y="3075234"/>
            <a:ext cx="922069" cy="182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107927"/>
              </p:ext>
            </p:extLst>
          </p:nvPr>
        </p:nvGraphicFramePr>
        <p:xfrm>
          <a:off x="5119207" y="5117720"/>
          <a:ext cx="4280982" cy="134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0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145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Crustaceans</a:t>
                      </a: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418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Crustaceans are arthropods that have two pairs of 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antennae and are covered in a shell. Most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crustaceans live in the sea. Examples of 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crustaceans are crabs and lobsters.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647" y="5187774"/>
            <a:ext cx="1371575" cy="1371575"/>
          </a:xfrm>
          <a:prstGeom prst="rect">
            <a:avLst/>
          </a:prstGeom>
        </p:spPr>
      </p:pic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144173"/>
              </p:ext>
            </p:extLst>
          </p:nvPr>
        </p:nvGraphicFramePr>
        <p:xfrm>
          <a:off x="9505968" y="3392504"/>
          <a:ext cx="2791540" cy="312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2150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Life Cycle</a:t>
                      </a:r>
                      <a:r>
                        <a:rPr lang="en-GB" sz="1100" b="1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of Insects- Complete Metamorphosis</a:t>
                      </a:r>
                      <a:endParaRPr lang="en-GB" sz="1100" b="1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1400"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The female lays</a:t>
                      </a: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eggs on a leaf, which a larva grows inside. The larva then eats a lot in preparation for the chrysalis stage. When it is ready, the insect seals itself in </a:t>
                      </a:r>
                      <a:r>
                        <a:rPr lang="en-GB" sz="1100" dirty="0">
                          <a:latin typeface="Gill Sans MT" panose="020B0502020104020203"/>
                        </a:rPr>
                        <a:t>a protective case (a chrysalis). This is called the pupa stage. After a while, it emerges as a fully grown adult, often with wings. Insects that go through complete metamorphosis include ladybirds, butterflies and moths.</a:t>
                      </a: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47" y="5695901"/>
            <a:ext cx="615351" cy="64555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57" y="5911022"/>
            <a:ext cx="558375" cy="58578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480" y="5404654"/>
            <a:ext cx="337324" cy="35388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95801" flipH="1">
            <a:off x="11351868" y="5431605"/>
            <a:ext cx="436043" cy="47084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11261550" y="6063460"/>
            <a:ext cx="457446" cy="44881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42065" flipH="1">
            <a:off x="10229070" y="6124683"/>
            <a:ext cx="436043" cy="47084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6587" flipH="1">
            <a:off x="10273773" y="5362520"/>
            <a:ext cx="436041" cy="470847"/>
          </a:xfrm>
          <a:prstGeom prst="rect">
            <a:avLst/>
          </a:prstGeom>
        </p:spPr>
      </p:pic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45565"/>
              </p:ext>
            </p:extLst>
          </p:nvPr>
        </p:nvGraphicFramePr>
        <p:xfrm>
          <a:off x="9491638" y="6613181"/>
          <a:ext cx="2805870" cy="245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5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4393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Life Cycle</a:t>
                      </a:r>
                      <a:r>
                        <a:rPr lang="en-GB" sz="1100" b="1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of Insects- Incomplete Metamorphosis</a:t>
                      </a:r>
                      <a:endParaRPr lang="en-GB" sz="1100" b="1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2467"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With some insects, such as dragonflies, there isn’t a pupa stage. Instead, the eggs hatch into nymphs (which look like a young version of the adult, but without wings). After that, the nymphs develop wings and become fully formed adults. </a:t>
                      </a:r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baseline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Insects that go through 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incomplete metamorphosis 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include crickets, grasshoppers </a:t>
                      </a:r>
                      <a:b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</a:b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and stick insects.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6" name="Picture 5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437" y="7821704"/>
            <a:ext cx="1177913" cy="1177913"/>
          </a:xfrm>
          <a:prstGeom prst="rect">
            <a:avLst/>
          </a:prstGeom>
        </p:spPr>
      </p:pic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209065"/>
              </p:ext>
            </p:extLst>
          </p:nvPr>
        </p:nvGraphicFramePr>
        <p:xfrm>
          <a:off x="7549110" y="3392504"/>
          <a:ext cx="1851079" cy="1591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263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Arthropods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2102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Arthropods</a:t>
                      </a:r>
                      <a:r>
                        <a:rPr lang="en-GB" sz="1100" b="0" baseline="0" dirty="0">
                          <a:solidFill>
                            <a:schemeClr val="tx1"/>
                          </a:solidFill>
                          <a:latin typeface="Gill Sans MT" panose="020B0502020104020203"/>
                        </a:rPr>
                        <a:t> are the largest group of mini-beasts. They all have an exoskeleton (skeleton outside their body), a segmented body and six jointed legs.</a:t>
                      </a:r>
                      <a:endParaRPr lang="en-GB" sz="1100" b="0" dirty="0">
                        <a:solidFill>
                          <a:schemeClr val="tx1"/>
                        </a:solidFill>
                        <a:latin typeface="Gill Sans MT" panose="020B0502020104020203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5" name="Rectangle 44">
            <a:extLst>
              <a:ext uri="{FF2B5EF4-FFF2-40B4-BE49-F238E27FC236}">
                <a16:creationId xmlns:a16="http://schemas.microsoft.com/office/drawing/2014/main" id="{229E4DC9-4D7A-4045-B8E0-194DBF237103}"/>
              </a:ext>
            </a:extLst>
          </p:cNvPr>
          <p:cNvSpPr/>
          <p:nvPr/>
        </p:nvSpPr>
        <p:spPr>
          <a:xfrm>
            <a:off x="331694" y="309282"/>
            <a:ext cx="12138212" cy="8982636"/>
          </a:xfrm>
          <a:prstGeom prst="rect">
            <a:avLst/>
          </a:prstGeom>
          <a:noFill/>
          <a:ln w="73025" cmpd="tri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8627C80-3104-B24C-9CCE-10952F1B7878}"/>
              </a:ext>
            </a:extLst>
          </p:cNvPr>
          <p:cNvSpPr txBox="1"/>
          <p:nvPr/>
        </p:nvSpPr>
        <p:spPr>
          <a:xfrm>
            <a:off x="5474104" y="9316381"/>
            <a:ext cx="18533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Gill Sans MT" panose="020B0502020104020203" pitchFamily="34" charset="77"/>
              </a:rPr>
              <a:t>© Vocabulary Ninja Ltd 2021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088" y="5798556"/>
            <a:ext cx="358833" cy="376446"/>
          </a:xfrm>
          <a:prstGeom prst="rect">
            <a:avLst/>
          </a:prstGeom>
        </p:spPr>
      </p:pic>
      <p:pic>
        <p:nvPicPr>
          <p:cNvPr id="11" name="Picture 10" descr="Icon&#10;&#10;Description automatically generated with medium confidence">
            <a:extLst>
              <a:ext uri="{FF2B5EF4-FFF2-40B4-BE49-F238E27FC236}">
                <a16:creationId xmlns:a16="http://schemas.microsoft.com/office/drawing/2014/main" id="{B47F33A9-7ADA-5E4C-9A7C-164CB48C18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00800" y="1714239"/>
            <a:ext cx="784569" cy="784569"/>
          </a:xfrm>
          <a:prstGeom prst="rect">
            <a:avLst/>
          </a:prstGeom>
        </p:spPr>
      </p:pic>
      <p:pic>
        <p:nvPicPr>
          <p:cNvPr id="47" name="Picture 46" descr="Icon&#10;&#10;Description automatically generated with medium confidence">
            <a:extLst>
              <a:ext uri="{FF2B5EF4-FFF2-40B4-BE49-F238E27FC236}">
                <a16:creationId xmlns:a16="http://schemas.microsoft.com/office/drawing/2014/main" id="{50EC0BF8-F46F-D347-9750-D62577650F0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16524" y="499314"/>
            <a:ext cx="506861" cy="5068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0300" y="454479"/>
            <a:ext cx="645315" cy="64531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ED28AD5-3305-1846-A0A0-CE3E2A7A5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320" y="392952"/>
            <a:ext cx="741643" cy="741643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EE8C8CB7-072F-1D45-AA83-7D444883D7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75867" y="6071766"/>
            <a:ext cx="624173" cy="624173"/>
          </a:xfrm>
          <a:prstGeom prst="rect">
            <a:avLst/>
          </a:prstGeom>
        </p:spPr>
      </p:pic>
      <p:pic>
        <p:nvPicPr>
          <p:cNvPr id="43" name="Picture 42" descr="Logo, icon&#10;&#10;Description automatically generated">
            <a:extLst>
              <a:ext uri="{FF2B5EF4-FFF2-40B4-BE49-F238E27FC236}">
                <a16:creationId xmlns:a16="http://schemas.microsoft.com/office/drawing/2014/main" id="{69939FD4-CEBC-9D4C-960C-7068B08F49F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513465" y="441168"/>
            <a:ext cx="911616" cy="69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88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733</TotalTime>
  <Words>625</Words>
  <Application>Microsoft Macintosh PowerPoint</Application>
  <PresentationFormat>A3 Paper (297x420 mm)</PresentationFormat>
  <Paragraphs>83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Gill Sans MT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32</cp:revision>
  <dcterms:created xsi:type="dcterms:W3CDTF">2020-09-22T12:40:30Z</dcterms:created>
  <dcterms:modified xsi:type="dcterms:W3CDTF">2021-05-29T12:38:42Z</dcterms:modified>
</cp:coreProperties>
</file>