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6AF"/>
    <a:srgbClr val="FFF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7"/>
    <p:restoredTop sz="94669"/>
  </p:normalViewPr>
  <p:slideViewPr>
    <p:cSldViewPr snapToGrid="0" snapToObjects="1">
      <p:cViewPr varScale="1">
        <p:scale>
          <a:sx n="87" d="100"/>
          <a:sy n="87" d="100"/>
        </p:scale>
        <p:origin x="1256" y="20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7812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549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475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357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91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19/07/2021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00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19/07/2021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661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19/07/2021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292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19/07/2021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860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19/07/2021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154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19/07/2021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3734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94416-F962-8E40-BD24-4A7DFFE393E8}" type="datetimeFigureOut">
              <a:rPr lang="en-GB" smtClean="0"/>
              <a:pPr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683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67EAB3C-CFDC-DF47-8FB6-F6CE8C301B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224"/>
          <a:stretch/>
        </p:blipFill>
        <p:spPr>
          <a:xfrm>
            <a:off x="176963" y="154731"/>
            <a:ext cx="648131" cy="609964"/>
          </a:xfrm>
          <a:prstGeom prst="rect">
            <a:avLst/>
          </a:prstGeom>
        </p:spPr>
      </p:pic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6787B393-3FF1-604E-9C3A-D83A65E022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520580"/>
              </p:ext>
            </p:extLst>
          </p:nvPr>
        </p:nvGraphicFramePr>
        <p:xfrm>
          <a:off x="431428" y="4711254"/>
          <a:ext cx="4498144" cy="1829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4536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  <a:gridCol w="1124536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124536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124536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muzzle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toy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loyal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faithful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tail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paws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athletic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chocolate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leash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active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playful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ears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tongue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golden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stocky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eyes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bone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>
                          <a:latin typeface="Gill Sans MT" panose="020B0502020104020203" pitchFamily="34" charset="77"/>
                        </a:rPr>
                        <a:t>bounding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greedy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427331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EF74F0E-DF59-DF49-A05D-7768FE124E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812696"/>
              </p:ext>
            </p:extLst>
          </p:nvPr>
        </p:nvGraphicFramePr>
        <p:xfrm>
          <a:off x="2730320" y="949100"/>
          <a:ext cx="2222679" cy="3408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2679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</a:tblGrid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tasty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treat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683629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barking mad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610299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roll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over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4138106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trustworthy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companion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25578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lolling tongue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14308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wet nose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pack animal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man’s best friend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shaggy coat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B455CC3-111B-CD40-9C77-257318F09F00}"/>
              </a:ext>
            </a:extLst>
          </p:cNvPr>
          <p:cNvGraphicFramePr>
            <a:graphicFrameLocks noGrp="1"/>
          </p:cNvGraphicFramePr>
          <p:nvPr/>
        </p:nvGraphicFramePr>
        <p:xfrm>
          <a:off x="5164428" y="2400739"/>
          <a:ext cx="4301542" cy="10977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2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her droopy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ears brushed the ground clean as she walked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ball bounded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merrily away from her hungry wet jaws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his laughing mouth and mischievous grin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lit up the room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327B32C-1D11-8748-95CD-4BCB6527477D}"/>
              </a:ext>
            </a:extLst>
          </p:cNvPr>
          <p:cNvGraphicFramePr>
            <a:graphicFrameLocks noGrp="1"/>
          </p:cNvGraphicFramePr>
          <p:nvPr/>
        </p:nvGraphicFramePr>
        <p:xfrm>
          <a:off x="5098326" y="5443056"/>
          <a:ext cx="4301542" cy="12803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2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 </a:t>
                      </a:r>
                      <a:r>
                        <a:rPr lang="en-GB" sz="1200" dirty="0" err="1">
                          <a:latin typeface="Gill Sans MT" panose="020B0502020104020203" pitchFamily="34" charset="77"/>
                        </a:rPr>
                        <a:t>hoovered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up the yummy fallen food like a whirring vacuum cleaner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his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tail swished back and forth like a happy windscreen wiper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she snuffled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around the park like a fastidious squirrel looking for nuts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74C1B6E-BE10-D947-95D1-6932A2E6C125}"/>
              </a:ext>
            </a:extLst>
          </p:cNvPr>
          <p:cNvGraphicFramePr>
            <a:graphicFrameLocks noGrp="1"/>
          </p:cNvGraphicFramePr>
          <p:nvPr/>
        </p:nvGraphicFramePr>
        <p:xfrm>
          <a:off x="5164428" y="3869279"/>
          <a:ext cx="4301542" cy="10977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2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she was a bouncing ball of fluffy adventure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his tongue was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 wet cloth wiping across his grinning smile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her glittering eyes were deep pools of faithfulness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and devotion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16" name="Table 10">
            <a:extLst>
              <a:ext uri="{FF2B5EF4-FFF2-40B4-BE49-F238E27FC236}">
                <a16:creationId xmlns:a16="http://schemas.microsoft.com/office/drawing/2014/main" id="{02BBA655-6046-EE43-9309-7DC4B29FBEEF}"/>
              </a:ext>
            </a:extLst>
          </p:cNvPr>
          <p:cNvGraphicFramePr>
            <a:graphicFrameLocks noGrp="1"/>
          </p:cNvGraphicFramePr>
          <p:nvPr/>
        </p:nvGraphicFramePr>
        <p:xfrm>
          <a:off x="5164428" y="941296"/>
          <a:ext cx="4271889" cy="10977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3963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423963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423963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train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fetch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beg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dig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wag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sniff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bark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snarl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pic>
        <p:nvPicPr>
          <p:cNvPr id="22" name="Picture 2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E3FDB13-ECCA-CD46-B571-01BA7F5A1D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1585" r="37205" b="80866"/>
          <a:stretch/>
        </p:blipFill>
        <p:spPr>
          <a:xfrm>
            <a:off x="6375662" y="683718"/>
            <a:ext cx="1681965" cy="265382"/>
          </a:xfrm>
          <a:prstGeom prst="rect">
            <a:avLst/>
          </a:prstGeom>
        </p:spPr>
      </p:pic>
      <p:pic>
        <p:nvPicPr>
          <p:cNvPr id="25" name="Picture 2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9A79F14-F371-D74A-8F6B-78B0037D50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9124" r="37205" b="67913"/>
          <a:stretch/>
        </p:blipFill>
        <p:spPr>
          <a:xfrm>
            <a:off x="2963927" y="4403587"/>
            <a:ext cx="1681965" cy="455725"/>
          </a:xfrm>
          <a:prstGeom prst="rect">
            <a:avLst/>
          </a:prstGeom>
        </p:spPr>
      </p:pic>
      <p:pic>
        <p:nvPicPr>
          <p:cNvPr id="26" name="Picture 2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7E6D922-56BC-E646-B61B-422CCE9BD4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r="37205" b="88541"/>
          <a:stretch/>
        </p:blipFill>
        <p:spPr>
          <a:xfrm>
            <a:off x="659469" y="4374166"/>
            <a:ext cx="1681965" cy="402847"/>
          </a:xfrm>
          <a:prstGeom prst="rect">
            <a:avLst/>
          </a:prstGeom>
        </p:spPr>
      </p:pic>
      <p:pic>
        <p:nvPicPr>
          <p:cNvPr id="30" name="Picture 29" descr="Text&#10;&#10;Description automatically generated">
            <a:extLst>
              <a:ext uri="{FF2B5EF4-FFF2-40B4-BE49-F238E27FC236}">
                <a16:creationId xmlns:a16="http://schemas.microsoft.com/office/drawing/2014/main" id="{1553438F-A7EE-DB40-A679-0A6B32FEC5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65291" r="27009" b="24795"/>
          <a:stretch/>
        </p:blipFill>
        <p:spPr>
          <a:xfrm>
            <a:off x="6142232" y="5195318"/>
            <a:ext cx="2316280" cy="347262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1045BF53-46A9-1D4F-9C90-BA55B2611A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36444" r="27009" b="53050"/>
          <a:stretch/>
        </p:blipFill>
        <p:spPr>
          <a:xfrm>
            <a:off x="2895251" y="640014"/>
            <a:ext cx="2316280" cy="368023"/>
          </a:xfrm>
          <a:prstGeom prst="rect">
            <a:avLst/>
          </a:prstGeom>
        </p:spPr>
      </p:pic>
      <p:pic>
        <p:nvPicPr>
          <p:cNvPr id="32" name="Picture 31" descr="Text&#10;&#10;Description automatically generated">
            <a:extLst>
              <a:ext uri="{FF2B5EF4-FFF2-40B4-BE49-F238E27FC236}">
                <a16:creationId xmlns:a16="http://schemas.microsoft.com/office/drawing/2014/main" id="{27C762F3-9985-714B-BEF3-BA761CE9AE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45789" r="27009" b="44175"/>
          <a:stretch/>
        </p:blipFill>
        <p:spPr>
          <a:xfrm>
            <a:off x="6157059" y="2108876"/>
            <a:ext cx="2316280" cy="351534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5CE14BDC-B57B-514E-A0BD-413D12D37C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7096" y="6120987"/>
            <a:ext cx="788904" cy="604047"/>
          </a:xfrm>
          <a:prstGeom prst="rect">
            <a:avLst/>
          </a:prstGeom>
        </p:spPr>
      </p:pic>
      <p:pic>
        <p:nvPicPr>
          <p:cNvPr id="33" name="Picture 32" descr="Text&#10;&#10;Description automatically generated">
            <a:extLst>
              <a:ext uri="{FF2B5EF4-FFF2-40B4-BE49-F238E27FC236}">
                <a16:creationId xmlns:a16="http://schemas.microsoft.com/office/drawing/2014/main" id="{658BBF97-3761-9A41-93EE-0535103A3D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56420" r="27009" b="34483"/>
          <a:stretch/>
        </p:blipFill>
        <p:spPr>
          <a:xfrm>
            <a:off x="6142232" y="3635592"/>
            <a:ext cx="2316280" cy="318654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E4333BC-0763-E046-9641-4BF6D3F4F588}"/>
              </a:ext>
            </a:extLst>
          </p:cNvPr>
          <p:cNvSpPr/>
          <p:nvPr/>
        </p:nvSpPr>
        <p:spPr>
          <a:xfrm>
            <a:off x="7458952" y="116319"/>
            <a:ext cx="101502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200" b="1" dirty="0">
                <a:ln w="0">
                  <a:solidFill>
                    <a:schemeClr val="tx1"/>
                  </a:solidFill>
                </a:ln>
                <a:gradFill>
                  <a:gsLst>
                    <a:gs pos="64000">
                      <a:srgbClr val="FFC000"/>
                    </a:gs>
                    <a:gs pos="18000">
                      <a:srgbClr val="FFFF00"/>
                    </a:gs>
                  </a:gsLst>
                  <a:lin ang="5400000" scaled="1"/>
                </a:gradFill>
                <a:effectLst>
                  <a:outerShdw blurRad="38100" dist="19050" dir="2700000" algn="tl" rotWithShape="0">
                    <a:schemeClr val="dk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Dog</a:t>
            </a:r>
            <a:endParaRPr lang="en-GB" sz="3200" b="1" cap="none" spc="0" dirty="0">
              <a:ln w="0">
                <a:solidFill>
                  <a:schemeClr val="tx1"/>
                </a:solidFill>
              </a:ln>
              <a:gradFill>
                <a:gsLst>
                  <a:gs pos="64000">
                    <a:srgbClr val="FFC000"/>
                  </a:gs>
                  <a:gs pos="18000">
                    <a:srgbClr val="FFFF00"/>
                  </a:gs>
                </a:gsLst>
                <a:lin ang="5400000" scaled="1"/>
              </a:gradFill>
              <a:effectLst>
                <a:outerShdw blurRad="38100" dist="19050" dir="2700000" algn="tl" rotWithShape="0">
                  <a:schemeClr val="dk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D8F0DE2-4F0C-9D40-8B2C-C4E6C0615E3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831" t="18927" r="14611" b="73843"/>
          <a:stretch/>
        </p:blipFill>
        <p:spPr>
          <a:xfrm>
            <a:off x="622880" y="254419"/>
            <a:ext cx="5880951" cy="325137"/>
          </a:xfrm>
          <a:prstGeom prst="rect">
            <a:avLst/>
          </a:prstGeom>
        </p:spPr>
      </p:pic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D2C2C78-F4C1-1043-B329-1FD819C8A7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849" y="1166077"/>
            <a:ext cx="2332679" cy="254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464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67EAB3C-CFDC-DF47-8FB6-F6CE8C301B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224"/>
          <a:stretch/>
        </p:blipFill>
        <p:spPr>
          <a:xfrm>
            <a:off x="176963" y="154731"/>
            <a:ext cx="648131" cy="609964"/>
          </a:xfrm>
          <a:prstGeom prst="rect">
            <a:avLst/>
          </a:prstGeom>
        </p:spPr>
      </p:pic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6787B393-3FF1-604E-9C3A-D83A65E0223F}"/>
              </a:ext>
            </a:extLst>
          </p:cNvPr>
          <p:cNvGraphicFramePr>
            <a:graphicFrameLocks noGrp="1"/>
          </p:cNvGraphicFramePr>
          <p:nvPr/>
        </p:nvGraphicFramePr>
        <p:xfrm>
          <a:off x="431428" y="4711254"/>
          <a:ext cx="4498144" cy="1829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4536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  <a:gridCol w="1124536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124536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124536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muzzle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toy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loyal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faithful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tail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paws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athletic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chocolate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leash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active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playful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ears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tongue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golden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stocky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eyes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bone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>
                          <a:latin typeface="Gill Sans MT" panose="020B0502020104020203" pitchFamily="34" charset="77"/>
                        </a:rPr>
                        <a:t>bounding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greedy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427331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EF74F0E-DF59-DF49-A05D-7768FE124EC7}"/>
              </a:ext>
            </a:extLst>
          </p:cNvPr>
          <p:cNvGraphicFramePr>
            <a:graphicFrameLocks noGrp="1"/>
          </p:cNvGraphicFramePr>
          <p:nvPr/>
        </p:nvGraphicFramePr>
        <p:xfrm>
          <a:off x="2730320" y="949100"/>
          <a:ext cx="2222679" cy="3408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2679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</a:tblGrid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tasty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treat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683629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barking mad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610299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roll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over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4138106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trustworthy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companion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25578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lolling tongue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14308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wet nose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pack animal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man’s best friend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shaggy coat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B455CC3-111B-CD40-9C77-257318F09F00}"/>
              </a:ext>
            </a:extLst>
          </p:cNvPr>
          <p:cNvGraphicFramePr>
            <a:graphicFrameLocks noGrp="1"/>
          </p:cNvGraphicFramePr>
          <p:nvPr/>
        </p:nvGraphicFramePr>
        <p:xfrm>
          <a:off x="5164428" y="2400739"/>
          <a:ext cx="4301542" cy="10977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2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her droopy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ears brushed the ground clean as she walked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ball bounded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merrily away from her hungry wet jaws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his laughing mouth and mischievous grin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lit up the room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327B32C-1D11-8748-95CD-4BCB6527477D}"/>
              </a:ext>
            </a:extLst>
          </p:cNvPr>
          <p:cNvGraphicFramePr>
            <a:graphicFrameLocks noGrp="1"/>
          </p:cNvGraphicFramePr>
          <p:nvPr/>
        </p:nvGraphicFramePr>
        <p:xfrm>
          <a:off x="5098326" y="5443056"/>
          <a:ext cx="4301542" cy="12803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2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 </a:t>
                      </a:r>
                      <a:r>
                        <a:rPr lang="en-GB" sz="1200" dirty="0" err="1">
                          <a:latin typeface="Gill Sans MT" panose="020B0502020104020203" pitchFamily="34" charset="77"/>
                        </a:rPr>
                        <a:t>hoovered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up the yummy fallen food like a whirring vacuum cleaner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his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tail swished back and forth like a happy windscreen wiper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she snuffled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around the park like a fastidious squirrel looking for nuts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74C1B6E-BE10-D947-95D1-6932A2E6C125}"/>
              </a:ext>
            </a:extLst>
          </p:cNvPr>
          <p:cNvGraphicFramePr>
            <a:graphicFrameLocks noGrp="1"/>
          </p:cNvGraphicFramePr>
          <p:nvPr/>
        </p:nvGraphicFramePr>
        <p:xfrm>
          <a:off x="5164428" y="3869279"/>
          <a:ext cx="4301542" cy="10977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2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she was a bouncing ball of fluffy adventure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his tongue was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 wet cloth wiping across his grinning smile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her glittering eyes were deep pools of faithfulness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and devotion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16" name="Table 10">
            <a:extLst>
              <a:ext uri="{FF2B5EF4-FFF2-40B4-BE49-F238E27FC236}">
                <a16:creationId xmlns:a16="http://schemas.microsoft.com/office/drawing/2014/main" id="{02BBA655-6046-EE43-9309-7DC4B29FBEEF}"/>
              </a:ext>
            </a:extLst>
          </p:cNvPr>
          <p:cNvGraphicFramePr>
            <a:graphicFrameLocks noGrp="1"/>
          </p:cNvGraphicFramePr>
          <p:nvPr/>
        </p:nvGraphicFramePr>
        <p:xfrm>
          <a:off x="5164428" y="941296"/>
          <a:ext cx="4271889" cy="10977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3963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423963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423963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train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fetch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beg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dig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wag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sniff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bark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snarl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pic>
        <p:nvPicPr>
          <p:cNvPr id="22" name="Picture 2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E3FDB13-ECCA-CD46-B571-01BA7F5A1D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1585" r="37205" b="80866"/>
          <a:stretch/>
        </p:blipFill>
        <p:spPr>
          <a:xfrm>
            <a:off x="6375662" y="683718"/>
            <a:ext cx="1681965" cy="265382"/>
          </a:xfrm>
          <a:prstGeom prst="rect">
            <a:avLst/>
          </a:prstGeom>
        </p:spPr>
      </p:pic>
      <p:pic>
        <p:nvPicPr>
          <p:cNvPr id="25" name="Picture 2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9A79F14-F371-D74A-8F6B-78B0037D50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9124" r="37205" b="67913"/>
          <a:stretch/>
        </p:blipFill>
        <p:spPr>
          <a:xfrm>
            <a:off x="2963927" y="4403587"/>
            <a:ext cx="1681965" cy="455725"/>
          </a:xfrm>
          <a:prstGeom prst="rect">
            <a:avLst/>
          </a:prstGeom>
        </p:spPr>
      </p:pic>
      <p:pic>
        <p:nvPicPr>
          <p:cNvPr id="26" name="Picture 2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7E6D922-56BC-E646-B61B-422CCE9BD4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r="37205" b="88541"/>
          <a:stretch/>
        </p:blipFill>
        <p:spPr>
          <a:xfrm>
            <a:off x="659469" y="4374166"/>
            <a:ext cx="1681965" cy="402847"/>
          </a:xfrm>
          <a:prstGeom prst="rect">
            <a:avLst/>
          </a:prstGeom>
        </p:spPr>
      </p:pic>
      <p:pic>
        <p:nvPicPr>
          <p:cNvPr id="30" name="Picture 29" descr="Text&#10;&#10;Description automatically generated">
            <a:extLst>
              <a:ext uri="{FF2B5EF4-FFF2-40B4-BE49-F238E27FC236}">
                <a16:creationId xmlns:a16="http://schemas.microsoft.com/office/drawing/2014/main" id="{1553438F-A7EE-DB40-A679-0A6B32FEC5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65291" r="27009" b="24795"/>
          <a:stretch/>
        </p:blipFill>
        <p:spPr>
          <a:xfrm>
            <a:off x="6142232" y="5195318"/>
            <a:ext cx="2316280" cy="347262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1045BF53-46A9-1D4F-9C90-BA55B2611A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36444" r="27009" b="53050"/>
          <a:stretch/>
        </p:blipFill>
        <p:spPr>
          <a:xfrm>
            <a:off x="2895251" y="640014"/>
            <a:ext cx="2316280" cy="368023"/>
          </a:xfrm>
          <a:prstGeom prst="rect">
            <a:avLst/>
          </a:prstGeom>
        </p:spPr>
      </p:pic>
      <p:pic>
        <p:nvPicPr>
          <p:cNvPr id="32" name="Picture 31" descr="Text&#10;&#10;Description automatically generated">
            <a:extLst>
              <a:ext uri="{FF2B5EF4-FFF2-40B4-BE49-F238E27FC236}">
                <a16:creationId xmlns:a16="http://schemas.microsoft.com/office/drawing/2014/main" id="{27C762F3-9985-714B-BEF3-BA761CE9AE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45789" r="27009" b="44175"/>
          <a:stretch/>
        </p:blipFill>
        <p:spPr>
          <a:xfrm>
            <a:off x="6157059" y="2108876"/>
            <a:ext cx="2316280" cy="351534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5CE14BDC-B57B-514E-A0BD-413D12D37C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7096" y="6120987"/>
            <a:ext cx="788904" cy="604047"/>
          </a:xfrm>
          <a:prstGeom prst="rect">
            <a:avLst/>
          </a:prstGeom>
        </p:spPr>
      </p:pic>
      <p:pic>
        <p:nvPicPr>
          <p:cNvPr id="33" name="Picture 32" descr="Text&#10;&#10;Description automatically generated">
            <a:extLst>
              <a:ext uri="{FF2B5EF4-FFF2-40B4-BE49-F238E27FC236}">
                <a16:creationId xmlns:a16="http://schemas.microsoft.com/office/drawing/2014/main" id="{658BBF97-3761-9A41-93EE-0535103A3D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56420" r="27009" b="34483"/>
          <a:stretch/>
        </p:blipFill>
        <p:spPr>
          <a:xfrm>
            <a:off x="6142232" y="3635592"/>
            <a:ext cx="2316280" cy="318654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E4333BC-0763-E046-9641-4BF6D3F4F588}"/>
              </a:ext>
            </a:extLst>
          </p:cNvPr>
          <p:cNvSpPr/>
          <p:nvPr/>
        </p:nvSpPr>
        <p:spPr>
          <a:xfrm>
            <a:off x="7458952" y="116319"/>
            <a:ext cx="101502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200" b="1" dirty="0">
                <a:ln w="0">
                  <a:solidFill>
                    <a:schemeClr val="tx1"/>
                  </a:solidFill>
                </a:ln>
                <a:gradFill>
                  <a:gsLst>
                    <a:gs pos="64000">
                      <a:srgbClr val="FFC000"/>
                    </a:gs>
                    <a:gs pos="18000">
                      <a:srgbClr val="FFFF00"/>
                    </a:gs>
                  </a:gsLst>
                  <a:lin ang="5400000" scaled="1"/>
                </a:gradFill>
                <a:effectLst>
                  <a:outerShdw blurRad="38100" dist="19050" dir="2700000" algn="tl" rotWithShape="0">
                    <a:schemeClr val="dk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Dog</a:t>
            </a:r>
            <a:endParaRPr lang="en-GB" sz="3200" b="1" cap="none" spc="0" dirty="0">
              <a:ln w="0">
                <a:solidFill>
                  <a:schemeClr val="tx1"/>
                </a:solidFill>
              </a:ln>
              <a:gradFill>
                <a:gsLst>
                  <a:gs pos="64000">
                    <a:srgbClr val="FFC000"/>
                  </a:gs>
                  <a:gs pos="18000">
                    <a:srgbClr val="FFFF00"/>
                  </a:gs>
                </a:gsLst>
                <a:lin ang="5400000" scaled="1"/>
              </a:gradFill>
              <a:effectLst>
                <a:outerShdw blurRad="38100" dist="19050" dir="2700000" algn="tl" rotWithShape="0">
                  <a:schemeClr val="dk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D8F0DE2-4F0C-9D40-8B2C-C4E6C0615E3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831" t="18927" r="14611" b="73843"/>
          <a:stretch/>
        </p:blipFill>
        <p:spPr>
          <a:xfrm>
            <a:off x="622880" y="254419"/>
            <a:ext cx="5880951" cy="325137"/>
          </a:xfrm>
          <a:prstGeom prst="rect">
            <a:avLst/>
          </a:prstGeom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214E2FB-EBAD-5F4F-8749-061F3E9A5E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356894" y="766481"/>
            <a:ext cx="2410352" cy="366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515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67EAB3C-CFDC-DF47-8FB6-F6CE8C301B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224"/>
          <a:stretch/>
        </p:blipFill>
        <p:spPr>
          <a:xfrm>
            <a:off x="176963" y="154731"/>
            <a:ext cx="648131" cy="609964"/>
          </a:xfrm>
          <a:prstGeom prst="rect">
            <a:avLst/>
          </a:prstGeom>
        </p:spPr>
      </p:pic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6787B393-3FF1-604E-9C3A-D83A65E0223F}"/>
              </a:ext>
            </a:extLst>
          </p:cNvPr>
          <p:cNvGraphicFramePr>
            <a:graphicFrameLocks noGrp="1"/>
          </p:cNvGraphicFramePr>
          <p:nvPr/>
        </p:nvGraphicFramePr>
        <p:xfrm>
          <a:off x="431428" y="4711254"/>
          <a:ext cx="4498144" cy="1829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4536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  <a:gridCol w="1124536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124536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124536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muzzle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toy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loyal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faithful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tail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paws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athletic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chocolate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leash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active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playful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ears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tongue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golden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stocky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eyes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bone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>
                          <a:latin typeface="Gill Sans MT" panose="020B0502020104020203" pitchFamily="34" charset="77"/>
                        </a:rPr>
                        <a:t>bounding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greedy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427331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EF74F0E-DF59-DF49-A05D-7768FE124EC7}"/>
              </a:ext>
            </a:extLst>
          </p:cNvPr>
          <p:cNvGraphicFramePr>
            <a:graphicFrameLocks noGrp="1"/>
          </p:cNvGraphicFramePr>
          <p:nvPr/>
        </p:nvGraphicFramePr>
        <p:xfrm>
          <a:off x="2730320" y="949100"/>
          <a:ext cx="2222679" cy="3408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2679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</a:tblGrid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tasty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treat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683629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barking mad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610299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roll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over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4138106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trustworthy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companion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25578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lolling tongue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14308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wet nose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pack animal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man’s best friend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shaggy coat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B455CC3-111B-CD40-9C77-257318F09F00}"/>
              </a:ext>
            </a:extLst>
          </p:cNvPr>
          <p:cNvGraphicFramePr>
            <a:graphicFrameLocks noGrp="1"/>
          </p:cNvGraphicFramePr>
          <p:nvPr/>
        </p:nvGraphicFramePr>
        <p:xfrm>
          <a:off x="5164428" y="2400739"/>
          <a:ext cx="4301542" cy="10977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2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her droopy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ears brushed the ground clean as she walked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ball bounded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merrily away from her hungry wet jaws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his laughing mouth and mischievous grin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lit up the room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327B32C-1D11-8748-95CD-4BCB6527477D}"/>
              </a:ext>
            </a:extLst>
          </p:cNvPr>
          <p:cNvGraphicFramePr>
            <a:graphicFrameLocks noGrp="1"/>
          </p:cNvGraphicFramePr>
          <p:nvPr/>
        </p:nvGraphicFramePr>
        <p:xfrm>
          <a:off x="5098326" y="5443056"/>
          <a:ext cx="4301542" cy="12803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2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 </a:t>
                      </a:r>
                      <a:r>
                        <a:rPr lang="en-GB" sz="1200" dirty="0" err="1">
                          <a:latin typeface="Gill Sans MT" panose="020B0502020104020203" pitchFamily="34" charset="77"/>
                        </a:rPr>
                        <a:t>hoovered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up the yummy fallen food like a whirring vacuum cleaner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his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tail swished back and forth like a happy windscreen wiper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she snuffled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around the park like a fastidious squirrel looking for nuts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74C1B6E-BE10-D947-95D1-6932A2E6C125}"/>
              </a:ext>
            </a:extLst>
          </p:cNvPr>
          <p:cNvGraphicFramePr>
            <a:graphicFrameLocks noGrp="1"/>
          </p:cNvGraphicFramePr>
          <p:nvPr/>
        </p:nvGraphicFramePr>
        <p:xfrm>
          <a:off x="5164428" y="3869279"/>
          <a:ext cx="4301542" cy="10977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2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she was a bouncing ball of fluffy adventure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his tongue was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 wet cloth wiping across his grinning smile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her glittering eyes were deep pools of faithfulness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and devotion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16" name="Table 10">
            <a:extLst>
              <a:ext uri="{FF2B5EF4-FFF2-40B4-BE49-F238E27FC236}">
                <a16:creationId xmlns:a16="http://schemas.microsoft.com/office/drawing/2014/main" id="{02BBA655-6046-EE43-9309-7DC4B29FBEEF}"/>
              </a:ext>
            </a:extLst>
          </p:cNvPr>
          <p:cNvGraphicFramePr>
            <a:graphicFrameLocks noGrp="1"/>
          </p:cNvGraphicFramePr>
          <p:nvPr/>
        </p:nvGraphicFramePr>
        <p:xfrm>
          <a:off x="5164428" y="941296"/>
          <a:ext cx="4271889" cy="10977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3963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423963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423963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train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fetch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beg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dig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wag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sniff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bark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snarl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pic>
        <p:nvPicPr>
          <p:cNvPr id="22" name="Picture 2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E3FDB13-ECCA-CD46-B571-01BA7F5A1D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1585" r="37205" b="80866"/>
          <a:stretch/>
        </p:blipFill>
        <p:spPr>
          <a:xfrm>
            <a:off x="6375662" y="683718"/>
            <a:ext cx="1681965" cy="265382"/>
          </a:xfrm>
          <a:prstGeom prst="rect">
            <a:avLst/>
          </a:prstGeom>
        </p:spPr>
      </p:pic>
      <p:pic>
        <p:nvPicPr>
          <p:cNvPr id="25" name="Picture 2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9A79F14-F371-D74A-8F6B-78B0037D50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9124" r="37205" b="67913"/>
          <a:stretch/>
        </p:blipFill>
        <p:spPr>
          <a:xfrm>
            <a:off x="2963927" y="4403587"/>
            <a:ext cx="1681965" cy="455725"/>
          </a:xfrm>
          <a:prstGeom prst="rect">
            <a:avLst/>
          </a:prstGeom>
        </p:spPr>
      </p:pic>
      <p:pic>
        <p:nvPicPr>
          <p:cNvPr id="26" name="Picture 2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7E6D922-56BC-E646-B61B-422CCE9BD4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r="37205" b="88541"/>
          <a:stretch/>
        </p:blipFill>
        <p:spPr>
          <a:xfrm>
            <a:off x="659469" y="4374166"/>
            <a:ext cx="1681965" cy="402847"/>
          </a:xfrm>
          <a:prstGeom prst="rect">
            <a:avLst/>
          </a:prstGeom>
        </p:spPr>
      </p:pic>
      <p:pic>
        <p:nvPicPr>
          <p:cNvPr id="30" name="Picture 29" descr="Text&#10;&#10;Description automatically generated">
            <a:extLst>
              <a:ext uri="{FF2B5EF4-FFF2-40B4-BE49-F238E27FC236}">
                <a16:creationId xmlns:a16="http://schemas.microsoft.com/office/drawing/2014/main" id="{1553438F-A7EE-DB40-A679-0A6B32FEC5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65291" r="27009" b="24795"/>
          <a:stretch/>
        </p:blipFill>
        <p:spPr>
          <a:xfrm>
            <a:off x="6142232" y="5195318"/>
            <a:ext cx="2316280" cy="347262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1045BF53-46A9-1D4F-9C90-BA55B2611A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36444" r="27009" b="53050"/>
          <a:stretch/>
        </p:blipFill>
        <p:spPr>
          <a:xfrm>
            <a:off x="2895251" y="640014"/>
            <a:ext cx="2316280" cy="368023"/>
          </a:xfrm>
          <a:prstGeom prst="rect">
            <a:avLst/>
          </a:prstGeom>
        </p:spPr>
      </p:pic>
      <p:pic>
        <p:nvPicPr>
          <p:cNvPr id="32" name="Picture 31" descr="Text&#10;&#10;Description automatically generated">
            <a:extLst>
              <a:ext uri="{FF2B5EF4-FFF2-40B4-BE49-F238E27FC236}">
                <a16:creationId xmlns:a16="http://schemas.microsoft.com/office/drawing/2014/main" id="{27C762F3-9985-714B-BEF3-BA761CE9AE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45789" r="27009" b="44175"/>
          <a:stretch/>
        </p:blipFill>
        <p:spPr>
          <a:xfrm>
            <a:off x="6157059" y="2108876"/>
            <a:ext cx="2316280" cy="351534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5CE14BDC-B57B-514E-A0BD-413D12D37C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7096" y="6120987"/>
            <a:ext cx="788904" cy="604047"/>
          </a:xfrm>
          <a:prstGeom prst="rect">
            <a:avLst/>
          </a:prstGeom>
        </p:spPr>
      </p:pic>
      <p:pic>
        <p:nvPicPr>
          <p:cNvPr id="33" name="Picture 32" descr="Text&#10;&#10;Description automatically generated">
            <a:extLst>
              <a:ext uri="{FF2B5EF4-FFF2-40B4-BE49-F238E27FC236}">
                <a16:creationId xmlns:a16="http://schemas.microsoft.com/office/drawing/2014/main" id="{658BBF97-3761-9A41-93EE-0535103A3D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56420" r="27009" b="34483"/>
          <a:stretch/>
        </p:blipFill>
        <p:spPr>
          <a:xfrm>
            <a:off x="6142232" y="3635592"/>
            <a:ext cx="2316280" cy="318654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E4333BC-0763-E046-9641-4BF6D3F4F588}"/>
              </a:ext>
            </a:extLst>
          </p:cNvPr>
          <p:cNvSpPr/>
          <p:nvPr/>
        </p:nvSpPr>
        <p:spPr>
          <a:xfrm>
            <a:off x="7458952" y="116319"/>
            <a:ext cx="101502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200" b="1" dirty="0">
                <a:ln w="0">
                  <a:solidFill>
                    <a:schemeClr val="tx1"/>
                  </a:solidFill>
                </a:ln>
                <a:gradFill>
                  <a:gsLst>
                    <a:gs pos="64000">
                      <a:srgbClr val="FFC000"/>
                    </a:gs>
                    <a:gs pos="18000">
                      <a:srgbClr val="FFFF00"/>
                    </a:gs>
                  </a:gsLst>
                  <a:lin ang="5400000" scaled="1"/>
                </a:gradFill>
                <a:effectLst>
                  <a:outerShdw blurRad="38100" dist="19050" dir="2700000" algn="tl" rotWithShape="0">
                    <a:schemeClr val="dk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Dog</a:t>
            </a:r>
            <a:endParaRPr lang="en-GB" sz="3200" b="1" cap="none" spc="0" dirty="0">
              <a:ln w="0">
                <a:solidFill>
                  <a:schemeClr val="tx1"/>
                </a:solidFill>
              </a:ln>
              <a:gradFill>
                <a:gsLst>
                  <a:gs pos="64000">
                    <a:srgbClr val="FFC000"/>
                  </a:gs>
                  <a:gs pos="18000">
                    <a:srgbClr val="FFFF00"/>
                  </a:gs>
                </a:gsLst>
                <a:lin ang="5400000" scaled="1"/>
              </a:gradFill>
              <a:effectLst>
                <a:outerShdw blurRad="38100" dist="19050" dir="2700000" algn="tl" rotWithShape="0">
                  <a:schemeClr val="dk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D8F0DE2-4F0C-9D40-8B2C-C4E6C0615E3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831" t="18927" r="14611" b="73843"/>
          <a:stretch/>
        </p:blipFill>
        <p:spPr>
          <a:xfrm>
            <a:off x="622880" y="254419"/>
            <a:ext cx="5880951" cy="325137"/>
          </a:xfrm>
          <a:prstGeom prst="rect">
            <a:avLst/>
          </a:prstGeom>
        </p:spPr>
      </p:pic>
      <p:pic>
        <p:nvPicPr>
          <p:cNvPr id="6" name="Picture 5" descr="A black and white drawing of a dog&#10;&#10;Description automatically generated with medium confidence">
            <a:extLst>
              <a:ext uri="{FF2B5EF4-FFF2-40B4-BE49-F238E27FC236}">
                <a16:creationId xmlns:a16="http://schemas.microsoft.com/office/drawing/2014/main" id="{7D2F05FF-93E6-4948-A8C2-1745C9B140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1317" y="764695"/>
            <a:ext cx="2446753" cy="363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375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438</TotalTime>
  <Words>429</Words>
  <Application>Microsoft Macintosh PowerPoint</Application>
  <PresentationFormat>A4 Paper (210x297 mm)</PresentationFormat>
  <Paragraphs>144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Gill Sans</vt:lpstr>
      <vt:lpstr>Gill Sans MT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32</cp:revision>
  <dcterms:created xsi:type="dcterms:W3CDTF">2021-03-28T14:54:32Z</dcterms:created>
  <dcterms:modified xsi:type="dcterms:W3CDTF">2021-07-19T13:08:22Z</dcterms:modified>
</cp:coreProperties>
</file>