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3"/>
    <p:restoredTop sz="94713"/>
  </p:normalViewPr>
  <p:slideViewPr>
    <p:cSldViewPr snapToGrid="0" snapToObjects="1">
      <p:cViewPr varScale="1">
        <p:scale>
          <a:sx n="63" d="100"/>
          <a:sy n="63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Summer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486635" y="3226831"/>
            <a:ext cx="6415219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37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21st June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35499" y="1309202"/>
            <a:ext cx="391773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belligerent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4314075"/>
            <a:ext cx="585896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belligerent person is hostile and aggressive.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monkeys in the city were </a:t>
            </a:r>
            <a:r>
              <a:rPr lang="en-GB" sz="4000" b="1" dirty="0">
                <a:latin typeface="Gill Sans MT" panose="020B0502020104020203" pitchFamily="34" charset="77"/>
              </a:rPr>
              <a:t>belligerent</a:t>
            </a:r>
            <a:r>
              <a:rPr lang="en-GB" sz="4000" dirty="0">
                <a:latin typeface="Gill Sans MT" panose="020B0502020104020203" pitchFamily="34" charset="77"/>
              </a:rPr>
              <a:t> with tourists.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bel-</a:t>
            </a:r>
            <a:r>
              <a:rPr lang="en-GB" dirty="0" err="1">
                <a:latin typeface="Gill Sans MT" panose="020B0502020104020203" pitchFamily="34" charset="77"/>
              </a:rPr>
              <a:t>lig</a:t>
            </a:r>
            <a:r>
              <a:rPr lang="en-GB" dirty="0">
                <a:latin typeface="Gill Sans MT" panose="020B0502020104020203" pitchFamily="34" charset="77"/>
              </a:rPr>
              <a:t>-er-</a:t>
            </a:r>
            <a:r>
              <a:rPr lang="en-GB" dirty="0" err="1">
                <a:latin typeface="Gill Sans MT" panose="020B0502020104020203" pitchFamily="34" charset="77"/>
              </a:rPr>
              <a:t>ent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7387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threatening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friendly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different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antagonistic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7126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acted belligerently when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belligerent actions caused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6631361-30A4-AF49-ADEC-FE8FA9F11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82" y="2427997"/>
            <a:ext cx="3919623" cy="39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64894" y="1309202"/>
            <a:ext cx="437299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consecutive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93235"/>
            <a:ext cx="655029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Consecutive periods of time or events happen one after the other without interruption.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 won </a:t>
            </a:r>
            <a:r>
              <a:rPr lang="en-GB" sz="4000" b="1" dirty="0">
                <a:latin typeface="Gill Sans MT" panose="020B0502020104020203" pitchFamily="34" charset="77"/>
              </a:rPr>
              <a:t>consecutive</a:t>
            </a:r>
            <a:r>
              <a:rPr lang="en-GB" sz="4000" dirty="0">
                <a:latin typeface="Gill Sans MT" panose="020B0502020104020203" pitchFamily="34" charset="77"/>
              </a:rPr>
              <a:t> spelling competitions.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con-sec-u-</a:t>
            </a:r>
            <a:r>
              <a:rPr lang="en-GB" dirty="0" err="1">
                <a:latin typeface="Gill Sans MT" panose="020B0502020104020203" pitchFamily="34" charset="77"/>
              </a:rPr>
              <a:t>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7479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won consecutive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lost consecutive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5836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 a 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separate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executive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successive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decorative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double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04E95FD-0D7A-0047-A6F7-D5926DC38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4" y="3792589"/>
            <a:ext cx="2295119" cy="229511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24E8C0CC-6EA6-CE45-906C-25D0D45F3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7" y="3003559"/>
            <a:ext cx="2707231" cy="2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02545" y="1309202"/>
            <a:ext cx="456054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conspicuous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962819"/>
            <a:ext cx="609807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someone or something is conspicuous, people can see or notice them very easily.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got up and </a:t>
            </a:r>
            <a:r>
              <a:rPr lang="en-GB" sz="4000" b="1" dirty="0">
                <a:latin typeface="Gill Sans MT" panose="020B0502020104020203" pitchFamily="34" charset="77"/>
              </a:rPr>
              <a:t>conspicuously</a:t>
            </a:r>
            <a:r>
              <a:rPr lang="en-GB" sz="4000" dirty="0">
                <a:latin typeface="Gill Sans MT" panose="020B0502020104020203" pitchFamily="34" charset="77"/>
              </a:rPr>
              <a:t> moved seats.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con-spic-u-</a:t>
            </a:r>
            <a:r>
              <a:rPr lang="en-GB" dirty="0" err="1">
                <a:latin typeface="Gill Sans MT" panose="020B0502020104020203" pitchFamily="34" charset="77"/>
              </a:rPr>
              <a:t>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9300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conspicuous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moved conspicuously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2536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noticeable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inconspicuous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visible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70AB596-2228-9546-819D-2C88E99C8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7436" y="3207774"/>
            <a:ext cx="3039705" cy="30397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33017E7-957C-E44A-B2FD-3C24FA005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976">
            <a:off x="8968794" y="2501534"/>
            <a:ext cx="2297570" cy="22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77907" y="1309202"/>
            <a:ext cx="483145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simultaneous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934830"/>
            <a:ext cx="65826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Things which are simultaneous happen or exist at the same time.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Mia and Hamza shouted the answer out </a:t>
            </a:r>
            <a:r>
              <a:rPr lang="en-GB" b="1" dirty="0">
                <a:latin typeface="Gill Sans MT" panose="020B0502020104020203" pitchFamily="34" charset="77"/>
              </a:rPr>
              <a:t>simultaneously</a:t>
            </a:r>
            <a:r>
              <a:rPr lang="en-GB" dirty="0">
                <a:latin typeface="Gill Sans MT" panose="020B0502020104020203" pitchFamily="34" charset="77"/>
              </a:rPr>
              <a:t>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si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mul</a:t>
            </a:r>
            <a:r>
              <a:rPr lang="en-GB" dirty="0">
                <a:latin typeface="Gill Sans MT" panose="020B0502020104020203" pitchFamily="34" charset="77"/>
              </a:rPr>
              <a:t>-ta-ne-</a:t>
            </a:r>
            <a:r>
              <a:rPr lang="en-GB" dirty="0" err="1">
                <a:latin typeface="Gill Sans MT" panose="020B0502020104020203" pitchFamily="34" charset="77"/>
              </a:rPr>
              <a:t>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5877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moved simultaneously across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answered simultaneously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2141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concurrent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spontaneous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coinciding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miscellaneous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1D669CE-7695-6448-B0EB-31B15A027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19" y="2877194"/>
            <a:ext cx="3027680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00248" y="1309202"/>
            <a:ext cx="271067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diligent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86496" y="3941150"/>
            <a:ext cx="666824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Someone who is diligent works hard in a careful and thorough way.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 err="1">
                <a:latin typeface="Gill Sans MT" panose="020B0502020104020203" pitchFamily="34" charset="77"/>
              </a:rPr>
              <a:t>Shanza</a:t>
            </a:r>
            <a:r>
              <a:rPr lang="en-GB" sz="4000" dirty="0">
                <a:latin typeface="Gill Sans MT" panose="020B0502020104020203" pitchFamily="34" charset="77"/>
              </a:rPr>
              <a:t> </a:t>
            </a:r>
            <a:r>
              <a:rPr lang="en-GB" sz="4000" b="1" dirty="0">
                <a:latin typeface="Gill Sans MT" panose="020B0502020104020203" pitchFamily="34" charset="77"/>
              </a:rPr>
              <a:t>diligently</a:t>
            </a:r>
            <a:r>
              <a:rPr lang="en-GB" sz="4000" dirty="0">
                <a:latin typeface="Gill Sans MT" panose="020B0502020104020203" pitchFamily="34" charset="77"/>
              </a:rPr>
              <a:t> shaded her wonderful sketches.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dil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i</a:t>
            </a:r>
            <a:r>
              <a:rPr lang="en-GB" dirty="0">
                <a:latin typeface="Gill Sans MT" panose="020B0502020104020203" pitchFamily="34" charset="77"/>
              </a:rPr>
              <a:t>-gent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4674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always worked diligently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beautifully diligent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1026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meticulous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lazy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attentive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casual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ence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91910A-F796-2E41-8ADC-C1B7EFFD1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3" y="2510968"/>
            <a:ext cx="3551825" cy="35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99222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brick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straw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basket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scarf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68007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belligerent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consecutive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simultaneous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diligent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32600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straw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scarf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28820"/>
              </p:ext>
            </p:extLst>
          </p:nvPr>
        </p:nvGraphicFramePr>
        <p:xfrm>
          <a:off x="5934636" y="1251704"/>
          <a:ext cx="4199392" cy="805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piece of cloth that you wear round your neck or head, usually to keep yourself warm.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long, loose, sleeveless piece of clothing which people used to wear over their other clothes when they went out.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are rectangular blocks of baked clay used for building walls, which are usually red or brown.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consists of the dried, yellowish stalks from crops such as wheat or barley.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stiff container that is used for carrying or storing objects. *** are made from thin strips of materials such as straw, plastic, or wire woven together.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743CA7E-3A0C-AD4E-BF9B-A9E3C5F52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45" y="5160200"/>
            <a:ext cx="933589" cy="933589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5A10E7C-A0E2-BA43-89B7-DFFCABDFE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34" y="6440490"/>
            <a:ext cx="1179810" cy="1179810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C1C22669-057F-6548-8D45-3AED51AB7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34" y="2680098"/>
            <a:ext cx="933590" cy="93359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2573896-CA29-374B-B92D-0D92609025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4" y="7885564"/>
            <a:ext cx="933590" cy="93359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460A71C-8CD3-D044-B41A-C4A9816B1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45" y="3938789"/>
            <a:ext cx="874710" cy="8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98029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belligerent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consecutive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conspicuous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simultaneous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diligent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59302"/>
              </p:ext>
            </p:extLst>
          </p:nvPr>
        </p:nvGraphicFramePr>
        <p:xfrm>
          <a:off x="5934636" y="1251704"/>
          <a:ext cx="4199392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Things which are *** happen or exist at the same time.</a:t>
                      </a:r>
                    </a:p>
                    <a:p>
                      <a:endParaRPr lang="en-GB" sz="20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or something is ***, people can see or notice them very easily.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person is hostile and aggressive.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Someone who is *** works hard in a careful and thorough way.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periods of time or events happen one after the other without interruption.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DC0684F-AAD4-5A48-A1A9-8BD78CDF5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62" y="5088197"/>
            <a:ext cx="1287940" cy="1287940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3C20765C-7FFF-A843-9FD9-53E4A84D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901" y="8084136"/>
            <a:ext cx="735018" cy="735018"/>
          </a:xfrm>
          <a:prstGeom prst="rect">
            <a:avLst/>
          </a:prstGeom>
        </p:spPr>
      </p:pic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5905FCFE-CD7A-4F4B-A672-F1130C683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9742" y="7952156"/>
            <a:ext cx="866998" cy="866998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AA16EA1-294D-7C48-B9D5-3018F34FC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7481" y="4128136"/>
            <a:ext cx="656409" cy="6564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9DE7F42-4212-BC48-AE19-459B6220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976">
            <a:off x="10667758" y="3817614"/>
            <a:ext cx="660322" cy="660322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BC4B707B-4AE8-A94F-902A-69D06BBCD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9" y="2596855"/>
            <a:ext cx="1028074" cy="102807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F907BDA-6496-1C45-AD63-EC568AFC5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72" y="6571383"/>
            <a:ext cx="1035639" cy="10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007964" y="3085008"/>
            <a:ext cx="158216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brick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933432" y="3993661"/>
            <a:ext cx="173124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straw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789962" y="4843260"/>
            <a:ext cx="20181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basket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054456" y="5769060"/>
            <a:ext cx="14891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scarf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979115" y="6639612"/>
            <a:ext cx="16398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cloak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444035" y="3961911"/>
            <a:ext cx="354424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consecutive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126242" y="5750010"/>
            <a:ext cx="398987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simultaneous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585105" y="3065958"/>
            <a:ext cx="3262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belligerent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390342" y="4824210"/>
            <a:ext cx="365164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conspicuous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032734" y="6639611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diligent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391177" y="-6312383"/>
            <a:ext cx="8917924" cy="15102408"/>
            <a:chOff x="11782763" y="-525755"/>
            <a:chExt cx="8917924" cy="1510240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6452645"/>
              <a:ext cx="6869178" cy="471924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78552" y="305549"/>
            <a:ext cx="633025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brick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91044" y="5092667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straw</a:t>
            </a:r>
            <a:endParaRPr sz="413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D3DF176-66D3-8F4A-A5AF-2180029A9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44" y="343888"/>
            <a:ext cx="3769147" cy="376914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5137D75-A2D3-7541-A5FE-450F4D2E9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" y="5201620"/>
            <a:ext cx="4296597" cy="42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22719" y="507204"/>
            <a:ext cx="674543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basket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965673" y="5238294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scarf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BAA4C612-ECD7-7040-BAEB-58F332137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4" y="5640092"/>
            <a:ext cx="3419653" cy="341965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3DD3C83-0225-BA47-8309-E3EF24902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87" y="507204"/>
            <a:ext cx="3352991" cy="33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616554" y="69000"/>
            <a:ext cx="6583534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cloak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027769" y="6212873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belligerent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9EEA70F-A7DA-9D4E-B15A-21F6CA89D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49" y="414537"/>
            <a:ext cx="3569216" cy="356921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E6A9B7C-24B6-D249-B224-A3482B637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7" y="5678470"/>
            <a:ext cx="3295056" cy="32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794548" y="1011113"/>
            <a:ext cx="11999897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consecutive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66400" y="6025994"/>
            <a:ext cx="10288591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conspicuous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9F44EDAB-11C1-8A4F-9787-B8E0A406C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37" y="1795971"/>
            <a:ext cx="2175094" cy="2175094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3570883-E634-A44F-9885-50779661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06" y="647576"/>
            <a:ext cx="2295119" cy="22951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8E551A6-52A5-3345-9F12-180F4B9D5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987" y="6683990"/>
            <a:ext cx="2283954" cy="228395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A460ACD-D234-5C47-BDDA-BFB8801B6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976">
            <a:off x="765456" y="5545976"/>
            <a:ext cx="2297570" cy="22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000055" y="1263514"/>
            <a:ext cx="7875553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1500" dirty="0">
                <a:latin typeface="Gill Sans MT" panose="020B0502020104020203" pitchFamily="34" charset="77"/>
              </a:rPr>
              <a:t>simultaneous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419278" y="5584054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diligent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6747400-6A31-4E4A-BD88-D60BCF570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24" y="685828"/>
            <a:ext cx="3027680" cy="302768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2712EE-D3FD-1243-A6BF-CB26C992F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1" y="5692882"/>
            <a:ext cx="3272664" cy="32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69617" y="2274766"/>
            <a:ext cx="158216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brick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695088" y="3183419"/>
            <a:ext cx="173124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straw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551613" y="4033018"/>
            <a:ext cx="20181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basket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816110" y="4958818"/>
            <a:ext cx="14891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scarf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740770" y="5829370"/>
            <a:ext cx="16398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cloak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4788590" y="3418118"/>
            <a:ext cx="354424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consecutive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470795" y="5206217"/>
            <a:ext cx="398987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simultaneous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929660" y="2522165"/>
            <a:ext cx="3262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belligerent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4734895" y="4280417"/>
            <a:ext cx="365164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conspicuous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377289" y="6095818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diligent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45735" y="1309202"/>
            <a:ext cx="192681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brick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1606" y="4047061"/>
            <a:ext cx="641039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Bricks are rectangular blocks of baked clay used for building walls, which are usually red or brown.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Bricks</a:t>
            </a:r>
            <a:r>
              <a:rPr lang="en-GB" sz="4000" dirty="0">
                <a:latin typeface="Gill Sans MT" panose="020B0502020104020203" pitchFamily="34" charset="77"/>
              </a:rPr>
              <a:t> were used to build a strong house.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brick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2914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stone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building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90744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red brick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brown, thick brick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6A5311-D5C8-4D44-A59E-A8528936E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7" y="2021029"/>
            <a:ext cx="4118481" cy="41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43943" y="1309202"/>
            <a:ext cx="213039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straw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909309"/>
            <a:ext cx="581907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Straw consists of the dried, yellowish stalks from crops such as wheat or barley.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house made of </a:t>
            </a:r>
            <a:r>
              <a:rPr lang="en-GB" sz="4000" b="1" dirty="0">
                <a:latin typeface="Gill Sans MT" panose="020B0502020104020203" pitchFamily="34" charset="77"/>
              </a:rPr>
              <a:t>straw</a:t>
            </a:r>
            <a:r>
              <a:rPr lang="en-GB" sz="4000" dirty="0">
                <a:latin typeface="Gill Sans MT" panose="020B0502020104020203" pitchFamily="34" charset="77"/>
              </a:rPr>
              <a:t> was easy to blow down.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straw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6126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6584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soft, yellow straw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wavy straw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6EFD82F1-FD82-FB4C-84BD-750AE7148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38" y="1992812"/>
            <a:ext cx="5031967" cy="50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90855" y="1309202"/>
            <a:ext cx="243656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basket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01478"/>
            <a:ext cx="55372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A basket is a stiff container that is used for carrying or storing objects. Baskets are made from thin strips of materials such as straw, plastic, or wire woven together.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basket</a:t>
            </a:r>
            <a:r>
              <a:rPr lang="en-GB" sz="4000" dirty="0">
                <a:latin typeface="Gill Sans MT" panose="020B0502020104020203" pitchFamily="34" charset="77"/>
              </a:rPr>
              <a:t> was full of tasty goodies.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bas-</a:t>
            </a:r>
            <a:r>
              <a:rPr lang="en-GB" dirty="0" err="1">
                <a:latin typeface="Gill Sans MT" panose="020B0502020104020203" pitchFamily="34" charset="77"/>
              </a:rPr>
              <a:t>ket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8801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holder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picnic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1284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brown, wicker basket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strong, wooden basket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58C424-D1E8-FD47-A4B7-F4638EA2A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01" y="2347357"/>
            <a:ext cx="3711149" cy="37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07445" y="1309202"/>
            <a:ext cx="180337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scarf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778336"/>
            <a:ext cx="615279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scarf is a piece of cloth that you wear round your neck or head, usually to keep yourself warm.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She wore a </a:t>
            </a:r>
            <a:r>
              <a:rPr lang="en-GB" sz="4000" b="1" dirty="0">
                <a:latin typeface="Gill Sans MT" panose="020B0502020104020203" pitchFamily="34" charset="77"/>
              </a:rPr>
              <a:t>scarf</a:t>
            </a:r>
            <a:r>
              <a:rPr lang="en-GB" sz="4000" dirty="0">
                <a:latin typeface="Gill Sans MT" panose="020B0502020104020203" pitchFamily="34" charset="77"/>
              </a:rPr>
              <a:t> around her neck to keep her warm.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scarf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1590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neckerchief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barf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muffler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789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bright, green scarf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warm, colourful scarf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27F8288-20B7-1C4E-8BD0-D49E8186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83" y="2387540"/>
            <a:ext cx="3693074" cy="36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8870" y="1309202"/>
            <a:ext cx="200054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cloak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860340"/>
            <a:ext cx="602030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cloak is a long, loose, sleeveless piece of clothing which people used to wear over their other clothes when they went out.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red </a:t>
            </a:r>
            <a:r>
              <a:rPr lang="en-GB" sz="4000" b="1" dirty="0">
                <a:latin typeface="Gill Sans MT" panose="020B0502020104020203" pitchFamily="34" charset="77"/>
              </a:rPr>
              <a:t>cloak</a:t>
            </a:r>
            <a:r>
              <a:rPr lang="en-GB" sz="4000" dirty="0">
                <a:latin typeface="Gill Sans MT" panose="020B0502020104020203" pitchFamily="34" charset="77"/>
              </a:rPr>
              <a:t> protected her from the rain.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cloak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2497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cape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protective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robe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broke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beautiful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5409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protective cloak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stylish cloak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15B69B-AC39-DA49-B8EC-8782FECD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10" y="2158268"/>
            <a:ext cx="3697738" cy="36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13736</TotalTime>
  <Words>1177</Words>
  <Application>Microsoft Macintosh PowerPoint</Application>
  <PresentationFormat>Custom</PresentationFormat>
  <Paragraphs>335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218</cp:revision>
  <dcterms:modified xsi:type="dcterms:W3CDTF">2021-06-16T10:55:28Z</dcterms:modified>
</cp:coreProperties>
</file>