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2" r:id="rId4"/>
    <p:sldId id="281" r:id="rId5"/>
    <p:sldId id="271" r:id="rId6"/>
    <p:sldId id="273" r:id="rId7"/>
    <p:sldId id="274" r:id="rId8"/>
    <p:sldId id="275" r:id="rId9"/>
    <p:sldId id="276" r:id="rId10"/>
    <p:sldId id="272" r:id="rId11"/>
    <p:sldId id="277" r:id="rId12"/>
    <p:sldId id="278" r:id="rId13"/>
    <p:sldId id="279" r:id="rId14"/>
    <p:sldId id="280" r:id="rId15"/>
    <p:sldId id="289" r:id="rId16"/>
    <p:sldId id="291" r:id="rId17"/>
    <p:sldId id="290" r:id="rId18"/>
    <p:sldId id="292" r:id="rId19"/>
    <p:sldId id="293" r:id="rId20"/>
    <p:sldId id="284" r:id="rId21"/>
    <p:sldId id="285" r:id="rId22"/>
    <p:sldId id="286" r:id="rId23"/>
    <p:sldId id="287" r:id="rId24"/>
    <p:sldId id="288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0AEEE"/>
    <a:srgbClr val="C92405"/>
    <a:srgbClr val="DD2909"/>
    <a:srgbClr val="37D2EA"/>
    <a:srgbClr val="3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13"/>
    <p:restoredTop sz="94669"/>
  </p:normalViewPr>
  <p:slideViewPr>
    <p:cSldViewPr snapToGrid="0" snapToObjects="1">
      <p:cViewPr varScale="1">
        <p:scale>
          <a:sx n="61" d="100"/>
          <a:sy n="61" d="100"/>
        </p:scale>
        <p:origin x="11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683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89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342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893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574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987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297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10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5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06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55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60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95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38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9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22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7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ord of the Day…"/>
          <p:cNvSpPr txBox="1"/>
          <p:nvPr/>
        </p:nvSpPr>
        <p:spPr>
          <a:xfrm>
            <a:off x="219430" y="152303"/>
            <a:ext cx="12565940" cy="318035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1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solidFill>
                  <a:srgbClr val="00AEEE"/>
                </a:solidFill>
                <a:latin typeface="Gill Sans MT" panose="020B0502020104020203" pitchFamily="34" charset="77"/>
              </a:rPr>
              <a:t>Word of the Day</a:t>
            </a:r>
            <a:endParaRPr lang="en-GB" dirty="0">
              <a:solidFill>
                <a:srgbClr val="00AEEE"/>
              </a:solidFill>
              <a:latin typeface="Gill Sans MT" panose="020B0502020104020203" pitchFamily="34" charset="77"/>
            </a:endParaRPr>
          </a:p>
          <a:p>
            <a:pPr algn="r">
              <a:defRPr sz="7900" b="1">
                <a:solidFill>
                  <a:schemeClr val="accent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77"/>
              </a:rPr>
              <a:t>Summer Term 2021 </a:t>
            </a:r>
          </a:p>
        </p:txBody>
      </p:sp>
      <p:sp>
        <p:nvSpPr>
          <p:cNvPr id="121" name="'Words unlock the doors to a world of                                            understanding...'"/>
          <p:cNvSpPr txBox="1"/>
          <p:nvPr/>
        </p:nvSpPr>
        <p:spPr>
          <a:xfrm>
            <a:off x="3330609" y="9023736"/>
            <a:ext cx="91809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400" dirty="0">
                <a:latin typeface="Gill Sans MT" panose="020B0502020104020203" pitchFamily="34" charset="77"/>
              </a:rPr>
              <a:t>'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Words unlock the doors to a world of</a:t>
            </a:r>
            <a:r>
              <a:rPr lang="en-GB"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understanding...'</a:t>
            </a:r>
          </a:p>
        </p:txBody>
      </p:sp>
      <p:sp>
        <p:nvSpPr>
          <p:cNvPr id="122" name="Week 11 - 29th June 2020"/>
          <p:cNvSpPr txBox="1"/>
          <p:nvPr/>
        </p:nvSpPr>
        <p:spPr>
          <a:xfrm>
            <a:off x="5683807" y="3226831"/>
            <a:ext cx="6020879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Week</a:t>
            </a:r>
            <a:r>
              <a:rPr lang="en-GB" dirty="0">
                <a:latin typeface="Gill Sans MT" panose="020B0502020104020203" pitchFamily="34" charset="77"/>
              </a:rPr>
              <a:t> 39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– 5th July</a:t>
            </a:r>
            <a:r>
              <a:rPr dirty="0">
                <a:latin typeface="Gill Sans MT" panose="020B0502020104020203" pitchFamily="34" charset="77"/>
              </a:rPr>
              <a:t> 202</a:t>
            </a:r>
            <a:r>
              <a:rPr lang="en-GB" dirty="0">
                <a:latin typeface="Gill Sans MT" panose="020B0502020104020203" pitchFamily="34" charset="77"/>
              </a:rPr>
              <a:t>1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3E7B5B-BA83-1A40-88CA-41B9CA3846FC}"/>
              </a:ext>
            </a:extLst>
          </p:cNvPr>
          <p:cNvGrpSpPr/>
          <p:nvPr/>
        </p:nvGrpSpPr>
        <p:grpSpPr>
          <a:xfrm>
            <a:off x="-8276819" y="-164678"/>
            <a:ext cx="10029965" cy="15256120"/>
            <a:chOff x="-8642579" y="-164678"/>
            <a:chExt cx="10029965" cy="15256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60EA16-1FF2-7A41-9FFE-93201C894C8C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CF7BC9-F256-484E-B2A3-20A683E99FCB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0E0A381E-E771-9A42-828B-936CC6324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20868" r="34222" b="19852"/>
          <a:stretch/>
        </p:blipFill>
        <p:spPr>
          <a:xfrm>
            <a:off x="194597" y="3889160"/>
            <a:ext cx="4115970" cy="58644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5B04C-98BD-014B-B30E-83A1C31AF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71">
            <a:off x="4454292" y="4450311"/>
            <a:ext cx="3513462" cy="262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F1DE71-708C-0147-917C-C5B1D4D208D4}"/>
              </a:ext>
            </a:extLst>
          </p:cNvPr>
          <p:cNvGrpSpPr/>
          <p:nvPr/>
        </p:nvGrpSpPr>
        <p:grpSpPr>
          <a:xfrm>
            <a:off x="11561091" y="3182930"/>
            <a:ext cx="8917924" cy="15439250"/>
            <a:chOff x="11782763" y="-862597"/>
            <a:chExt cx="8917924" cy="1543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9AD46-A23A-0743-A5AD-1B4A4E4B67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3B4510-4E14-6043-BDB0-C5DAFE276E0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DBA6DF-0000-D242-A649-9CFC63BF4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33">
            <a:off x="8550644" y="4375268"/>
            <a:ext cx="3173683" cy="2379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B41F4A1-EB1A-E343-B237-01BA86E43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58">
            <a:off x="6838299" y="6053191"/>
            <a:ext cx="3378483" cy="2527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621875" y="1309202"/>
            <a:ext cx="394499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ambiguous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9207354" y="1671690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2749" y="3944742"/>
            <a:ext cx="6346951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you describe something as ambiguous, you mean that it is unclear or confusing because it can be understood in more than one way.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2782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directions were </a:t>
            </a:r>
            <a:r>
              <a:rPr lang="en-GB" sz="4000" b="1" dirty="0">
                <a:latin typeface="Gill Sans MT" panose="020B0502020104020203" pitchFamily="34" charset="77"/>
              </a:rPr>
              <a:t>ambiguous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10335049" y="1253517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78697" y="2182175"/>
            <a:ext cx="457592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am-bi-u-</a:t>
            </a:r>
            <a:r>
              <a:rPr lang="en-GB" dirty="0" err="1">
                <a:latin typeface="Gill Sans MT" panose="020B0502020104020203" pitchFamily="34" charset="77"/>
              </a:rPr>
              <a:t>ous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490242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7751693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unclear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clear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un-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continuous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directions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vague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unambiguous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instructions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927050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ambiguous thoughts about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very ambiguous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BAD2D387-538B-F640-9BC3-5B510DFF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300" y="2558937"/>
            <a:ext cx="3482751" cy="348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5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992420" y="1309202"/>
            <a:ext cx="231794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varied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703944" y="3993235"/>
            <a:ext cx="655029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Something that is varied consists of things of different types, sizes, or qualities.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7810" y="6243020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colours in Jen’s picture were </a:t>
            </a:r>
            <a:r>
              <a:rPr lang="en-GB" sz="4000" b="1" dirty="0">
                <a:latin typeface="Gill Sans MT" panose="020B0502020104020203" pitchFamily="34" charset="77"/>
              </a:rPr>
              <a:t>varied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var-</a:t>
            </a:r>
            <a:r>
              <a:rPr lang="en-GB" dirty="0" err="1">
                <a:latin typeface="Gill Sans MT" panose="020B0502020104020203" pitchFamily="34" charset="77"/>
              </a:rPr>
              <a:t>ied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439701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varied opinions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varied designs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611632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655998878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diverse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uniform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married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colour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assorted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un-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carried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opinion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340568DD-289C-C74F-BCC5-6471829B6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68" y="2419126"/>
            <a:ext cx="3724394" cy="372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749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75946" y="1309202"/>
            <a:ext cx="221374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bisect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28235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87201" y="3962819"/>
            <a:ext cx="6403607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If something long and thin bisects an area or line, it divides the area or line in half.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66108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line </a:t>
            </a:r>
            <a:r>
              <a:rPr lang="en-GB" sz="4000" b="1" dirty="0">
                <a:latin typeface="Gill Sans MT" panose="020B0502020104020203" pitchFamily="34" charset="77"/>
              </a:rPr>
              <a:t>bisected</a:t>
            </a:r>
            <a:r>
              <a:rPr lang="en-GB" sz="4000" dirty="0">
                <a:latin typeface="Gill Sans MT" panose="020B0502020104020203" pitchFamily="34" charset="77"/>
              </a:rPr>
              <a:t> the two shapes.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04401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bi-sect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447202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bisected the crowd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bisected the trees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566705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445892699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halve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effect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insect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tion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subject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crowd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22" name="Picture 21" descr="A picture containing text, yellow, sign&#10;&#10;Description automatically generated">
            <a:extLst>
              <a:ext uri="{FF2B5EF4-FFF2-40B4-BE49-F238E27FC236}">
                <a16:creationId xmlns:a16="http://schemas.microsoft.com/office/drawing/2014/main" id="{43C4E51C-9784-9E41-88E5-BF45726D3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843" y="2649902"/>
            <a:ext cx="3379406" cy="33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02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04020" y="1309202"/>
            <a:ext cx="257923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export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13434" y="3934830"/>
            <a:ext cx="658263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To export products or raw materials means to sell them to another country.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" y="6166108"/>
            <a:ext cx="1299968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dirty="0">
                <a:latin typeface="Gill Sans MT" panose="020B0502020104020203" pitchFamily="34" charset="77"/>
              </a:rPr>
              <a:t>Mr Robson needed to </a:t>
            </a:r>
            <a:r>
              <a:rPr lang="en-GB" b="1" dirty="0">
                <a:latin typeface="Gill Sans MT" panose="020B0502020104020203" pitchFamily="34" charset="77"/>
              </a:rPr>
              <a:t>export</a:t>
            </a:r>
            <a:r>
              <a:rPr lang="en-GB" dirty="0">
                <a:latin typeface="Gill Sans MT" panose="020B0502020104020203" pitchFamily="34" charset="77"/>
              </a:rPr>
              <a:t> the documents.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07812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ex-port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105242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safely export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export cheaply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396464"/>
              </p:ext>
            </p:extLst>
          </p:nvPr>
        </p:nvGraphicFramePr>
        <p:xfrm>
          <a:off x="5112" y="7748437"/>
          <a:ext cx="1312790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5965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224040">
                  <a:extLst>
                    <a:ext uri="{9D8B030D-6E8A-4147-A177-3AD203B41FA5}">
                      <a16:colId xmlns:a16="http://schemas.microsoft.com/office/drawing/2014/main" val="3331088901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transport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import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retort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goods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escort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parcel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BAC6B94-3E91-7C40-AA97-E0D187EF5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330" y="2620655"/>
            <a:ext cx="3326809" cy="332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677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4872729" y="1309202"/>
            <a:ext cx="476572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surreptitious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386496" y="4310482"/>
            <a:ext cx="666824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A surreptitious action is done secretly.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Jo </a:t>
            </a:r>
            <a:r>
              <a:rPr lang="en-GB" sz="4000" b="1" dirty="0">
                <a:latin typeface="Gill Sans MT" panose="020B0502020104020203" pitchFamily="34" charset="77"/>
              </a:rPr>
              <a:t>surreptitiously</a:t>
            </a:r>
            <a:r>
              <a:rPr lang="en-GB" sz="4000" dirty="0">
                <a:latin typeface="Gill Sans MT" panose="020B0502020104020203" pitchFamily="34" charset="77"/>
              </a:rPr>
              <a:t> handed Alex a note.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4283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sur-rep-</a:t>
            </a:r>
            <a:r>
              <a:rPr lang="en-GB" dirty="0" err="1">
                <a:latin typeface="Gill Sans MT" panose="020B0502020104020203" pitchFamily="34" charset="77"/>
              </a:rPr>
              <a:t>ti</a:t>
            </a:r>
            <a:r>
              <a:rPr lang="en-GB" dirty="0">
                <a:latin typeface="Gill Sans MT" panose="020B0502020104020203" pitchFamily="34" charset="77"/>
              </a:rPr>
              <a:t>-</a:t>
            </a:r>
            <a:r>
              <a:rPr lang="en-GB" dirty="0" err="1">
                <a:latin typeface="Gill Sans MT" panose="020B0502020104020203" pitchFamily="34" charset="77"/>
              </a:rPr>
              <a:t>tious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0060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4622404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842485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surreptitious actions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surreptitiously gave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83417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483143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sneaky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blatant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terrific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secret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secret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open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prolific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spy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509BDBAA-1868-9347-8D24-6E06F17D4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670" y="2709364"/>
            <a:ext cx="3365854" cy="336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83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Word of the Day:"/>
          <p:cNvSpPr txBox="1"/>
          <p:nvPr/>
        </p:nvSpPr>
        <p:spPr>
          <a:xfrm>
            <a:off x="4237199" y="4067780"/>
            <a:ext cx="4848825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800" dirty="0">
                <a:latin typeface="Gill Sans MT" panose="020B0502020104020203" pitchFamily="34" charset="77"/>
              </a:rPr>
              <a:t>Focus Word </a:t>
            </a:r>
            <a:r>
              <a:rPr lang="en-GB" sz="1800" dirty="0">
                <a:latin typeface="Gill Sans MT" panose="020B0502020104020203" pitchFamily="34" charset="77"/>
              </a:rPr>
              <a:t>(write below)</a:t>
            </a:r>
            <a:r>
              <a:rPr sz="1800" dirty="0">
                <a:latin typeface="Gill Sans MT" panose="020B0502020104020203" pitchFamily="34" charset="77"/>
              </a:rPr>
              <a:t>:</a:t>
            </a:r>
          </a:p>
        </p:txBody>
      </p:sp>
      <p:sp>
        <p:nvSpPr>
          <p:cNvPr id="152" name="Definition:"/>
          <p:cNvSpPr txBox="1"/>
          <p:nvPr/>
        </p:nvSpPr>
        <p:spPr>
          <a:xfrm>
            <a:off x="134969" y="1009378"/>
            <a:ext cx="630139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l"/>
            <a:r>
              <a:rPr lang="en-GB" sz="2800" dirty="0">
                <a:latin typeface="Gill Sans MT" panose="020B0502020104020203" pitchFamily="34" charset="77"/>
              </a:rPr>
              <a:t>Describe / Definition</a:t>
            </a:r>
            <a:r>
              <a:rPr sz="2800" dirty="0">
                <a:latin typeface="Gill Sans MT" panose="020B0502020104020203" pitchFamily="34" charset="77"/>
              </a:rPr>
              <a:t>: </a:t>
            </a:r>
          </a:p>
        </p:txBody>
      </p:sp>
      <p:sp>
        <p:nvSpPr>
          <p:cNvPr id="165" name="Word Class"/>
          <p:cNvSpPr txBox="1"/>
          <p:nvPr/>
        </p:nvSpPr>
        <p:spPr>
          <a:xfrm>
            <a:off x="9548254" y="4558715"/>
            <a:ext cx="194123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574605"/>
              </p:ext>
            </p:extLst>
          </p:nvPr>
        </p:nvGraphicFramePr>
        <p:xfrm>
          <a:off x="0" y="5616398"/>
          <a:ext cx="6522398" cy="4137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1199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61199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716790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with same / similar meaning)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Antonyms:</a:t>
                      </a: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with opposite meaning)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351811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716790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that sound the same)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(Example: football = pitch, team, player)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351811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6EBC672-2A25-9A4F-BEA5-DD15238F7A08}"/>
              </a:ext>
            </a:extLst>
          </p:cNvPr>
          <p:cNvSpPr/>
          <p:nvPr/>
        </p:nvSpPr>
        <p:spPr>
          <a:xfrm>
            <a:off x="4049306" y="4519916"/>
            <a:ext cx="5331577" cy="10995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EB75B-CE44-7846-AB22-8FD283C0F727}"/>
              </a:ext>
            </a:extLst>
          </p:cNvPr>
          <p:cNvCxnSpPr>
            <a:cxnSpLocks/>
          </p:cNvCxnSpPr>
          <p:nvPr/>
        </p:nvCxnSpPr>
        <p:spPr>
          <a:xfrm>
            <a:off x="9230050" y="4527937"/>
            <a:ext cx="3774750" cy="23084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28A97C-5AC4-BD49-B3AB-E8446B04A0F7}"/>
              </a:ext>
            </a:extLst>
          </p:cNvPr>
          <p:cNvCxnSpPr>
            <a:cxnSpLocks/>
          </p:cNvCxnSpPr>
          <p:nvPr/>
        </p:nvCxnSpPr>
        <p:spPr>
          <a:xfrm>
            <a:off x="9230050" y="5619500"/>
            <a:ext cx="3774750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Word Class">
            <a:extLst>
              <a:ext uri="{FF2B5EF4-FFF2-40B4-BE49-F238E27FC236}">
                <a16:creationId xmlns:a16="http://schemas.microsoft.com/office/drawing/2014/main" id="{21640A06-AF8A-9643-B8EB-F336ADD7BF49}"/>
              </a:ext>
            </a:extLst>
          </p:cNvPr>
          <p:cNvSpPr txBox="1"/>
          <p:nvPr/>
        </p:nvSpPr>
        <p:spPr>
          <a:xfrm>
            <a:off x="6584702" y="5627194"/>
            <a:ext cx="317074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Draw your sentence: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2BEAB5B-888F-AB4B-8084-B7517E46124D}"/>
              </a:ext>
            </a:extLst>
          </p:cNvPr>
          <p:cNvCxnSpPr>
            <a:cxnSpLocks/>
          </p:cNvCxnSpPr>
          <p:nvPr/>
        </p:nvCxnSpPr>
        <p:spPr>
          <a:xfrm>
            <a:off x="6502400" y="834297"/>
            <a:ext cx="0" cy="3443268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Word Class">
            <a:extLst>
              <a:ext uri="{FF2B5EF4-FFF2-40B4-BE49-F238E27FC236}">
                <a16:creationId xmlns:a16="http://schemas.microsoft.com/office/drawing/2014/main" id="{B87BA57F-911C-9345-ADD2-5EB8324B7021}"/>
              </a:ext>
            </a:extLst>
          </p:cNvPr>
          <p:cNvSpPr txBox="1"/>
          <p:nvPr/>
        </p:nvSpPr>
        <p:spPr>
          <a:xfrm>
            <a:off x="6584702" y="1015294"/>
            <a:ext cx="391232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l"/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Use it in a sentence: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sp>
        <p:nvSpPr>
          <p:cNvPr id="148" name="Grasshopper Word of the Day"/>
          <p:cNvSpPr txBox="1"/>
          <p:nvPr/>
        </p:nvSpPr>
        <p:spPr>
          <a:xfrm>
            <a:off x="1302106" y="17462"/>
            <a:ext cx="980236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Laboratory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489491" y="339363"/>
            <a:ext cx="1622203" cy="1340029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9C2E683-E563-EC4A-8BCC-97B73FE19449}"/>
              </a:ext>
            </a:extLst>
          </p:cNvPr>
          <p:cNvCxnSpPr>
            <a:cxnSpLocks/>
          </p:cNvCxnSpPr>
          <p:nvPr/>
        </p:nvCxnSpPr>
        <p:spPr>
          <a:xfrm>
            <a:off x="206685" y="1451841"/>
            <a:ext cx="3056466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D8D83E5-1C51-AE4B-956A-5207505C9075}"/>
              </a:ext>
            </a:extLst>
          </p:cNvPr>
          <p:cNvCxnSpPr>
            <a:cxnSpLocks/>
          </p:cNvCxnSpPr>
          <p:nvPr/>
        </p:nvCxnSpPr>
        <p:spPr>
          <a:xfrm>
            <a:off x="6681048" y="1451841"/>
            <a:ext cx="2849277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12383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260271"/>
              </p:ext>
            </p:extLst>
          </p:nvPr>
        </p:nvGraphicFramePr>
        <p:xfrm>
          <a:off x="0" y="1197272"/>
          <a:ext cx="13004800" cy="8538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2400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6502400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635235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 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law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body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pPr algn="l"/>
                      <a:r>
                        <a:rPr lang="en-GB" sz="260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60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35235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prison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 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hotel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148" name="Grasshopper Word of the Day"/>
          <p:cNvSpPr txBox="1"/>
          <p:nvPr/>
        </p:nvSpPr>
        <p:spPr>
          <a:xfrm>
            <a:off x="324857" y="17462"/>
            <a:ext cx="912108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Visualiser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98239" y="128282"/>
            <a:ext cx="227863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Draw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Grasshopper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and bring them to life.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-1454" y="8852728"/>
            <a:ext cx="971450" cy="802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397327-F896-5F47-97C7-A835D9998C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9" t="16006" r="27914" b="20497"/>
          <a:stretch/>
        </p:blipFill>
        <p:spPr>
          <a:xfrm>
            <a:off x="11514957" y="17462"/>
            <a:ext cx="1600913" cy="18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700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557951"/>
              </p:ext>
            </p:extLst>
          </p:nvPr>
        </p:nvGraphicFramePr>
        <p:xfrm>
          <a:off x="0" y="1197272"/>
          <a:ext cx="13004800" cy="8538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2400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6502400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635235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ambiguous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varied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pPr algn="l"/>
                      <a:r>
                        <a:rPr lang="en-GB" sz="260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60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35235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bisect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export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148" name="Grasshopper Word of the Day"/>
          <p:cNvSpPr txBox="1"/>
          <p:nvPr/>
        </p:nvSpPr>
        <p:spPr>
          <a:xfrm>
            <a:off x="324857" y="17462"/>
            <a:ext cx="912108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Visualiser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80310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Draw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Shinobi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and bring them to life.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86BE72-1703-3C4A-ADCE-227617DFFA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0985" r="36573" b="21472"/>
          <a:stretch/>
        </p:blipFill>
        <p:spPr>
          <a:xfrm>
            <a:off x="11514956" y="92525"/>
            <a:ext cx="1340431" cy="170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0317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48" name="Grasshopper Word of the Day"/>
          <p:cNvSpPr txBox="1"/>
          <p:nvPr/>
        </p:nvSpPr>
        <p:spPr>
          <a:xfrm>
            <a:off x="817786" y="17462"/>
            <a:ext cx="813524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Matching Meanings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08594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latin typeface="Gill Sans MT" panose="020B0502020104020203" pitchFamily="34" charset="77"/>
              </a:rPr>
              <a:t>Draw lines 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from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Grasshopper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to their definitions.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708C9FF0-0C9B-CC42-8D53-CC7C19324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93704"/>
              </p:ext>
            </p:extLst>
          </p:nvPr>
        </p:nvGraphicFramePr>
        <p:xfrm>
          <a:off x="889659" y="1251704"/>
          <a:ext cx="2599938" cy="7695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Grasshopper 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law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body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circus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prison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hotel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A5B5AA8-0E40-3441-9859-DDACC6752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595400"/>
              </p:ext>
            </p:extLst>
          </p:nvPr>
        </p:nvGraphicFramePr>
        <p:xfrm>
          <a:off x="5934636" y="1251704"/>
          <a:ext cx="4199392" cy="7779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939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Grasshopper Definitions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A *** is a group that consists of clowns, acrobats, and animals which travels around to different places and performs shows.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The *** is a system of rules that a society or government develops in order to deal with crime, business agreements, and social relationships.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A *** is a building where people stay, for example on holiday, paying for their rooms and meals.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A *** is a building where criminals are kept as punishment or where people accused of a crime are kept before their trial.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Your *** is all your physical parts, including your head, arms, and legs.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BF77523C-8284-C341-BC29-295082F3A8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9" t="16006" r="27914" b="20497"/>
          <a:stretch/>
        </p:blipFill>
        <p:spPr>
          <a:xfrm>
            <a:off x="11514957" y="17462"/>
            <a:ext cx="1600913" cy="1800471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3B71A887-7650-7140-804C-6DE5EB8F4A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37" y="4001586"/>
            <a:ext cx="947650" cy="94765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EC4551C-6D3F-0644-84F7-5F8C81121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37" y="7871504"/>
            <a:ext cx="1075272" cy="1075272"/>
          </a:xfrm>
          <a:prstGeom prst="rect">
            <a:avLst/>
          </a:prstGeom>
        </p:spPr>
      </p:pic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46E73FCA-E5A4-494D-8988-0AFCE10452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37" y="2503775"/>
            <a:ext cx="1075273" cy="1075273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472EC987-8C8E-3740-921D-D8CCF494D7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749" y="6634381"/>
            <a:ext cx="990482" cy="990482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8D2B7309-CF21-AD42-A9CD-8FDF14BF70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348" y="5367448"/>
            <a:ext cx="947650" cy="9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1498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48" name="Grasshopper Word of the Day"/>
          <p:cNvSpPr txBox="1"/>
          <p:nvPr/>
        </p:nvSpPr>
        <p:spPr>
          <a:xfrm>
            <a:off x="817786" y="17462"/>
            <a:ext cx="813524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Matching Meanings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08594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latin typeface="Gill Sans MT" panose="020B0502020104020203" pitchFamily="34" charset="77"/>
              </a:rPr>
              <a:t>Draw lines 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from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Shinobi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to their definitions.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708C9FF0-0C9B-CC42-8D53-CC7C19324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89687"/>
              </p:ext>
            </p:extLst>
          </p:nvPr>
        </p:nvGraphicFramePr>
        <p:xfrm>
          <a:off x="889659" y="1251704"/>
          <a:ext cx="2599938" cy="7695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Shinobi 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ambiguous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varied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bisect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export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surreptitious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A5B5AA8-0E40-3441-9859-DDACC6752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427566"/>
              </p:ext>
            </p:extLst>
          </p:nvPr>
        </p:nvGraphicFramePr>
        <p:xfrm>
          <a:off x="5934636" y="1251704"/>
          <a:ext cx="4199392" cy="772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939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Shinobi Definitions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Something that is *** consists of things of different types, sizes, or qualities.</a:t>
                      </a:r>
                    </a:p>
                    <a:p>
                      <a:endParaRPr lang="en-GB" sz="20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you describe something as ***, you mean that it is unclear or confusing because it can be understood in more than one way.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To *** products or raw materials means to sell them to another country.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A *** action is done secretly.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something long and thin *** an area or line, it divides the area or line in half.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D14985E1-B661-AA43-82D5-8E7D020E9B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0985" r="36573" b="21472"/>
          <a:stretch/>
        </p:blipFill>
        <p:spPr>
          <a:xfrm>
            <a:off x="11514956" y="92525"/>
            <a:ext cx="1340431" cy="1704832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2F9CFF18-878B-9E4B-8B23-D36DF3867C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852" y="3895197"/>
            <a:ext cx="981603" cy="9816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8AAA56-3C83-E24C-9560-4427D7B8F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479" y="2461246"/>
            <a:ext cx="981603" cy="981603"/>
          </a:xfrm>
          <a:prstGeom prst="rect">
            <a:avLst/>
          </a:prstGeom>
        </p:spPr>
      </p:pic>
      <p:pic>
        <p:nvPicPr>
          <p:cNvPr id="24" name="Picture 23" descr="A picture containing text, yellow, sign&#10;&#10;Description automatically generated">
            <a:extLst>
              <a:ext uri="{FF2B5EF4-FFF2-40B4-BE49-F238E27FC236}">
                <a16:creationId xmlns:a16="http://schemas.microsoft.com/office/drawing/2014/main" id="{E07B7F4D-4547-7E43-AFE2-911E12B37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688" y="7874936"/>
            <a:ext cx="1088499" cy="1088499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F39B9ED5-A3CF-D84F-BC7B-5615D6A5FC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709" y="5324157"/>
            <a:ext cx="925888" cy="925888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C0D3F6B7-1079-7D49-A7EC-0B30EE64DD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745" y="6514415"/>
            <a:ext cx="997070" cy="9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199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279542" y="368756"/>
            <a:ext cx="12445716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This Week's Words</a:t>
            </a:r>
          </a:p>
        </p:txBody>
      </p:sp>
      <p:sp>
        <p:nvSpPr>
          <p:cNvPr id="132" name="Grasshopper"/>
          <p:cNvSpPr txBox="1"/>
          <p:nvPr/>
        </p:nvSpPr>
        <p:spPr>
          <a:xfrm>
            <a:off x="1424395" y="1991291"/>
            <a:ext cx="47492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Grasshopper</a:t>
            </a:r>
          </a:p>
        </p:txBody>
      </p:sp>
      <p:sp>
        <p:nvSpPr>
          <p:cNvPr id="133" name="tear"/>
          <p:cNvSpPr txBox="1"/>
          <p:nvPr/>
        </p:nvSpPr>
        <p:spPr>
          <a:xfrm>
            <a:off x="3250820" y="3085008"/>
            <a:ext cx="109645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law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3033621" y="3993661"/>
            <a:ext cx="153086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body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2890152" y="4843260"/>
            <a:ext cx="181780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circus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2834046" y="5769060"/>
            <a:ext cx="193001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prison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2991940" y="6639612"/>
            <a:ext cx="161422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hotel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8255156" y="3961911"/>
            <a:ext cx="192200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varied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8084840" y="5750010"/>
            <a:ext cx="207268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export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7570681" y="3065958"/>
            <a:ext cx="329096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ambiguous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8304858" y="4824210"/>
            <a:ext cx="182261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bisect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3" name="Shinobi"/>
          <p:cNvSpPr txBox="1"/>
          <p:nvPr/>
        </p:nvSpPr>
        <p:spPr>
          <a:xfrm>
            <a:off x="7805173" y="1948676"/>
            <a:ext cx="279724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Shinobi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7140190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7325010" y="6639611"/>
            <a:ext cx="370293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 err="1">
                <a:latin typeface="Gill Sans MT" panose="020B0502020104020203" pitchFamily="34" charset="77"/>
                <a:sym typeface="American Typewriter"/>
              </a:rPr>
              <a:t>surreptitous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391177" y="-6312383"/>
            <a:ext cx="8917924" cy="15102408"/>
            <a:chOff x="11782763" y="-525755"/>
            <a:chExt cx="8917924" cy="15102408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6452645"/>
              <a:ext cx="6869178" cy="471924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927122" y="305549"/>
            <a:ext cx="4286431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law</a:t>
            </a:r>
            <a:endParaRPr sz="138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3059460" y="5287250"/>
            <a:ext cx="10875989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body</a:t>
            </a:r>
            <a:endParaRPr sz="413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876AAE4-FE33-334D-B9D6-470F2421F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20" y="462115"/>
            <a:ext cx="3532693" cy="353269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868BA25-21D1-144E-BF8C-BB36AFDAA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45" y="5607250"/>
            <a:ext cx="3460522" cy="34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061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427168" y="404326"/>
            <a:ext cx="6165150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circus</a:t>
            </a:r>
            <a:endParaRPr sz="23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3010824" y="5643529"/>
            <a:ext cx="10419220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prison</a:t>
            </a:r>
            <a:endParaRPr sz="166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3E53CB39-5300-C440-8601-088D19D5C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887" y="174695"/>
            <a:ext cx="4107534" cy="4107534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9D11D1F-D29A-4444-929C-E1B760C57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3" y="5699416"/>
            <a:ext cx="3368356" cy="33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429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517214" y="158592"/>
            <a:ext cx="6487353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hotel</a:t>
            </a:r>
            <a:endParaRPr sz="23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878719" y="6198625"/>
            <a:ext cx="12346080" cy="222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3800" dirty="0">
                <a:latin typeface="Gill Sans MT" panose="020B0502020104020203" pitchFamily="34" charset="77"/>
              </a:rPr>
              <a:t>ambiguous</a:t>
            </a:r>
            <a:endParaRPr sz="96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7FF0315-A4C0-C442-934C-CEE040BA3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665" y="518348"/>
            <a:ext cx="3420228" cy="342022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8ABF749-B228-8B40-9BD6-45E7089BD9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1" y="5715997"/>
            <a:ext cx="3351775" cy="33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1601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-1553372" y="455978"/>
            <a:ext cx="11999897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varied</a:t>
            </a:r>
            <a:endParaRPr sz="115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647170" y="5287250"/>
            <a:ext cx="10288591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bisect</a:t>
            </a:r>
            <a:endParaRPr sz="166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FFB81E-8021-8F4F-864E-DD49E0F4F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337" y="576376"/>
            <a:ext cx="3304171" cy="3304171"/>
          </a:xfrm>
          <a:prstGeom prst="rect">
            <a:avLst/>
          </a:prstGeom>
        </p:spPr>
      </p:pic>
      <p:pic>
        <p:nvPicPr>
          <p:cNvPr id="4" name="Picture 3" descr="A picture containing text, yellow, sign&#10;&#10;Description automatically generated">
            <a:extLst>
              <a:ext uri="{FF2B5EF4-FFF2-40B4-BE49-F238E27FC236}">
                <a16:creationId xmlns:a16="http://schemas.microsoft.com/office/drawing/2014/main" id="{F5BC0807-6A85-DA49-8AE4-FE7B385CF4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0" y="5964028"/>
            <a:ext cx="2924791" cy="292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753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212183" y="431200"/>
            <a:ext cx="7144585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export</a:t>
            </a:r>
            <a:endParaRPr sz="96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057600" y="6155165"/>
            <a:ext cx="12346080" cy="222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3800" dirty="0">
                <a:latin typeface="Gill Sans MT" panose="020B0502020104020203" pitchFamily="34" charset="77"/>
              </a:rPr>
              <a:t>surreptitious</a:t>
            </a:r>
            <a:endParaRPr sz="138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A8E43C3-076F-0146-ABD4-30F220CDD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490" y="685828"/>
            <a:ext cx="3326809" cy="3326809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0696547-D459-244E-A8FC-B4D2D2A63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8" y="6503313"/>
            <a:ext cx="1957271" cy="19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504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472709" y="430311"/>
            <a:ext cx="12059391" cy="145680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88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Grasshopper (Tier 1)</a:t>
            </a:r>
            <a:endParaRPr sz="88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3" name="tear"/>
          <p:cNvSpPr txBox="1"/>
          <p:nvPr/>
        </p:nvSpPr>
        <p:spPr>
          <a:xfrm>
            <a:off x="6012473" y="2274766"/>
            <a:ext cx="109645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law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5795277" y="3183419"/>
            <a:ext cx="153086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body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5651803" y="4033018"/>
            <a:ext cx="181780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circus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5595700" y="4958818"/>
            <a:ext cx="193001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prison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5753595" y="5829370"/>
            <a:ext cx="161422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hotel</a:t>
            </a:r>
            <a:endParaRPr dirty="0">
              <a:latin typeface="Gill Sans MT" panose="020B0502020104020203" pitchFamily="34" charset="77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1103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1407262" y="368756"/>
            <a:ext cx="10190290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Shinobi (Tier 2)</a:t>
            </a:r>
            <a:endParaRPr sz="96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5599711" y="3418118"/>
            <a:ext cx="192200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varied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5429393" y="5206217"/>
            <a:ext cx="207268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export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4915235" y="2522165"/>
            <a:ext cx="329096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ambiguous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5649411" y="4280417"/>
            <a:ext cx="182261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bisect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4584607" y="6095818"/>
            <a:ext cx="387285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surreptitious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2CD5A4C-BE25-E144-93E5-DE9DD9D80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087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344696" y="1309202"/>
            <a:ext cx="132889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law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652718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701606" y="3893173"/>
            <a:ext cx="6410394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The law is a system of rules that a society or government develops in order to deal with crime, business agreements, and social relationships. 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55619" y="6131635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</a:t>
            </a:r>
            <a:r>
              <a:rPr lang="en-GB" sz="4000" b="1" dirty="0">
                <a:latin typeface="Gill Sans MT" panose="020B0502020104020203" pitchFamily="34" charset="77"/>
              </a:rPr>
              <a:t>law</a:t>
            </a:r>
            <a:r>
              <a:rPr lang="en-GB" sz="4000" dirty="0">
                <a:latin typeface="Gill Sans MT" panose="020B0502020104020203" pitchFamily="34" charset="77"/>
              </a:rPr>
              <a:t> was there to keep people safe.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law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661364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rule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floor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rules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shore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court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865737"/>
              </p:ext>
            </p:extLst>
          </p:nvPr>
        </p:nvGraphicFramePr>
        <p:xfrm>
          <a:off x="-1" y="7001380"/>
          <a:ext cx="1294407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46311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 law of the land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must abide the law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E5263DF-CCD9-B84C-A65E-D2429ACB1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461" y="2291757"/>
            <a:ext cx="3532693" cy="353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42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60963" y="1309202"/>
            <a:ext cx="189635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body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83321" y="4001642"/>
            <a:ext cx="5819079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Your body is all your physical parts, including your head, arms, and legs.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4380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Your </a:t>
            </a:r>
            <a:r>
              <a:rPr lang="en-GB" sz="4000" b="1" dirty="0">
                <a:latin typeface="Gill Sans MT" panose="020B0502020104020203" pitchFamily="34" charset="77"/>
              </a:rPr>
              <a:t>body</a:t>
            </a:r>
            <a:r>
              <a:rPr lang="en-GB" sz="4000" dirty="0">
                <a:latin typeface="Gill Sans MT" panose="020B0502020104020203" pitchFamily="34" charset="77"/>
              </a:rPr>
              <a:t> is very special and needs looking after.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bod-y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751325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anatomy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shoddy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shape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leg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45425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my broken body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 human body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D98F08DC-7350-AC4B-B5F7-F9859577D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69" y="2054036"/>
            <a:ext cx="4089770" cy="408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84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91846" y="1309202"/>
            <a:ext cx="223458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circus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827470" y="3893811"/>
            <a:ext cx="5906087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A circus is a group that consists of clowns, acrobats, and animals which travels around to different places and performs shows.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5406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Class five took a trip to the </a:t>
            </a:r>
            <a:r>
              <a:rPr lang="en-GB" sz="4000" b="1" dirty="0">
                <a:latin typeface="Gill Sans MT" panose="020B0502020104020203" pitchFamily="34" charset="77"/>
              </a:rPr>
              <a:t>circus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cir-cus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623937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purpose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clown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acrobat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25424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entertaining circus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it was a complete circus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363ACFF7-D633-F34E-B87D-C8DBF9FDF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46" y="2193450"/>
            <a:ext cx="4107534" cy="41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0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12495" y="1309202"/>
            <a:ext cx="2393284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prison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5049" y="3778336"/>
            <a:ext cx="6895559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A prison is a building where criminals are kept as punishment or where people accused of a crime are kept before their trial.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4173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They broke the law, so they had to go to </a:t>
            </a:r>
            <a:r>
              <a:rPr lang="en-GB" sz="4000" b="1" dirty="0">
                <a:latin typeface="Gill Sans MT" panose="020B0502020104020203" pitchFamily="34" charset="77"/>
              </a:rPr>
              <a:t>prison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pris-on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146300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jail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imprison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crime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slammer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risen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trial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803767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sent to prison for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spent time in prison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F34861B9-E4D6-6C48-BD2A-61DF284AE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22" y="2658439"/>
            <a:ext cx="3368356" cy="33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01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23299" y="1309202"/>
            <a:ext cx="1971694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hotel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451731" y="4014228"/>
            <a:ext cx="6480985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A hotel is a building where people stay, for example on holiday, paying for their rooms and meals.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To </a:t>
            </a:r>
            <a:r>
              <a:rPr lang="en-GB" sz="4000" b="1" dirty="0">
                <a:latin typeface="Gill Sans MT" panose="020B0502020104020203" pitchFamily="34" charset="77"/>
              </a:rPr>
              <a:t>hotel</a:t>
            </a:r>
            <a:r>
              <a:rPr lang="en-GB" sz="4000" dirty="0">
                <a:latin typeface="Gill Sans MT" panose="020B0502020104020203" pitchFamily="34" charset="77"/>
              </a:rPr>
              <a:t> was full and had no rooms.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ho-</a:t>
            </a:r>
            <a:r>
              <a:rPr lang="en-GB" dirty="0" err="1">
                <a:latin typeface="Gill Sans MT" panose="020B0502020104020203" pitchFamily="34" charset="77"/>
              </a:rPr>
              <a:t>tel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967712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inn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holiday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lodge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travel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103053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4622404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842485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disgusting hotel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delightful hotel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8C7E35A-49FA-8A46-8777-AD0A215CB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631" y="2509860"/>
            <a:ext cx="3420228" cy="34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381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15344</TotalTime>
  <Words>1209</Words>
  <Application>Microsoft Macintosh PowerPoint</Application>
  <PresentationFormat>Custom</PresentationFormat>
  <Paragraphs>339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Gill Sans</vt:lpstr>
      <vt:lpstr>Gill Sans MT</vt:lpstr>
      <vt:lpstr>Gill Sans SemiBold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Jennings</cp:lastModifiedBy>
  <cp:revision>244</cp:revision>
  <dcterms:modified xsi:type="dcterms:W3CDTF">2021-06-29T11:03:51Z</dcterms:modified>
</cp:coreProperties>
</file>