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24"/>
    <p:restoredTop sz="94853"/>
  </p:normalViewPr>
  <p:slideViewPr>
    <p:cSldViewPr snapToGrid="0" snapToObjects="1">
      <p:cViewPr varScale="1">
        <p:scale>
          <a:sx n="54" d="100"/>
          <a:sy n="54" d="100"/>
        </p:scale>
        <p:origin x="248"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612477" y="3226831"/>
            <a:ext cx="6163547"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31</a:t>
            </a:r>
            <a:r>
              <a:rPr dirty="0">
                <a:latin typeface="Gill Sans MT" panose="020B0502020104020203" pitchFamily="34" charset="77"/>
              </a:rPr>
              <a:t> </a:t>
            </a:r>
            <a:r>
              <a:rPr lang="en-GB" dirty="0">
                <a:latin typeface="Gill Sans MT" panose="020B0502020104020203" pitchFamily="34" charset="77"/>
              </a:rPr>
              <a:t>– 3rd May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1787" y="1309202"/>
            <a:ext cx="289021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gingerly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69497" y="3898739"/>
            <a:ext cx="710669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do something gingerly, you do it in a careful manner, usually because you expect it to be dangerous, unpleasant, or painful.</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a:t>
            </a:r>
            <a:r>
              <a:rPr lang="en-GB" sz="4000" dirty="0" err="1">
                <a:latin typeface="Gill Sans MT" panose="020B0502020104020203" pitchFamily="34" charset="77"/>
              </a:rPr>
              <a:t>Newing</a:t>
            </a:r>
            <a:r>
              <a:rPr lang="en-GB" sz="4000" dirty="0">
                <a:latin typeface="Gill Sans MT" panose="020B0502020104020203" pitchFamily="34" charset="77"/>
              </a:rPr>
              <a:t> walked </a:t>
            </a:r>
            <a:r>
              <a:rPr lang="en-GB" sz="4000" b="1" dirty="0">
                <a:latin typeface="Gill Sans MT" panose="020B0502020104020203" pitchFamily="34" charset="77"/>
              </a:rPr>
              <a:t>gingerly</a:t>
            </a:r>
            <a:r>
              <a:rPr lang="en-GB" sz="4000" dirty="0">
                <a:latin typeface="Gill Sans MT" panose="020B0502020104020203" pitchFamily="34" charset="77"/>
              </a:rPr>
              <a:t> after the PE lesson. </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gin-ger-</a:t>
            </a:r>
            <a:r>
              <a:rPr lang="en-GB" dirty="0" err="1">
                <a:latin typeface="Gill Sans MT" panose="020B0502020104020203" pitchFamily="34" charset="77"/>
              </a:rPr>
              <a:t>ly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2259971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recklessly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injury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timidly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9828523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walked gingerly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moved gingerly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Logo&#10;&#10;Description automatically generated">
            <a:extLst>
              <a:ext uri="{FF2B5EF4-FFF2-40B4-BE49-F238E27FC236}">
                <a16:creationId xmlns:a16="http://schemas.microsoft.com/office/drawing/2014/main" id="{FA990368-DB26-B043-A4F9-9C43E6CDE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8193" y="2586423"/>
            <a:ext cx="3289347" cy="3289347"/>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5145" y="1309202"/>
            <a:ext cx="172803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fond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5" y="3900900"/>
            <a:ext cx="6355224"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If you are fond of someone, you feel affection for them.</a:t>
            </a:r>
            <a:endParaRPr sz="44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a:t>
            </a:r>
            <a:r>
              <a:rPr lang="en-GB" sz="4000" b="1" dirty="0">
                <a:latin typeface="Gill Sans MT" panose="020B0502020104020203" pitchFamily="34" charset="77"/>
              </a:rPr>
              <a:t>fond</a:t>
            </a:r>
            <a:r>
              <a:rPr lang="en-GB" sz="4000" dirty="0">
                <a:latin typeface="Gill Sans MT" panose="020B0502020104020203" pitchFamily="34" charset="77"/>
              </a:rPr>
              <a:t> of the new school dog.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fond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3473434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extremely fond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fond of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5791965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adoring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devoted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67715D1F-5945-1648-94D9-172BA6EEC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7778" y="2641231"/>
            <a:ext cx="3608455" cy="360845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00762" y="1309202"/>
            <a:ext cx="272029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cherish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6934" y="3731508"/>
            <a:ext cx="5909674"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cherish someone or something, you take good care of them because you love them.</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Henry </a:t>
            </a:r>
            <a:r>
              <a:rPr lang="en-GB" sz="4000" b="1" dirty="0">
                <a:latin typeface="Gill Sans MT" panose="020B0502020104020203" pitchFamily="34" charset="77"/>
              </a:rPr>
              <a:t>cherished</a:t>
            </a:r>
            <a:r>
              <a:rPr lang="en-GB" sz="4000" dirty="0">
                <a:latin typeface="Gill Sans MT" panose="020B0502020104020203" pitchFamily="34" charset="77"/>
              </a:rPr>
              <a:t> his friendship with Alan.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cher-ish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083508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always cherished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cherished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1918744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adore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garish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2B73D7F6-421C-5048-B394-9FCE39EC5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7934" y="2106807"/>
            <a:ext cx="4370370" cy="437037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6791" y="1309202"/>
            <a:ext cx="216726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chaos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842496"/>
            <a:ext cx="6521849"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Chaos is a state of complete disorder and confusion.</a:t>
            </a:r>
            <a:endParaRPr sz="44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It could sometimes be </a:t>
            </a:r>
            <a:r>
              <a:rPr lang="en-GB" b="1" dirty="0">
                <a:latin typeface="Gill Sans MT" panose="020B0502020104020203" pitchFamily="34" charset="77"/>
              </a:rPr>
              <a:t>chaotic</a:t>
            </a:r>
            <a:r>
              <a:rPr lang="en-GB" dirty="0">
                <a:latin typeface="Gill Sans MT" panose="020B0502020104020203" pitchFamily="34" charset="77"/>
              </a:rPr>
              <a:t> in the school office.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cha-</a:t>
            </a:r>
            <a:r>
              <a:rPr lang="en-GB" dirty="0" err="1">
                <a:latin typeface="Gill Sans MT" panose="020B0502020104020203" pitchFamily="34" charset="77"/>
              </a:rPr>
              <a:t>os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374107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total chaos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was chaotic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5720985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mayhem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a:extLst>
              <a:ext uri="{FF2B5EF4-FFF2-40B4-BE49-F238E27FC236}">
                <a16:creationId xmlns:a16="http://schemas.microsoft.com/office/drawing/2014/main" id="{FF14360F-FCA2-CA41-B273-6973205B6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337" y="2158728"/>
            <a:ext cx="4079350" cy="407935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3272" y="1309202"/>
            <a:ext cx="206466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snare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8" y="3913402"/>
            <a:ext cx="6602049"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someone snares something, they get it in a clever way, perhaps by deceiving people.</a:t>
            </a:r>
            <a:endParaRPr sz="40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had been </a:t>
            </a:r>
            <a:r>
              <a:rPr lang="en-GB" sz="4000" b="1" dirty="0">
                <a:latin typeface="Gill Sans MT" panose="020B0502020104020203" pitchFamily="34" charset="77"/>
              </a:rPr>
              <a:t>snared</a:t>
            </a:r>
            <a:r>
              <a:rPr lang="en-GB" sz="4000" dirty="0">
                <a:latin typeface="Gill Sans MT" panose="020B0502020104020203" pitchFamily="34" charset="77"/>
              </a:rPr>
              <a:t> by the interesting visitor.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snare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2875120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snared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planned to snare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9044672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trap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1FA01991-A8E1-B64A-BEEF-6EA361FD1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625" y="2484933"/>
            <a:ext cx="3540392" cy="3540392"/>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7154981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save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unlock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crack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5673885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gingerly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cherish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chaos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snare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60111207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unlock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hang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36760743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such as a door, a room, or a container that has a lock, you open it using a 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To *** something means to put it into a hole in the ground and cover it up with earth.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someone or something, you help them to avoid harm or to escape from a dangerous or unpleasant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something *** in a high place or position, or if you hang it there, it is attached there so it does not touch the ground.</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hard ***, or if you *** it, it becomes slightly damaged, with lines appearing on its 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5" name="Picture 14">
            <a:extLst>
              <a:ext uri="{FF2B5EF4-FFF2-40B4-BE49-F238E27FC236}">
                <a16:creationId xmlns:a16="http://schemas.microsoft.com/office/drawing/2014/main" id="{204D46CE-A699-4A43-8BEE-16657E424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8171" y="4988976"/>
            <a:ext cx="1153983" cy="1153983"/>
          </a:xfrm>
          <a:prstGeom prst="rect">
            <a:avLst/>
          </a:prstGeom>
        </p:spPr>
      </p:pic>
      <p:pic>
        <p:nvPicPr>
          <p:cNvPr id="16" name="Picture 15" descr="Icon&#10;&#10;Description automatically generated">
            <a:extLst>
              <a:ext uri="{FF2B5EF4-FFF2-40B4-BE49-F238E27FC236}">
                <a16:creationId xmlns:a16="http://schemas.microsoft.com/office/drawing/2014/main" id="{F256A30B-CA3E-1E4A-A2DE-A3378F276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433" y="2307449"/>
            <a:ext cx="1390483" cy="1390483"/>
          </a:xfrm>
          <a:prstGeom prst="rect">
            <a:avLst/>
          </a:prstGeom>
        </p:spPr>
      </p:pic>
      <p:pic>
        <p:nvPicPr>
          <p:cNvPr id="17" name="Picture 16" descr="A picture containing text, building, window&#10;&#10;Description automatically generated">
            <a:extLst>
              <a:ext uri="{FF2B5EF4-FFF2-40B4-BE49-F238E27FC236}">
                <a16:creationId xmlns:a16="http://schemas.microsoft.com/office/drawing/2014/main" id="{D2F6C279-85B7-734A-B4A9-3745F0CAD7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5917" y="7778481"/>
            <a:ext cx="1196423" cy="1196423"/>
          </a:xfrm>
          <a:prstGeom prst="rect">
            <a:avLst/>
          </a:prstGeom>
        </p:spPr>
      </p:pic>
      <p:pic>
        <p:nvPicPr>
          <p:cNvPr id="18" name="Picture 17" descr="Icon&#10;&#10;Description automatically generated">
            <a:extLst>
              <a:ext uri="{FF2B5EF4-FFF2-40B4-BE49-F238E27FC236}">
                <a16:creationId xmlns:a16="http://schemas.microsoft.com/office/drawing/2014/main" id="{25A5A587-7FEA-B94A-8753-0D448C8167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1971" y="6373422"/>
            <a:ext cx="1313945" cy="1313945"/>
          </a:xfrm>
          <a:prstGeom prst="rect">
            <a:avLst/>
          </a:prstGeom>
        </p:spPr>
      </p:pic>
      <p:pic>
        <p:nvPicPr>
          <p:cNvPr id="19" name="Picture 18" descr="Icon&#10;&#10;Description automatically generated">
            <a:extLst>
              <a:ext uri="{FF2B5EF4-FFF2-40B4-BE49-F238E27FC236}">
                <a16:creationId xmlns:a16="http://schemas.microsoft.com/office/drawing/2014/main" id="{C01F091D-9822-2B40-A7A8-CC8F36CED8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4751" y="3796013"/>
            <a:ext cx="1153983" cy="1153983"/>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02554463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gingerly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cherish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chaos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snare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49591705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is a state of complete disorder and confusion.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do something ***, you do it in a careful manner, usually because you expect it to be dangerous, unpleasant, or painful.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 something, they get it in a clever way, perhaps by deceiving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are *** of someone, you feel affection for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someone or something, you take good care of them because you love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5" name="Picture 14" descr="Logo&#10;&#10;Description automatically generated">
            <a:extLst>
              <a:ext uri="{FF2B5EF4-FFF2-40B4-BE49-F238E27FC236}">
                <a16:creationId xmlns:a16="http://schemas.microsoft.com/office/drawing/2014/main" id="{BC242A7D-7125-7349-BF8C-E3EC356540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9784" y="3810710"/>
            <a:ext cx="1179810" cy="1179810"/>
          </a:xfrm>
          <a:prstGeom prst="rect">
            <a:avLst/>
          </a:prstGeom>
        </p:spPr>
      </p:pic>
      <p:pic>
        <p:nvPicPr>
          <p:cNvPr id="16" name="Picture 15" descr="Icon&#10;&#10;Description automatically generated">
            <a:extLst>
              <a:ext uri="{FF2B5EF4-FFF2-40B4-BE49-F238E27FC236}">
                <a16:creationId xmlns:a16="http://schemas.microsoft.com/office/drawing/2014/main" id="{1B4CD849-24D4-D147-B7F8-61FEFE4760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1427" y="6604644"/>
            <a:ext cx="1036523" cy="1036523"/>
          </a:xfrm>
          <a:prstGeom prst="rect">
            <a:avLst/>
          </a:prstGeom>
        </p:spPr>
      </p:pic>
      <p:pic>
        <p:nvPicPr>
          <p:cNvPr id="17" name="Picture 16" descr="Icon&#10;&#10;Description automatically generated">
            <a:extLst>
              <a:ext uri="{FF2B5EF4-FFF2-40B4-BE49-F238E27FC236}">
                <a16:creationId xmlns:a16="http://schemas.microsoft.com/office/drawing/2014/main" id="{272A6754-2ED4-824B-BA99-F7956BEBB4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1599" y="7641167"/>
            <a:ext cx="1381642" cy="1381642"/>
          </a:xfrm>
          <a:prstGeom prst="rect">
            <a:avLst/>
          </a:prstGeom>
        </p:spPr>
      </p:pic>
      <p:pic>
        <p:nvPicPr>
          <p:cNvPr id="18" name="Picture 17">
            <a:extLst>
              <a:ext uri="{FF2B5EF4-FFF2-40B4-BE49-F238E27FC236}">
                <a16:creationId xmlns:a16="http://schemas.microsoft.com/office/drawing/2014/main" id="{0BA45290-2C5D-054A-8AB5-B6FED2C881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6161" y="2352032"/>
            <a:ext cx="1303232" cy="1303232"/>
          </a:xfrm>
          <a:prstGeom prst="rect">
            <a:avLst/>
          </a:prstGeom>
        </p:spPr>
      </p:pic>
      <p:pic>
        <p:nvPicPr>
          <p:cNvPr id="19" name="Picture 18">
            <a:extLst>
              <a:ext uri="{FF2B5EF4-FFF2-40B4-BE49-F238E27FC236}">
                <a16:creationId xmlns:a16="http://schemas.microsoft.com/office/drawing/2014/main" id="{C2E1D368-B4D4-3D47-8A7D-1F3F2B1060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9784" y="5154295"/>
            <a:ext cx="1151616" cy="115161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13771" y="3085008"/>
            <a:ext cx="13705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save</a:t>
            </a:r>
            <a:endParaRPr b="1" dirty="0">
              <a:latin typeface="Gill Sans MT" panose="020B0502020104020203" pitchFamily="34" charset="77"/>
              <a:sym typeface="American Typewriter"/>
            </a:endParaRPr>
          </a:p>
        </p:txBody>
      </p:sp>
      <p:sp>
        <p:nvSpPr>
          <p:cNvPr id="134" name="office"/>
          <p:cNvSpPr txBox="1"/>
          <p:nvPr/>
        </p:nvSpPr>
        <p:spPr>
          <a:xfrm>
            <a:off x="2778751" y="3993661"/>
            <a:ext cx="204062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unlock</a:t>
            </a:r>
            <a:endParaRPr dirty="0">
              <a:latin typeface="Gill Sans MT" panose="020B0502020104020203" pitchFamily="34" charset="77"/>
            </a:endParaRPr>
          </a:p>
        </p:txBody>
      </p:sp>
      <p:sp>
        <p:nvSpPr>
          <p:cNvPr id="135" name="spare"/>
          <p:cNvSpPr txBox="1"/>
          <p:nvPr/>
        </p:nvSpPr>
        <p:spPr>
          <a:xfrm>
            <a:off x="2952668" y="4843260"/>
            <a:ext cx="1692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crack</a:t>
            </a:r>
            <a:endParaRPr b="1" dirty="0">
              <a:latin typeface="Gill Sans MT" panose="020B0502020104020203" pitchFamily="34" charset="77"/>
              <a:sym typeface="American Typewriter"/>
            </a:endParaRPr>
          </a:p>
        </p:txBody>
      </p:sp>
      <p:sp>
        <p:nvSpPr>
          <p:cNvPr id="136" name="chipped"/>
          <p:cNvSpPr txBox="1"/>
          <p:nvPr/>
        </p:nvSpPr>
        <p:spPr>
          <a:xfrm>
            <a:off x="3044044" y="5769060"/>
            <a:ext cx="15100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hang</a:t>
            </a:r>
            <a:endParaRPr dirty="0">
              <a:latin typeface="Gill Sans MT" panose="020B0502020104020203" pitchFamily="34" charset="77"/>
            </a:endParaRPr>
          </a:p>
        </p:txBody>
      </p:sp>
      <p:sp>
        <p:nvSpPr>
          <p:cNvPr id="137" name="lift"/>
          <p:cNvSpPr txBox="1"/>
          <p:nvPr/>
        </p:nvSpPr>
        <p:spPr>
          <a:xfrm>
            <a:off x="3079313" y="6639612"/>
            <a:ext cx="14394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bury</a:t>
            </a:r>
            <a:endParaRPr dirty="0">
              <a:latin typeface="Gill Sans MT" panose="020B0502020104020203" pitchFamily="34" charset="77"/>
            </a:endParaRPr>
          </a:p>
        </p:txBody>
      </p:sp>
      <p:sp>
        <p:nvSpPr>
          <p:cNvPr id="138" name="mutter"/>
          <p:cNvSpPr txBox="1"/>
          <p:nvPr/>
        </p:nvSpPr>
        <p:spPr>
          <a:xfrm>
            <a:off x="8516455" y="3961911"/>
            <a:ext cx="13994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fond</a:t>
            </a:r>
            <a:endParaRPr b="1" dirty="0">
              <a:latin typeface="Gill Sans MT" panose="020B0502020104020203" pitchFamily="34" charset="77"/>
              <a:sym typeface="American Typewriter"/>
            </a:endParaRPr>
          </a:p>
        </p:txBody>
      </p:sp>
      <p:sp>
        <p:nvSpPr>
          <p:cNvPr id="139" name="unveil"/>
          <p:cNvSpPr txBox="1"/>
          <p:nvPr/>
        </p:nvSpPr>
        <p:spPr>
          <a:xfrm>
            <a:off x="8241945" y="5750010"/>
            <a:ext cx="175849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chaos</a:t>
            </a:r>
            <a:endParaRPr b="1" dirty="0">
              <a:latin typeface="Gill Sans MT" panose="020B0502020104020203" pitchFamily="34" charset="77"/>
              <a:sym typeface="American Typewriter"/>
            </a:endParaRPr>
          </a:p>
        </p:txBody>
      </p:sp>
      <p:sp>
        <p:nvSpPr>
          <p:cNvPr id="140" name="tolerate"/>
          <p:cNvSpPr txBox="1"/>
          <p:nvPr/>
        </p:nvSpPr>
        <p:spPr>
          <a:xfrm>
            <a:off x="7997089" y="3065958"/>
            <a:ext cx="24381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gingerly</a:t>
            </a:r>
            <a:endParaRPr dirty="0">
              <a:latin typeface="Gill Sans MT" panose="020B0502020104020203" pitchFamily="34" charset="77"/>
            </a:endParaRPr>
          </a:p>
        </p:txBody>
      </p:sp>
      <p:sp>
        <p:nvSpPr>
          <p:cNvPr id="141" name="fixation"/>
          <p:cNvSpPr txBox="1"/>
          <p:nvPr/>
        </p:nvSpPr>
        <p:spPr>
          <a:xfrm>
            <a:off x="8107698" y="4824210"/>
            <a:ext cx="22169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cherish</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326901" y="6639611"/>
            <a:ext cx="16991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snare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61166" y="-572031"/>
            <a:ext cx="6464911"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save</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30295" y="528725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unlock</a:t>
            </a:r>
            <a:endParaRPr sz="28700" dirty="0">
              <a:latin typeface="Gill Sans MT" panose="020B0502020104020203" pitchFamily="34" charset="77"/>
            </a:endParaRPr>
          </a:p>
        </p:txBody>
      </p:sp>
      <p:pic>
        <p:nvPicPr>
          <p:cNvPr id="14" name="Picture 13">
            <a:extLst>
              <a:ext uri="{FF2B5EF4-FFF2-40B4-BE49-F238E27FC236}">
                <a16:creationId xmlns:a16="http://schemas.microsoft.com/office/drawing/2014/main" id="{C6152A8F-3BBD-DB47-82D9-E6E7B74E0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790" y="537716"/>
            <a:ext cx="3381492" cy="3381492"/>
          </a:xfrm>
          <a:prstGeom prst="rect">
            <a:avLst/>
          </a:prstGeom>
        </p:spPr>
      </p:pic>
      <p:pic>
        <p:nvPicPr>
          <p:cNvPr id="15" name="Picture 14" descr="Icon&#10;&#10;Description automatically generated">
            <a:extLst>
              <a:ext uri="{FF2B5EF4-FFF2-40B4-BE49-F238E27FC236}">
                <a16:creationId xmlns:a16="http://schemas.microsoft.com/office/drawing/2014/main" id="{F8C2A981-FEF8-7E40-8D3C-F7C4FDE26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713" y="5954837"/>
            <a:ext cx="3112935" cy="311293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29093" y="42942"/>
            <a:ext cx="677589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crack</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5287250"/>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hang</a:t>
            </a:r>
            <a:endParaRPr sz="19900" dirty="0">
              <a:latin typeface="Gill Sans MT" panose="020B0502020104020203" pitchFamily="34" charset="77"/>
            </a:endParaRPr>
          </a:p>
        </p:txBody>
      </p:sp>
      <p:pic>
        <p:nvPicPr>
          <p:cNvPr id="14" name="Picture 13" descr="A picture containing text, building, window&#10;&#10;Description automatically generated">
            <a:extLst>
              <a:ext uri="{FF2B5EF4-FFF2-40B4-BE49-F238E27FC236}">
                <a16:creationId xmlns:a16="http://schemas.microsoft.com/office/drawing/2014/main" id="{F9398480-89AD-DF46-9813-E8FFCA436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80767"/>
            <a:ext cx="3567207" cy="3567207"/>
          </a:xfrm>
          <a:prstGeom prst="rect">
            <a:avLst/>
          </a:prstGeom>
        </p:spPr>
      </p:pic>
      <p:pic>
        <p:nvPicPr>
          <p:cNvPr id="15" name="Picture 14" descr="Icon&#10;&#10;Description automatically generated">
            <a:extLst>
              <a:ext uri="{FF2B5EF4-FFF2-40B4-BE49-F238E27FC236}">
                <a16:creationId xmlns:a16="http://schemas.microsoft.com/office/drawing/2014/main" id="{1CD55133-704E-2E40-826B-97DF798E2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677" y="5522083"/>
            <a:ext cx="3739806" cy="3739806"/>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47319" y="52368"/>
            <a:ext cx="57227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bury</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47319" y="5537180"/>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gingerly</a:t>
            </a:r>
            <a:endParaRPr sz="96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08BF6954-D241-074A-A41C-1B66486A8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529575"/>
            <a:ext cx="3397774" cy="3397774"/>
          </a:xfrm>
          <a:prstGeom prst="rect">
            <a:avLst/>
          </a:prstGeom>
        </p:spPr>
      </p:pic>
      <p:pic>
        <p:nvPicPr>
          <p:cNvPr id="4" name="Picture 3" descr="Logo&#10;&#10;Description automatically generated">
            <a:extLst>
              <a:ext uri="{FF2B5EF4-FFF2-40B4-BE49-F238E27FC236}">
                <a16:creationId xmlns:a16="http://schemas.microsoft.com/office/drawing/2014/main" id="{BF04CBBC-8291-F345-8E9A-FDACA2BAE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28" y="5778425"/>
            <a:ext cx="3289347" cy="328934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18721" y="255369"/>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fond</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6615" y="5692535"/>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cherish</a:t>
            </a:r>
            <a:endParaRPr sz="138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70FF9B6F-B0D0-7E4C-B3E2-3B24F2E26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939" y="469464"/>
            <a:ext cx="3608455" cy="3608455"/>
          </a:xfrm>
          <a:prstGeom prst="rect">
            <a:avLst/>
          </a:prstGeom>
        </p:spPr>
      </p:pic>
      <p:pic>
        <p:nvPicPr>
          <p:cNvPr id="4" name="Picture 3" descr="Icon&#10;&#10;Description automatically generated">
            <a:extLst>
              <a:ext uri="{FF2B5EF4-FFF2-40B4-BE49-F238E27FC236}">
                <a16:creationId xmlns:a16="http://schemas.microsoft.com/office/drawing/2014/main" id="{D5CE4452-89DB-2748-A948-06C1A0ACCF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60" y="5660895"/>
            <a:ext cx="3378048" cy="3378048"/>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47824" y="42942"/>
            <a:ext cx="715580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chaos</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37237" y="5120696"/>
            <a:ext cx="941044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snare</a:t>
            </a:r>
            <a:endParaRPr sz="19900" dirty="0">
              <a:latin typeface="Gill Sans MT" panose="020B0502020104020203" pitchFamily="34" charset="77"/>
            </a:endParaRPr>
          </a:p>
        </p:txBody>
      </p:sp>
      <p:pic>
        <p:nvPicPr>
          <p:cNvPr id="4" name="Picture 3" descr="A picture containing text, vector graphics&#10;&#10;Description automatically generated">
            <a:extLst>
              <a:ext uri="{FF2B5EF4-FFF2-40B4-BE49-F238E27FC236}">
                <a16:creationId xmlns:a16="http://schemas.microsoft.com/office/drawing/2014/main" id="{969BBC4B-FD90-F14C-9C30-0579C1F25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9022" y="494125"/>
            <a:ext cx="3532693" cy="3532693"/>
          </a:xfrm>
          <a:prstGeom prst="rect">
            <a:avLst/>
          </a:prstGeom>
        </p:spPr>
      </p:pic>
      <p:pic>
        <p:nvPicPr>
          <p:cNvPr id="16" name="Picture 15">
            <a:extLst>
              <a:ext uri="{FF2B5EF4-FFF2-40B4-BE49-F238E27FC236}">
                <a16:creationId xmlns:a16="http://schemas.microsoft.com/office/drawing/2014/main" id="{08F78C6B-E2A1-FE4D-BAFC-5B7636C98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21" y="5595489"/>
            <a:ext cx="3540392" cy="354039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75423" y="2274766"/>
            <a:ext cx="13705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save</a:t>
            </a:r>
            <a:endParaRPr b="1" dirty="0">
              <a:latin typeface="Gill Sans MT" panose="020B0502020104020203" pitchFamily="34" charset="77"/>
              <a:sym typeface="American Typewriter"/>
            </a:endParaRPr>
          </a:p>
        </p:txBody>
      </p:sp>
      <p:sp>
        <p:nvSpPr>
          <p:cNvPr id="134" name="office"/>
          <p:cNvSpPr txBox="1"/>
          <p:nvPr/>
        </p:nvSpPr>
        <p:spPr>
          <a:xfrm>
            <a:off x="5540407" y="3183419"/>
            <a:ext cx="204062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unlock</a:t>
            </a:r>
            <a:endParaRPr dirty="0">
              <a:latin typeface="Gill Sans MT" panose="020B0502020104020203" pitchFamily="34" charset="77"/>
            </a:endParaRPr>
          </a:p>
        </p:txBody>
      </p:sp>
      <p:sp>
        <p:nvSpPr>
          <p:cNvPr id="135" name="spare"/>
          <p:cNvSpPr txBox="1"/>
          <p:nvPr/>
        </p:nvSpPr>
        <p:spPr>
          <a:xfrm>
            <a:off x="5714320" y="4033018"/>
            <a:ext cx="1692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crack</a:t>
            </a:r>
            <a:endParaRPr b="1" dirty="0">
              <a:latin typeface="Gill Sans MT" panose="020B0502020104020203" pitchFamily="34" charset="77"/>
              <a:sym typeface="American Typewriter"/>
            </a:endParaRPr>
          </a:p>
        </p:txBody>
      </p:sp>
      <p:sp>
        <p:nvSpPr>
          <p:cNvPr id="136" name="chipped"/>
          <p:cNvSpPr txBox="1"/>
          <p:nvPr/>
        </p:nvSpPr>
        <p:spPr>
          <a:xfrm>
            <a:off x="5805699" y="4958818"/>
            <a:ext cx="15100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hang</a:t>
            </a:r>
            <a:endParaRPr dirty="0">
              <a:latin typeface="Gill Sans MT" panose="020B0502020104020203" pitchFamily="34" charset="77"/>
            </a:endParaRPr>
          </a:p>
        </p:txBody>
      </p:sp>
      <p:sp>
        <p:nvSpPr>
          <p:cNvPr id="137" name="lift"/>
          <p:cNvSpPr txBox="1"/>
          <p:nvPr/>
        </p:nvSpPr>
        <p:spPr>
          <a:xfrm>
            <a:off x="5840970" y="5829370"/>
            <a:ext cx="14394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61012" y="3418118"/>
            <a:ext cx="13994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fond</a:t>
            </a:r>
            <a:endParaRPr b="1" dirty="0">
              <a:latin typeface="Gill Sans MT" panose="020B0502020104020203" pitchFamily="34" charset="77"/>
              <a:sym typeface="American Typewriter"/>
            </a:endParaRPr>
          </a:p>
        </p:txBody>
      </p:sp>
      <p:sp>
        <p:nvSpPr>
          <p:cNvPr id="140" name="tolerate"/>
          <p:cNvSpPr txBox="1"/>
          <p:nvPr/>
        </p:nvSpPr>
        <p:spPr>
          <a:xfrm>
            <a:off x="5341645" y="2522165"/>
            <a:ext cx="24381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gingerly</a:t>
            </a:r>
            <a:endParaRPr dirty="0">
              <a:latin typeface="Gill Sans MT" panose="020B0502020104020203" pitchFamily="34" charset="77"/>
            </a:endParaRPr>
          </a:p>
        </p:txBody>
      </p:sp>
      <p:sp>
        <p:nvSpPr>
          <p:cNvPr id="141" name="fixation"/>
          <p:cNvSpPr txBox="1"/>
          <p:nvPr/>
        </p:nvSpPr>
        <p:spPr>
          <a:xfrm>
            <a:off x="5452247" y="4280417"/>
            <a:ext cx="22169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cherish</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23161" y="5188117"/>
            <a:ext cx="175849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chaos</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52815" y="5996646"/>
            <a:ext cx="16991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snare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2799" y="1309202"/>
            <a:ext cx="165269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save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792382"/>
            <a:ext cx="6617169"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save someone or something, you help them to avoid harm or to escape from a dangerous or unpleasant situation.</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t>
            </a:r>
            <a:r>
              <a:rPr lang="en-GB" sz="4000" b="1" dirty="0">
                <a:latin typeface="Gill Sans MT" panose="020B0502020104020203" pitchFamily="34" charset="77"/>
              </a:rPr>
              <a:t>saved</a:t>
            </a:r>
            <a:r>
              <a:rPr lang="en-GB" sz="4000" dirty="0">
                <a:latin typeface="Gill Sans MT" panose="020B0502020104020203" pitchFamily="34" charset="77"/>
              </a:rPr>
              <a:t> the chocolate bunny from the sunshine.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save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9117243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rescue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5091135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saved for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save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DD27F6A-2B31-9140-BCC9-45234BB73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369" y="2283288"/>
            <a:ext cx="3935064" cy="393506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1595" y="1309202"/>
            <a:ext cx="251511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unlock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3821632"/>
            <a:ext cx="6302536"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unlock something such as a door, a room, or a container that has a lock, you open it using a key.</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Barnet </a:t>
            </a:r>
            <a:r>
              <a:rPr lang="en-GB" sz="4000" b="1" dirty="0">
                <a:latin typeface="Gill Sans MT" panose="020B0502020104020203" pitchFamily="34" charset="77"/>
              </a:rPr>
              <a:t>unlocked</a:t>
            </a:r>
            <a:r>
              <a:rPr lang="en-GB" sz="4000" dirty="0">
                <a:latin typeface="Gill Sans MT" panose="020B0502020104020203" pitchFamily="34" charset="77"/>
              </a:rPr>
              <a:t> the iPad to start the lesson.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un-lock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6819425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unfasten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phone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0116965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unlock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couldn’t unlock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7C44786-830F-6641-9CBF-B0692BCED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985" y="2611070"/>
            <a:ext cx="3597519" cy="3597519"/>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0818" y="1309202"/>
            <a:ext cx="205665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crack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5079" y="3732891"/>
            <a:ext cx="5693016"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hard cracks, or if you crack it, it becomes slightly damaged, with lines appearing on its surface.</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a </a:t>
            </a:r>
            <a:r>
              <a:rPr lang="en-GB" sz="4000" b="1" dirty="0">
                <a:latin typeface="Gill Sans MT" panose="020B0502020104020203" pitchFamily="34" charset="77"/>
              </a:rPr>
              <a:t>crack</a:t>
            </a:r>
            <a:r>
              <a:rPr lang="en-GB" sz="4000" dirty="0">
                <a:latin typeface="Gill Sans MT" panose="020B0502020104020203" pitchFamily="34" charset="77"/>
              </a:rPr>
              <a:t> on the new television screen.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2417978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snap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3590068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didn’t mean to crack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cracked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text, building, window&#10;&#10;Description automatically generated">
            <a:extLst>
              <a:ext uri="{FF2B5EF4-FFF2-40B4-BE49-F238E27FC236}">
                <a16:creationId xmlns:a16="http://schemas.microsoft.com/office/drawing/2014/main" id="{CA522559-107E-7B4F-BB62-55E95ED4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571" y="2618192"/>
            <a:ext cx="3567207" cy="356720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886" y="1309202"/>
            <a:ext cx="176651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hang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0857" y="3950058"/>
            <a:ext cx="656410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hangs in a high place or position, or if you hang it there, it is attached there so it does not touch the ground.</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Phillip needed to </a:t>
            </a:r>
            <a:r>
              <a:rPr lang="en-GB" sz="4000" b="1" dirty="0">
                <a:latin typeface="Gill Sans MT" panose="020B0502020104020203" pitchFamily="34" charset="77"/>
              </a:rPr>
              <a:t>hang</a:t>
            </a:r>
            <a:r>
              <a:rPr lang="en-GB" sz="4000" dirty="0">
                <a:latin typeface="Gill Sans MT" panose="020B0502020104020203" pitchFamily="34" charset="77"/>
              </a:rPr>
              <a:t> his coat on the correct peg.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hang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9855269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put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take 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suspend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wardrobe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0402461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hung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heeded to hang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5C681900-0598-BC42-963E-E7C4D1A98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089" y="2563115"/>
            <a:ext cx="3739806" cy="3739806"/>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4716" y="1309202"/>
            <a:ext cx="17488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3965601"/>
            <a:ext cx="6790637"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To bury something means to put it into a hole in the ground and cover it up with earth.</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dog </a:t>
            </a:r>
            <a:r>
              <a:rPr lang="en-GB" sz="4000" b="1" dirty="0">
                <a:latin typeface="Gill Sans MT" panose="020B0502020104020203" pitchFamily="34" charset="77"/>
              </a:rPr>
              <a:t>buried</a:t>
            </a:r>
            <a:r>
              <a:rPr lang="en-GB" sz="4000" dirty="0">
                <a:latin typeface="Gill Sans MT" panose="020B0502020104020203" pitchFamily="34" charset="77"/>
              </a:rPr>
              <a:t> a bone in the 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3804359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reveal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conceal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9355776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bury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buried underground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D5BBCA3-BF2A-BF46-ABC1-CF74715A1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735" y="2584952"/>
            <a:ext cx="3329901" cy="332990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17435</TotalTime>
  <Words>1288</Words>
  <Application>Microsoft Macintosh PowerPoint</Application>
  <PresentationFormat>Custom</PresentationFormat>
  <Paragraphs>342</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326</cp:revision>
  <dcterms:modified xsi:type="dcterms:W3CDTF">2021-05-01T08:24:28Z</dcterms:modified>
</cp:coreProperties>
</file>