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47"/>
    <p:restoredTop sz="94853"/>
  </p:normalViewPr>
  <p:slideViewPr>
    <p:cSldViewPr snapToGrid="0" snapToObjects="1">
      <p:cViewPr varScale="1">
        <p:scale>
          <a:sx n="70" d="100"/>
          <a:sy n="70" d="100"/>
        </p:scale>
        <p:origin x="1160"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478627" y="3226831"/>
            <a:ext cx="6431249"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32</a:t>
            </a:r>
            <a:r>
              <a:rPr dirty="0">
                <a:latin typeface="Gill Sans MT" panose="020B0502020104020203" pitchFamily="34" charset="77"/>
              </a:rPr>
              <a:t> </a:t>
            </a:r>
            <a:r>
              <a:rPr lang="en-GB" dirty="0">
                <a:latin typeface="Gill Sans MT" panose="020B0502020104020203" pitchFamily="34" charset="77"/>
              </a:rPr>
              <a:t>– 10th May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8851" y="1309202"/>
            <a:ext cx="3036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appetite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69497" y="4144960"/>
            <a:ext cx="7106699"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Your appetite is your desire to eat. Someone's appetite for something is their strong desire for it.</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Class 9 has an </a:t>
            </a:r>
            <a:r>
              <a:rPr lang="en-GB" sz="4000" b="1" dirty="0">
                <a:latin typeface="Gill Sans MT" panose="020B0502020104020203" pitchFamily="34" charset="77"/>
              </a:rPr>
              <a:t>appetite</a:t>
            </a:r>
            <a:r>
              <a:rPr lang="en-GB" sz="4000" dirty="0">
                <a:latin typeface="Gill Sans MT" panose="020B0502020104020203" pitchFamily="34" charset="77"/>
              </a:rPr>
              <a:t> for learning.</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ap-pe-</a:t>
            </a:r>
            <a:r>
              <a:rPr lang="en-GB" dirty="0" err="1">
                <a:latin typeface="Gill Sans MT" panose="020B0502020104020203" pitchFamily="34" charset="77"/>
              </a:rPr>
              <a:t>tite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6385331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hunger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aversion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craving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learning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2788939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has a huge appetite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appetite had dwindled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D47F4A15-1857-0242-85FB-614D63594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526" y="2371027"/>
            <a:ext cx="3547866" cy="3547866"/>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93766" y="1309202"/>
            <a:ext cx="363080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unfamiliar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5" y="3808568"/>
            <a:ext cx="635522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t>If something is unfamiliar to you, you know nothing or very little about it, because you have not seen or experienced it before.</a:t>
            </a:r>
            <a:endParaRPr sz="40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Sheena was </a:t>
            </a:r>
            <a:r>
              <a:rPr lang="en-GB" sz="4000" b="1" dirty="0">
                <a:latin typeface="Gill Sans MT" panose="020B0502020104020203" pitchFamily="34" charset="77"/>
              </a:rPr>
              <a:t>unfamiliar</a:t>
            </a:r>
            <a:r>
              <a:rPr lang="en-GB" sz="4000" dirty="0">
                <a:latin typeface="Gill Sans MT" panose="020B0502020104020203" pitchFamily="34" charset="77"/>
              </a:rPr>
              <a:t> with the email address.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un-fa-mil-</a:t>
            </a:r>
            <a:r>
              <a:rPr lang="en-GB" dirty="0" err="1">
                <a:latin typeface="Gill Sans MT" panose="020B0502020104020203" pitchFamily="34" charset="77"/>
              </a:rPr>
              <a:t>iar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62363504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new and unfamiliar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rather unfamiliar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3693740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unknown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familiar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internet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strange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a:extLst>
              <a:ext uri="{FF2B5EF4-FFF2-40B4-BE49-F238E27FC236}">
                <a16:creationId xmlns:a16="http://schemas.microsoft.com/office/drawing/2014/main" id="{39B6FF62-7AC6-9940-ABD9-982C9FCEFF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936" y="2437628"/>
            <a:ext cx="3392753" cy="3392753"/>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4418" y="1309202"/>
            <a:ext cx="223298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divert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6934" y="3731508"/>
            <a:ext cx="590967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divert, is to make someone or something go via or be drawn to something that wasn’t originally intended.</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dog on the playground was </a:t>
            </a:r>
            <a:r>
              <a:rPr lang="en-GB" sz="4000" b="1" dirty="0">
                <a:latin typeface="Gill Sans MT" panose="020B0502020104020203" pitchFamily="34" charset="77"/>
              </a:rPr>
              <a:t>diverted</a:t>
            </a:r>
            <a:r>
              <a:rPr lang="en-GB" sz="4000" dirty="0">
                <a:latin typeface="Gill Sans MT" panose="020B0502020104020203" pitchFamily="34" charset="77"/>
              </a:rPr>
              <a:t> out of the gate.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di-vert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214609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divert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they were diverted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8220050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channel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traffic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avert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A picture containing icon&#10;&#10;Description automatically generated">
            <a:extLst>
              <a:ext uri="{FF2B5EF4-FFF2-40B4-BE49-F238E27FC236}">
                <a16:creationId xmlns:a16="http://schemas.microsoft.com/office/drawing/2014/main" id="{867FB409-6D3B-A94B-AA0F-6830E368A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497" y="2486131"/>
            <a:ext cx="3466821" cy="3466821"/>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3090" y="1309202"/>
            <a:ext cx="227466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mimic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750164"/>
            <a:ext cx="696635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mimic the actions or voice of a person or animal, you imitate them, usually in a way that is meant to be amusing or entertaining.</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Fred liked to </a:t>
            </a:r>
            <a:r>
              <a:rPr lang="en-GB" b="1" dirty="0">
                <a:latin typeface="Gill Sans MT" panose="020B0502020104020203" pitchFamily="34" charset="77"/>
              </a:rPr>
              <a:t>mimic</a:t>
            </a:r>
            <a:r>
              <a:rPr lang="en-GB" dirty="0">
                <a:latin typeface="Gill Sans MT" panose="020B0502020104020203" pitchFamily="34" charset="77"/>
              </a:rPr>
              <a:t> his teacher’s sayings.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mim-ic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0536498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loved to mimic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mimic exactly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59377862"/>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imitate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gimmick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-ism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a:extLst>
              <a:ext uri="{FF2B5EF4-FFF2-40B4-BE49-F238E27FC236}">
                <a16:creationId xmlns:a16="http://schemas.microsoft.com/office/drawing/2014/main" id="{1BE992AA-6568-8A4D-91B3-B341A9146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216" y="2318301"/>
            <a:ext cx="3620510" cy="362051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13383" y="1309202"/>
            <a:ext cx="408445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convenient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806406"/>
            <a:ext cx="5887836"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describe a place as convenient, you are pleased because it is near to where you are, or because you can reach another place from there quickly and easily.</a:t>
            </a:r>
            <a:endParaRPr sz="28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Rhodes was tired, so he sat on the </a:t>
            </a:r>
            <a:r>
              <a:rPr lang="en-GB" sz="4000" b="1" dirty="0">
                <a:latin typeface="Gill Sans MT" panose="020B0502020104020203" pitchFamily="34" charset="77"/>
              </a:rPr>
              <a:t>convenient</a:t>
            </a:r>
            <a:r>
              <a:rPr lang="en-GB" sz="4000" dirty="0">
                <a:latin typeface="Gill Sans MT" panose="020B0502020104020203" pitchFamily="34" charset="77"/>
              </a:rPr>
              <a:t> chair.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a:t>
            </a:r>
            <a:r>
              <a:rPr lang="en-GB" dirty="0" err="1">
                <a:latin typeface="Gill Sans MT" panose="020B0502020104020203" pitchFamily="34" charset="77"/>
              </a:rPr>
              <a:t>ven</a:t>
            </a:r>
            <a:r>
              <a:rPr lang="en-GB" dirty="0">
                <a:latin typeface="Gill Sans MT" panose="020B0502020104020203" pitchFamily="34" charset="77"/>
              </a:rPr>
              <a:t>-</a:t>
            </a:r>
            <a:r>
              <a:rPr lang="en-GB" dirty="0" err="1">
                <a:latin typeface="Gill Sans MT" panose="020B0502020104020203" pitchFamily="34" charset="77"/>
              </a:rPr>
              <a:t>ient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480669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close and convenient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conveniently located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4585422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handy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awkward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opportune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inconvenient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A picture containing text, seat, chair&#10;&#10;Description automatically generated">
            <a:extLst>
              <a:ext uri="{FF2B5EF4-FFF2-40B4-BE49-F238E27FC236}">
                <a16:creationId xmlns:a16="http://schemas.microsoft.com/office/drawing/2014/main" id="{F6C68B66-CEBC-E347-AAE8-5B71D1676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748" y="2851016"/>
            <a:ext cx="3266474" cy="3266474"/>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8260074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dozen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duo</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fortnight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suitcase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2162374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appetite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divert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mimic</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convenient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35012340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dozen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duo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fortnight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talent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suitcase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5138874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period of two weeks.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box or bag with a handle and a hard frame in which you carry your clothes when you are travelling.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You can refer to two people together as a ***, especially when they have something in common.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have a *** things, you have twelve of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 is the natural ability to do something well.</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Icon&#10;&#10;Description automatically generated">
            <a:extLst>
              <a:ext uri="{FF2B5EF4-FFF2-40B4-BE49-F238E27FC236}">
                <a16:creationId xmlns:a16="http://schemas.microsoft.com/office/drawing/2014/main" id="{663035C6-54FA-5C4E-A562-5E32A38DD0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9007" y="6494580"/>
            <a:ext cx="1146880" cy="1146880"/>
          </a:xfrm>
          <a:prstGeom prst="rect">
            <a:avLst/>
          </a:prstGeom>
        </p:spPr>
      </p:pic>
      <p:pic>
        <p:nvPicPr>
          <p:cNvPr id="23" name="Picture 22" descr="Icon&#10;&#10;Description automatically generated">
            <a:extLst>
              <a:ext uri="{FF2B5EF4-FFF2-40B4-BE49-F238E27FC236}">
                <a16:creationId xmlns:a16="http://schemas.microsoft.com/office/drawing/2014/main" id="{F6F49292-D054-B947-BDB0-754ECF36BA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5326" y="5072677"/>
            <a:ext cx="1205366" cy="1205366"/>
          </a:xfrm>
          <a:prstGeom prst="rect">
            <a:avLst/>
          </a:prstGeom>
        </p:spPr>
      </p:pic>
      <p:pic>
        <p:nvPicPr>
          <p:cNvPr id="24" name="Picture 23" descr="Icon&#10;&#10;Description automatically generated">
            <a:extLst>
              <a:ext uri="{FF2B5EF4-FFF2-40B4-BE49-F238E27FC236}">
                <a16:creationId xmlns:a16="http://schemas.microsoft.com/office/drawing/2014/main" id="{BF992A33-3F24-574C-A984-6AB5691C47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5094" y="2534532"/>
            <a:ext cx="1205366" cy="1205366"/>
          </a:xfrm>
          <a:prstGeom prst="rect">
            <a:avLst/>
          </a:prstGeom>
        </p:spPr>
      </p:pic>
      <p:pic>
        <p:nvPicPr>
          <p:cNvPr id="25" name="Picture 24" descr="Icon&#10;&#10;Description automatically generated">
            <a:extLst>
              <a:ext uri="{FF2B5EF4-FFF2-40B4-BE49-F238E27FC236}">
                <a16:creationId xmlns:a16="http://schemas.microsoft.com/office/drawing/2014/main" id="{43F61687-AC53-684D-B969-CB7C0C77F1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1577" y="7612093"/>
            <a:ext cx="1334683" cy="1334683"/>
          </a:xfrm>
          <a:prstGeom prst="rect">
            <a:avLst/>
          </a:prstGeom>
        </p:spPr>
      </p:pic>
      <p:pic>
        <p:nvPicPr>
          <p:cNvPr id="29" name="Picture 28" descr="Icon&#10;&#10;Description automatically generated">
            <a:extLst>
              <a:ext uri="{FF2B5EF4-FFF2-40B4-BE49-F238E27FC236}">
                <a16:creationId xmlns:a16="http://schemas.microsoft.com/office/drawing/2014/main" id="{2A057B09-FAB0-DA47-8AA3-10FD2D42CB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4627" y="3937359"/>
            <a:ext cx="1251905" cy="1251905"/>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70781698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appetite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unfamiliar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divert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mimic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convenient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278336320"/>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Your *** is your desire to eat. Someone’s *** for something is their strong desire for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To ***, is to make someone or something go via or be drawn to something that wasn’t originally intended.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the actions or voice of a person or animal, you imitate them, usually in a way that is meant to be amusing or entertaining.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describe a place as ***, you are pleased because it is near to where you are, or because you can reach another place from there quickly and easily.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is *** to you, you know nothing or very little about it, because you have not seen or experienced it before.</a:t>
                      </a:r>
                    </a:p>
                    <a:p>
                      <a:endParaRPr lang="en-GB" sz="20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3" name="Picture 22" descr="Icon&#10;&#10;Description automatically generated">
            <a:extLst>
              <a:ext uri="{FF2B5EF4-FFF2-40B4-BE49-F238E27FC236}">
                <a16:creationId xmlns:a16="http://schemas.microsoft.com/office/drawing/2014/main" id="{1BD185AD-2A56-CA45-93D2-8BAC33BB16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2838" y="2598518"/>
            <a:ext cx="1021977" cy="1021977"/>
          </a:xfrm>
          <a:prstGeom prst="rect">
            <a:avLst/>
          </a:prstGeom>
        </p:spPr>
      </p:pic>
      <p:pic>
        <p:nvPicPr>
          <p:cNvPr id="24" name="Picture 23">
            <a:extLst>
              <a:ext uri="{FF2B5EF4-FFF2-40B4-BE49-F238E27FC236}">
                <a16:creationId xmlns:a16="http://schemas.microsoft.com/office/drawing/2014/main" id="{02E59B4B-F434-D340-9F09-AEF3970105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0870" y="7780251"/>
            <a:ext cx="1021977" cy="1021977"/>
          </a:xfrm>
          <a:prstGeom prst="rect">
            <a:avLst/>
          </a:prstGeom>
        </p:spPr>
      </p:pic>
      <p:pic>
        <p:nvPicPr>
          <p:cNvPr id="27" name="Picture 26" descr="A picture containing icon&#10;&#10;Description automatically generated">
            <a:extLst>
              <a:ext uri="{FF2B5EF4-FFF2-40B4-BE49-F238E27FC236}">
                <a16:creationId xmlns:a16="http://schemas.microsoft.com/office/drawing/2014/main" id="{3BCB6B83-9054-B54A-9647-A31A51D963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2838" y="3902122"/>
            <a:ext cx="1021976" cy="1021976"/>
          </a:xfrm>
          <a:prstGeom prst="rect">
            <a:avLst/>
          </a:prstGeom>
        </p:spPr>
      </p:pic>
      <p:pic>
        <p:nvPicPr>
          <p:cNvPr id="28" name="Picture 27">
            <a:extLst>
              <a:ext uri="{FF2B5EF4-FFF2-40B4-BE49-F238E27FC236}">
                <a16:creationId xmlns:a16="http://schemas.microsoft.com/office/drawing/2014/main" id="{486CCD16-0DBE-FF45-BDB0-AE0BA626FD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8292" y="5205725"/>
            <a:ext cx="1021978" cy="1021978"/>
          </a:xfrm>
          <a:prstGeom prst="rect">
            <a:avLst/>
          </a:prstGeom>
        </p:spPr>
      </p:pic>
      <p:pic>
        <p:nvPicPr>
          <p:cNvPr id="29" name="Picture 28" descr="A picture containing text, seat, chair&#10;&#10;Description automatically generated">
            <a:extLst>
              <a:ext uri="{FF2B5EF4-FFF2-40B4-BE49-F238E27FC236}">
                <a16:creationId xmlns:a16="http://schemas.microsoft.com/office/drawing/2014/main" id="{77B65C36-1F2A-7940-9265-7BB87081DE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8748" y="6595211"/>
            <a:ext cx="1035425" cy="103542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57289" y="3085008"/>
            <a:ext cx="188352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dozen</a:t>
            </a:r>
            <a:endParaRPr b="1" dirty="0">
              <a:latin typeface="Gill Sans MT" panose="020B0502020104020203" pitchFamily="34" charset="77"/>
              <a:sym typeface="American Typewriter"/>
            </a:endParaRPr>
          </a:p>
        </p:txBody>
      </p:sp>
      <p:sp>
        <p:nvSpPr>
          <p:cNvPr id="134" name="office"/>
          <p:cNvSpPr txBox="1"/>
          <p:nvPr/>
        </p:nvSpPr>
        <p:spPr>
          <a:xfrm>
            <a:off x="3193928" y="3993661"/>
            <a:ext cx="12102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duo</a:t>
            </a:r>
            <a:endParaRPr dirty="0">
              <a:latin typeface="Gill Sans MT" panose="020B0502020104020203" pitchFamily="34" charset="77"/>
            </a:endParaRPr>
          </a:p>
        </p:txBody>
      </p:sp>
      <p:sp>
        <p:nvSpPr>
          <p:cNvPr id="135" name="spare"/>
          <p:cNvSpPr txBox="1"/>
          <p:nvPr/>
        </p:nvSpPr>
        <p:spPr>
          <a:xfrm>
            <a:off x="2448525" y="4843260"/>
            <a:ext cx="27010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fortnight</a:t>
            </a:r>
            <a:endParaRPr b="1" dirty="0">
              <a:latin typeface="Gill Sans MT" panose="020B0502020104020203" pitchFamily="34" charset="77"/>
              <a:sym typeface="American Typewriter"/>
            </a:endParaRPr>
          </a:p>
        </p:txBody>
      </p:sp>
      <p:sp>
        <p:nvSpPr>
          <p:cNvPr id="136" name="chipped"/>
          <p:cNvSpPr txBox="1"/>
          <p:nvPr/>
        </p:nvSpPr>
        <p:spPr>
          <a:xfrm>
            <a:off x="2884546" y="5769060"/>
            <a:ext cx="18290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talent</a:t>
            </a:r>
            <a:endParaRPr dirty="0">
              <a:latin typeface="Gill Sans MT" panose="020B0502020104020203" pitchFamily="34" charset="77"/>
            </a:endParaRPr>
          </a:p>
        </p:txBody>
      </p:sp>
      <p:sp>
        <p:nvSpPr>
          <p:cNvPr id="137" name="lift"/>
          <p:cNvSpPr txBox="1"/>
          <p:nvPr/>
        </p:nvSpPr>
        <p:spPr>
          <a:xfrm>
            <a:off x="2587194" y="6639612"/>
            <a:ext cx="24237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suitcase</a:t>
            </a:r>
            <a:endParaRPr dirty="0">
              <a:latin typeface="Gill Sans MT" panose="020B0502020104020203" pitchFamily="34" charset="77"/>
            </a:endParaRPr>
          </a:p>
        </p:txBody>
      </p:sp>
      <p:sp>
        <p:nvSpPr>
          <p:cNvPr id="138" name="mutter"/>
          <p:cNvSpPr txBox="1"/>
          <p:nvPr/>
        </p:nvSpPr>
        <p:spPr>
          <a:xfrm>
            <a:off x="7672475" y="3961911"/>
            <a:ext cx="30873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unfamiliar</a:t>
            </a:r>
            <a:endParaRPr b="1" dirty="0">
              <a:latin typeface="Gill Sans MT" panose="020B0502020104020203" pitchFamily="34" charset="77"/>
              <a:sym typeface="American Typewriter"/>
            </a:endParaRPr>
          </a:p>
        </p:txBody>
      </p:sp>
      <p:sp>
        <p:nvSpPr>
          <p:cNvPr id="139" name="unveil"/>
          <p:cNvSpPr txBox="1"/>
          <p:nvPr/>
        </p:nvSpPr>
        <p:spPr>
          <a:xfrm>
            <a:off x="8140154" y="5750010"/>
            <a:ext cx="19620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mimic</a:t>
            </a:r>
            <a:endParaRPr b="1" dirty="0">
              <a:latin typeface="Gill Sans MT" panose="020B0502020104020203" pitchFamily="34" charset="77"/>
              <a:sym typeface="American Typewriter"/>
            </a:endParaRPr>
          </a:p>
        </p:txBody>
      </p:sp>
      <p:sp>
        <p:nvSpPr>
          <p:cNvPr id="140" name="tolerate"/>
          <p:cNvSpPr txBox="1"/>
          <p:nvPr/>
        </p:nvSpPr>
        <p:spPr>
          <a:xfrm>
            <a:off x="7944991" y="3065958"/>
            <a:ext cx="25423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appetite</a:t>
            </a:r>
            <a:endParaRPr dirty="0">
              <a:latin typeface="Gill Sans MT" panose="020B0502020104020203" pitchFamily="34" charset="77"/>
            </a:endParaRPr>
          </a:p>
        </p:txBody>
      </p:sp>
      <p:sp>
        <p:nvSpPr>
          <p:cNvPr id="141" name="fixation"/>
          <p:cNvSpPr txBox="1"/>
          <p:nvPr/>
        </p:nvSpPr>
        <p:spPr>
          <a:xfrm>
            <a:off x="8294450" y="4824210"/>
            <a:ext cx="18434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divert</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511774" y="6639611"/>
            <a:ext cx="332943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convenient</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90555" y="222995"/>
            <a:ext cx="763510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dozen</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1044" y="4878251"/>
            <a:ext cx="10875989"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duo</a:t>
            </a:r>
            <a:endParaRPr sz="344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6A77AEF8-9E1F-544B-9BE7-9C0003703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596" y="786510"/>
            <a:ext cx="3217007" cy="3217007"/>
          </a:xfrm>
          <a:prstGeom prst="rect">
            <a:avLst/>
          </a:prstGeom>
        </p:spPr>
      </p:pic>
      <p:pic>
        <p:nvPicPr>
          <p:cNvPr id="4" name="Picture 3" descr="Icon&#10;&#10;Description automatically generated">
            <a:extLst>
              <a:ext uri="{FF2B5EF4-FFF2-40B4-BE49-F238E27FC236}">
                <a16:creationId xmlns:a16="http://schemas.microsoft.com/office/drawing/2014/main" id="{96D6F685-3956-314F-A8E8-1774417C3D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04" y="5430292"/>
            <a:ext cx="3637480" cy="363748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76301" y="874668"/>
            <a:ext cx="75741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fortnight</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5580" y="5287250"/>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talent</a:t>
            </a:r>
            <a:endParaRPr sz="199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437A9013-A4C9-F449-BA9F-4B531F95A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620866"/>
            <a:ext cx="3215191" cy="3215191"/>
          </a:xfrm>
          <a:prstGeom prst="rect">
            <a:avLst/>
          </a:prstGeom>
        </p:spPr>
      </p:pic>
      <p:pic>
        <p:nvPicPr>
          <p:cNvPr id="4" name="Picture 3" descr="Icon&#10;&#10;Description automatically generated">
            <a:extLst>
              <a:ext uri="{FF2B5EF4-FFF2-40B4-BE49-F238E27FC236}">
                <a16:creationId xmlns:a16="http://schemas.microsoft.com/office/drawing/2014/main" id="{0B745DCA-AD87-6849-879B-B233056B29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952" y="5628256"/>
            <a:ext cx="3471753" cy="347175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5773" y="305549"/>
            <a:ext cx="8181728"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suitcase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220954" y="5537180"/>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appetite</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40FB1382-0EA3-1D4E-9474-AE919F393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7501" y="826340"/>
            <a:ext cx="2804243" cy="2804243"/>
          </a:xfrm>
          <a:prstGeom prst="rect">
            <a:avLst/>
          </a:prstGeom>
        </p:spPr>
      </p:pic>
      <p:pic>
        <p:nvPicPr>
          <p:cNvPr id="4" name="Picture 3" descr="Icon&#10;&#10;Description automatically generated">
            <a:extLst>
              <a:ext uri="{FF2B5EF4-FFF2-40B4-BE49-F238E27FC236}">
                <a16:creationId xmlns:a16="http://schemas.microsoft.com/office/drawing/2014/main" id="{B4EF2A3C-AA83-3349-BC66-4ABAFC6445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91" y="6000086"/>
            <a:ext cx="2733157" cy="2733157"/>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49507" y="803484"/>
            <a:ext cx="1199989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unfamiliar</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48023" y="5302864"/>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divert</a:t>
            </a:r>
            <a:endParaRPr sz="13800" dirty="0">
              <a:latin typeface="Gill Sans MT" panose="020B0502020104020203" pitchFamily="34" charset="77"/>
            </a:endParaRPr>
          </a:p>
        </p:txBody>
      </p:sp>
      <p:pic>
        <p:nvPicPr>
          <p:cNvPr id="18" name="Picture 17">
            <a:extLst>
              <a:ext uri="{FF2B5EF4-FFF2-40B4-BE49-F238E27FC236}">
                <a16:creationId xmlns:a16="http://schemas.microsoft.com/office/drawing/2014/main" id="{DECA3512-F323-A44B-A883-546EE5274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1083" y="917458"/>
            <a:ext cx="2867725" cy="2867725"/>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52620F3D-E882-354B-9EA1-8240FD3505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443" y="5823773"/>
            <a:ext cx="3052291" cy="3052291"/>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37215" y="76940"/>
            <a:ext cx="751327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mimic</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98401" y="6102456"/>
            <a:ext cx="102764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convenient</a:t>
            </a:r>
            <a:endParaRPr sz="16600" dirty="0">
              <a:latin typeface="Gill Sans MT" panose="020B0502020104020203" pitchFamily="34" charset="77"/>
            </a:endParaRPr>
          </a:p>
        </p:txBody>
      </p:sp>
      <p:pic>
        <p:nvPicPr>
          <p:cNvPr id="17" name="Picture 16">
            <a:extLst>
              <a:ext uri="{FF2B5EF4-FFF2-40B4-BE49-F238E27FC236}">
                <a16:creationId xmlns:a16="http://schemas.microsoft.com/office/drawing/2014/main" id="{9AF4E898-D6A5-E74C-842C-EC2026B60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2485" y="419807"/>
            <a:ext cx="3620510" cy="3620510"/>
          </a:xfrm>
          <a:prstGeom prst="rect">
            <a:avLst/>
          </a:prstGeom>
        </p:spPr>
      </p:pic>
      <p:pic>
        <p:nvPicPr>
          <p:cNvPr id="4" name="Picture 3" descr="A picture containing text, seat, chair&#10;&#10;Description automatically generated">
            <a:extLst>
              <a:ext uri="{FF2B5EF4-FFF2-40B4-BE49-F238E27FC236}">
                <a16:creationId xmlns:a16="http://schemas.microsoft.com/office/drawing/2014/main" id="{6CDC8576-9CDD-B14D-B913-663B912FA5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509" y="5743759"/>
            <a:ext cx="3266474" cy="3266474"/>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18941" y="2274766"/>
            <a:ext cx="188352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dozen</a:t>
            </a:r>
            <a:endParaRPr b="1" dirty="0">
              <a:latin typeface="Gill Sans MT" panose="020B0502020104020203" pitchFamily="34" charset="77"/>
              <a:sym typeface="American Typewriter"/>
            </a:endParaRPr>
          </a:p>
        </p:txBody>
      </p:sp>
      <p:sp>
        <p:nvSpPr>
          <p:cNvPr id="134" name="office"/>
          <p:cNvSpPr txBox="1"/>
          <p:nvPr/>
        </p:nvSpPr>
        <p:spPr>
          <a:xfrm>
            <a:off x="5955584" y="3183419"/>
            <a:ext cx="12102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duo</a:t>
            </a:r>
            <a:endParaRPr dirty="0">
              <a:latin typeface="Gill Sans MT" panose="020B0502020104020203" pitchFamily="34" charset="77"/>
            </a:endParaRPr>
          </a:p>
        </p:txBody>
      </p:sp>
      <p:sp>
        <p:nvSpPr>
          <p:cNvPr id="135" name="spare"/>
          <p:cNvSpPr txBox="1"/>
          <p:nvPr/>
        </p:nvSpPr>
        <p:spPr>
          <a:xfrm>
            <a:off x="5210177" y="4033018"/>
            <a:ext cx="27010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fortnight</a:t>
            </a:r>
            <a:endParaRPr b="1" dirty="0">
              <a:latin typeface="Gill Sans MT" panose="020B0502020104020203" pitchFamily="34" charset="77"/>
              <a:sym typeface="American Typewriter"/>
            </a:endParaRPr>
          </a:p>
        </p:txBody>
      </p:sp>
      <p:sp>
        <p:nvSpPr>
          <p:cNvPr id="136" name="chipped"/>
          <p:cNvSpPr txBox="1"/>
          <p:nvPr/>
        </p:nvSpPr>
        <p:spPr>
          <a:xfrm>
            <a:off x="5646200" y="4958818"/>
            <a:ext cx="18290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talent</a:t>
            </a:r>
            <a:endParaRPr dirty="0">
              <a:latin typeface="Gill Sans MT" panose="020B0502020104020203" pitchFamily="34" charset="77"/>
            </a:endParaRPr>
          </a:p>
        </p:txBody>
      </p:sp>
      <p:sp>
        <p:nvSpPr>
          <p:cNvPr id="137" name="lift"/>
          <p:cNvSpPr txBox="1"/>
          <p:nvPr/>
        </p:nvSpPr>
        <p:spPr>
          <a:xfrm>
            <a:off x="5348851" y="5829370"/>
            <a:ext cx="24237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suitcase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017032" y="3418118"/>
            <a:ext cx="30873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unfamiliar</a:t>
            </a:r>
            <a:endParaRPr b="1" dirty="0">
              <a:latin typeface="Gill Sans MT" panose="020B0502020104020203" pitchFamily="34" charset="77"/>
              <a:sym typeface="American Typewriter"/>
            </a:endParaRPr>
          </a:p>
        </p:txBody>
      </p:sp>
      <p:sp>
        <p:nvSpPr>
          <p:cNvPr id="140" name="tolerate"/>
          <p:cNvSpPr txBox="1"/>
          <p:nvPr/>
        </p:nvSpPr>
        <p:spPr>
          <a:xfrm>
            <a:off x="5289547" y="2522165"/>
            <a:ext cx="25423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appetite</a:t>
            </a:r>
            <a:endParaRPr dirty="0">
              <a:latin typeface="Gill Sans MT" panose="020B0502020104020203" pitchFamily="34" charset="77"/>
            </a:endParaRPr>
          </a:p>
        </p:txBody>
      </p:sp>
      <p:sp>
        <p:nvSpPr>
          <p:cNvPr id="141" name="fixation"/>
          <p:cNvSpPr txBox="1"/>
          <p:nvPr/>
        </p:nvSpPr>
        <p:spPr>
          <a:xfrm>
            <a:off x="5638997" y="4280417"/>
            <a:ext cx="18434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divert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521370" y="5188117"/>
            <a:ext cx="19620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mimic</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837688" y="5996646"/>
            <a:ext cx="332943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convenient</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54985" y="1309202"/>
            <a:ext cx="230832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dozen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284825"/>
            <a:ext cx="6238933"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have a dozen things, you have twelve of them.</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used a </a:t>
            </a:r>
            <a:r>
              <a:rPr lang="en-GB" sz="4000" b="1" dirty="0">
                <a:latin typeface="Gill Sans MT" panose="020B0502020104020203" pitchFamily="34" charset="77"/>
              </a:rPr>
              <a:t>dozen</a:t>
            </a:r>
            <a:r>
              <a:rPr lang="en-GB" sz="4000" dirty="0">
                <a:latin typeface="Gill Sans MT" panose="020B0502020104020203" pitchFamily="34" charset="77"/>
              </a:rPr>
              <a:t> eggs to create a cake.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doz-en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5638466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twelve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cousin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eggs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06948536"/>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dozen birds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dozen cakes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58301D2B-85B6-3441-8EE0-1483655EF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212" y="2385749"/>
            <a:ext cx="4615631" cy="4615631"/>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57341" y="1309202"/>
            <a:ext cx="150361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duo</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3821632"/>
            <a:ext cx="607841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can refer to two people together as a duo, especially when they have something in common.</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brave </a:t>
            </a:r>
            <a:r>
              <a:rPr lang="en-GB" sz="4000" b="1" dirty="0">
                <a:latin typeface="Gill Sans MT" panose="020B0502020104020203" pitchFamily="34" charset="77"/>
              </a:rPr>
              <a:t>duo</a:t>
            </a:r>
            <a:r>
              <a:rPr lang="en-GB" sz="4000" dirty="0">
                <a:latin typeface="Gill Sans MT" panose="020B0502020104020203" pitchFamily="34" charset="77"/>
              </a:rPr>
              <a:t> explored the caves.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duo</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1525439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owe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children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two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2904437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intrepid duo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deadly duo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FC3E1D3E-8A9C-BC4D-BEEC-483812258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5888" y="2340683"/>
            <a:ext cx="3637480" cy="363748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82899" y="1309202"/>
            <a:ext cx="325249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fortnight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5079" y="4286888"/>
            <a:ext cx="569301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fortnight is a period of two weeks.</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 was going to her caravan for a </a:t>
            </a:r>
            <a:r>
              <a:rPr lang="en-GB" sz="4000" b="1" dirty="0">
                <a:latin typeface="Gill Sans MT" panose="020B0502020104020203" pitchFamily="34" charset="77"/>
              </a:rPr>
              <a:t>fortnight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fort-night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9633508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fourteen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holiday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two weeks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weeks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556060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fortnight abroad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fortnight until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54323F63-F245-954E-B7B7-1A47D233D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0405" y="2500292"/>
            <a:ext cx="3935107" cy="393510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0320" y="1309202"/>
            <a:ext cx="215764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talent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0857" y="4257835"/>
            <a:ext cx="6564107"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Talent is the natural ability to do something well.</a:t>
            </a:r>
            <a:endParaRPr sz="48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was excited for the </a:t>
            </a:r>
            <a:r>
              <a:rPr lang="en-GB" sz="4000" b="1" dirty="0">
                <a:latin typeface="Gill Sans MT" panose="020B0502020104020203" pitchFamily="34" charset="77"/>
              </a:rPr>
              <a:t>talent</a:t>
            </a:r>
            <a:r>
              <a:rPr lang="en-GB" sz="4000" dirty="0">
                <a:latin typeface="Gill Sans MT" panose="020B0502020104020203" pitchFamily="34" charset="77"/>
              </a:rPr>
              <a:t> show.</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tal-ent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2227722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ability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gallant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knack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balance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famous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6015569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extreme talent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talented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964AEA1D-3A32-8549-9A4E-91418740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702" y="2251069"/>
            <a:ext cx="3701736" cy="3701736"/>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38400" y="1309202"/>
            <a:ext cx="294151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suitcase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3780936"/>
            <a:ext cx="679063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suitcase is a box or bag with a handle and a hard frame in which you carry your clothes when you are travelling.</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Juan packed his clothes into a </a:t>
            </a:r>
            <a:r>
              <a:rPr lang="en-GB" sz="4000" b="1" dirty="0">
                <a:latin typeface="Gill Sans MT" panose="020B0502020104020203" pitchFamily="34" charset="77"/>
              </a:rPr>
              <a:t>suitcase</a:t>
            </a:r>
            <a:r>
              <a:rPr lang="en-GB" sz="4000" dirty="0">
                <a:latin typeface="Gill Sans MT" panose="020B0502020104020203" pitchFamily="34" charset="77"/>
              </a:rPr>
              <a:t> for his holiday.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suit-case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0462679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travel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holdall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transport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1589289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strong suitcase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packed the suitcase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44167854-E7AF-CD4C-AEE9-62884D61C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398" y="2486201"/>
            <a:ext cx="3623115" cy="3623115"/>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20501</TotalTime>
  <Words>1272</Words>
  <Application>Microsoft Macintosh PowerPoint</Application>
  <PresentationFormat>Custom</PresentationFormat>
  <Paragraphs>335</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329</cp:revision>
  <dcterms:modified xsi:type="dcterms:W3CDTF">2021-05-07T09:33:17Z</dcterms:modified>
</cp:coreProperties>
</file>