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1"/>
    <p:restoredTop sz="94853"/>
  </p:normalViewPr>
  <p:slideViewPr>
    <p:cSldViewPr snapToGrid="0" snapToObjects="1">
      <p:cViewPr varScale="1">
        <p:scale>
          <a:sx n="62" d="100"/>
          <a:sy n="62" d="100"/>
        </p:scale>
        <p:origin x="21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78628" y="3226831"/>
            <a:ext cx="643124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33</a:t>
            </a:r>
            <a:r>
              <a:rPr dirty="0">
                <a:latin typeface="Gill Sans MT" panose="020B0502020104020203" pitchFamily="34" charset="77"/>
              </a:rPr>
              <a:t> </a:t>
            </a:r>
            <a:r>
              <a:rPr lang="en-GB" dirty="0">
                <a:latin typeface="Gill Sans MT" panose="020B0502020104020203" pitchFamily="34" charset="77"/>
              </a:rPr>
              <a:t>– 17th May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5842" y="1309202"/>
            <a:ext cx="32621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innocent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4052627"/>
            <a:ext cx="579472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innocent, they did not commit a crime which they have been accused of.</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knew that Abraham was </a:t>
            </a:r>
            <a:r>
              <a:rPr lang="en-GB" sz="4000" b="1" dirty="0">
                <a:latin typeface="Gill Sans MT" panose="020B0502020104020203" pitchFamily="34" charset="77"/>
              </a:rPr>
              <a:t>innocent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in-no-cent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660012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guilty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magnificent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faultless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278893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has a huge appetite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appetite had dwindled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E794398-3B12-6E40-9F1C-4F9222816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038" y="2764357"/>
            <a:ext cx="3124958" cy="312495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67910" y="1309202"/>
            <a:ext cx="47945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repercussion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9971" y="3911029"/>
            <a:ext cx="590323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t>If an action or event has repercussions, it causes unpleasant things to happen some time after the original action or event.</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would be </a:t>
            </a:r>
            <a:r>
              <a:rPr lang="en-GB" sz="4000" b="1" dirty="0">
                <a:latin typeface="Gill Sans MT" panose="020B0502020104020203" pitchFamily="34" charset="77"/>
              </a:rPr>
              <a:t>repercussions</a:t>
            </a:r>
            <a:r>
              <a:rPr lang="en-GB" sz="4000" dirty="0">
                <a:latin typeface="Gill Sans MT" panose="020B0502020104020203" pitchFamily="34" charset="77"/>
              </a:rPr>
              <a:t> for the guilty person.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re-per-</a:t>
            </a:r>
            <a:r>
              <a:rPr lang="en-GB" dirty="0" err="1">
                <a:latin typeface="Gill Sans MT" panose="020B0502020104020203" pitchFamily="34" charset="77"/>
              </a:rPr>
              <a:t>cus</a:t>
            </a:r>
            <a:r>
              <a:rPr lang="en-GB" dirty="0">
                <a:latin typeface="Gill Sans MT" panose="020B0502020104020203" pitchFamily="34" charset="77"/>
              </a:rPr>
              <a:t>-</a:t>
            </a:r>
            <a:r>
              <a:rPr lang="en-GB" dirty="0" err="1">
                <a:latin typeface="Gill Sans MT" panose="020B0502020104020203" pitchFamily="34" charset="77"/>
              </a:rPr>
              <a:t>sion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3480243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grave repercussions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unfamiliar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8871107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outcome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discussion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punishment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consequence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naughty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D20987AB-B661-FF4B-ADB7-1C6E8789D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329" y="2605383"/>
            <a:ext cx="3801402" cy="380140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9610" y="1309202"/>
            <a:ext cx="22426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adorn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3916173"/>
            <a:ext cx="590967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adorns a place or an object, it makes it look more beautiful.</a:t>
            </a:r>
            <a:endParaRPr sz="40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was </a:t>
            </a:r>
            <a:r>
              <a:rPr lang="en-GB" sz="4000" b="1" dirty="0">
                <a:latin typeface="Gill Sans MT" panose="020B0502020104020203" pitchFamily="34" charset="77"/>
              </a:rPr>
              <a:t>adorned</a:t>
            </a:r>
            <a:r>
              <a:rPr lang="en-GB" sz="4000" dirty="0">
                <a:latin typeface="Gill Sans MT" panose="020B0502020104020203" pitchFamily="34" charset="77"/>
              </a:rPr>
              <a:t> with rich vocabulary.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dorn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21460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divert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they were diverted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7941172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decorate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disguise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979C0979-CD90-264A-8C24-4B5BEB5E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305" y="2558270"/>
            <a:ext cx="3551030" cy="355103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5083" y="1309202"/>
            <a:ext cx="271067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mature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4"/>
            <a:ext cx="69663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someone as mature, you think that they are fully developed and balanced in their personality and emotional behaviour.</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Thankfully, Jennifer was very </a:t>
            </a:r>
            <a:r>
              <a:rPr lang="en-GB" b="1" dirty="0">
                <a:latin typeface="Gill Sans MT" panose="020B0502020104020203" pitchFamily="34" charset="77"/>
              </a:rPr>
              <a:t>mature</a:t>
            </a:r>
            <a:r>
              <a:rPr lang="en-GB" dirty="0">
                <a:latin typeface="Gill Sans MT" panose="020B0502020104020203" pitchFamily="34" charset="77"/>
              </a:rPr>
              <a:t> about everything.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a:t>
            </a:r>
            <a:r>
              <a:rPr lang="en-GB" dirty="0" err="1">
                <a:latin typeface="Gill Sans MT" panose="020B0502020104020203" pitchFamily="34" charset="77"/>
              </a:rPr>
              <a:t>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0536498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loved to mimic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mimic exactly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271757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immature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responsible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8AA141C-064E-2A40-BB56-15168E434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550628"/>
            <a:ext cx="3498353" cy="349835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8586" y="1309202"/>
            <a:ext cx="23740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drama</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7"/>
            <a:ext cx="58878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a real situation which is exciting or distressing as drama.</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circle time turned into quite a </a:t>
            </a:r>
            <a:r>
              <a:rPr lang="en-GB" sz="4000" b="1" dirty="0">
                <a:latin typeface="Gill Sans MT" panose="020B0502020104020203" pitchFamily="34" charset="77"/>
              </a:rPr>
              <a:t>drama</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dra</a:t>
            </a:r>
            <a:r>
              <a:rPr lang="en-GB" dirty="0">
                <a:latin typeface="Gill Sans MT" panose="020B0502020104020203" pitchFamily="34" charset="77"/>
              </a:rPr>
              <a:t>-ma</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48066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close and convenient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conveniently located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7629716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spectacle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karma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discussion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with medium confidence">
            <a:extLst>
              <a:ext uri="{FF2B5EF4-FFF2-40B4-BE49-F238E27FC236}">
                <a16:creationId xmlns:a16="http://schemas.microsoft.com/office/drawing/2014/main" id="{FAC08C55-629B-3A4F-AAB9-A4BE89FBE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460" y="2509774"/>
            <a:ext cx="3643969" cy="364396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333155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hidden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perch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whole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faint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8088141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innocent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adorn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mature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drama</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641103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hidden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perch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option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2306904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An *** is something that you can choose to do in preference to one or more alternatives.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or someone, you put them in a place where they cannot easily be seen or found. It is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on something, you sit down lightly on the very edge or tip of it.</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refer to the *** of something, you mean all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sound, colour, mark, feeling, or quality has very little strength or intensity.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895A1124-A0E0-7D47-996D-812FB7AC5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112" y="3928818"/>
            <a:ext cx="504521" cy="504521"/>
          </a:xfrm>
          <a:prstGeom prst="rect">
            <a:avLst/>
          </a:prstGeom>
        </p:spPr>
      </p:pic>
      <p:pic>
        <p:nvPicPr>
          <p:cNvPr id="20" name="Picture 19">
            <a:extLst>
              <a:ext uri="{FF2B5EF4-FFF2-40B4-BE49-F238E27FC236}">
                <a16:creationId xmlns:a16="http://schemas.microsoft.com/office/drawing/2014/main" id="{BC382F53-BD6A-8E41-87F3-66C8F7B8A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1591" y="4433339"/>
            <a:ext cx="464352" cy="464352"/>
          </a:xfrm>
          <a:prstGeom prst="rect">
            <a:avLst/>
          </a:prstGeom>
        </p:spPr>
      </p:pic>
      <p:pic>
        <p:nvPicPr>
          <p:cNvPr id="26" name="Picture 25" descr="Icon&#10;&#10;Description automatically generated">
            <a:extLst>
              <a:ext uri="{FF2B5EF4-FFF2-40B4-BE49-F238E27FC236}">
                <a16:creationId xmlns:a16="http://schemas.microsoft.com/office/drawing/2014/main" id="{F2DD9E05-16E0-854E-B3ED-7F5F8B078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0177" y="4101786"/>
            <a:ext cx="933590" cy="933590"/>
          </a:xfrm>
          <a:prstGeom prst="rect">
            <a:avLst/>
          </a:prstGeom>
        </p:spPr>
      </p:pic>
      <p:pic>
        <p:nvPicPr>
          <p:cNvPr id="27" name="Picture 26" descr="Logo&#10;&#10;Description automatically generated">
            <a:extLst>
              <a:ext uri="{FF2B5EF4-FFF2-40B4-BE49-F238E27FC236}">
                <a16:creationId xmlns:a16="http://schemas.microsoft.com/office/drawing/2014/main" id="{B69A5093-7269-564D-85D2-6C7F80832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0177" y="5185019"/>
            <a:ext cx="1182656" cy="1182656"/>
          </a:xfrm>
          <a:prstGeom prst="rect">
            <a:avLst/>
          </a:prstGeom>
        </p:spPr>
      </p:pic>
      <p:pic>
        <p:nvPicPr>
          <p:cNvPr id="28" name="Picture 27">
            <a:extLst>
              <a:ext uri="{FF2B5EF4-FFF2-40B4-BE49-F238E27FC236}">
                <a16:creationId xmlns:a16="http://schemas.microsoft.com/office/drawing/2014/main" id="{48DB542E-18B3-D948-A195-9A8E887EA7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6087" y="6566915"/>
            <a:ext cx="834623" cy="834623"/>
          </a:xfrm>
          <a:prstGeom prst="rect">
            <a:avLst/>
          </a:prstGeom>
        </p:spPr>
      </p:pic>
      <p:pic>
        <p:nvPicPr>
          <p:cNvPr id="23" name="Picture 22" descr="Logo, icon&#10;&#10;Description automatically generated">
            <a:extLst>
              <a:ext uri="{FF2B5EF4-FFF2-40B4-BE49-F238E27FC236}">
                <a16:creationId xmlns:a16="http://schemas.microsoft.com/office/drawing/2014/main" id="{9772ACBD-2EC0-6E4B-8D1D-0AD97F7557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06114" y="7767159"/>
            <a:ext cx="1051995" cy="1051995"/>
          </a:xfrm>
          <a:prstGeom prst="rect">
            <a:avLst/>
          </a:prstGeom>
        </p:spPr>
      </p:pic>
      <p:pic>
        <p:nvPicPr>
          <p:cNvPr id="24" name="Picture 23" descr="A picture containing text, tableware, plate, dishware&#10;&#10;Description automatically generated">
            <a:extLst>
              <a:ext uri="{FF2B5EF4-FFF2-40B4-BE49-F238E27FC236}">
                <a16:creationId xmlns:a16="http://schemas.microsoft.com/office/drawing/2014/main" id="{7A5E25CD-30EF-D247-8AD2-2B6F491E46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2690" y="2702302"/>
            <a:ext cx="957629" cy="95762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84089936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innocent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repercussion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drama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adorn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7026033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describe someone as ***, you think that they are fully developed and balanced in their personality and emotional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can refer to a real situation which is exciting or distressing 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is ***, they did not commit a crime which they have been accused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an action or event has ***, it causes unpleasant things to happen some time after the original action or 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a place or an object, it makes it look more 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Icon&#10;&#10;Description automatically generated">
            <a:extLst>
              <a:ext uri="{FF2B5EF4-FFF2-40B4-BE49-F238E27FC236}">
                <a16:creationId xmlns:a16="http://schemas.microsoft.com/office/drawing/2014/main" id="{37518538-EF7C-EF47-B4C6-D13EA5AA2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0484" y="5255556"/>
            <a:ext cx="933589" cy="933589"/>
          </a:xfrm>
          <a:prstGeom prst="rect">
            <a:avLst/>
          </a:prstGeom>
        </p:spPr>
      </p:pic>
      <p:pic>
        <p:nvPicPr>
          <p:cNvPr id="16" name="Picture 15" descr="Icon&#10;&#10;Description automatically generated">
            <a:extLst>
              <a:ext uri="{FF2B5EF4-FFF2-40B4-BE49-F238E27FC236}">
                <a16:creationId xmlns:a16="http://schemas.microsoft.com/office/drawing/2014/main" id="{9115CFBA-74BE-8240-B649-F498C8E97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0483" y="6607051"/>
            <a:ext cx="933590" cy="933590"/>
          </a:xfrm>
          <a:prstGeom prst="rect">
            <a:avLst/>
          </a:prstGeom>
        </p:spPr>
      </p:pic>
      <p:pic>
        <p:nvPicPr>
          <p:cNvPr id="17" name="Picture 16" descr="Logo&#10;&#10;Description automatically generated">
            <a:extLst>
              <a:ext uri="{FF2B5EF4-FFF2-40B4-BE49-F238E27FC236}">
                <a16:creationId xmlns:a16="http://schemas.microsoft.com/office/drawing/2014/main" id="{DBE106E9-C9CF-2C4F-BD61-36109E13CC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0292" y="7958547"/>
            <a:ext cx="862999" cy="862999"/>
          </a:xfrm>
          <a:prstGeom prst="rect">
            <a:avLst/>
          </a:prstGeom>
        </p:spPr>
      </p:pic>
      <p:pic>
        <p:nvPicPr>
          <p:cNvPr id="18" name="Picture 17" descr="Icon&#10;&#10;Description automatically generated">
            <a:extLst>
              <a:ext uri="{FF2B5EF4-FFF2-40B4-BE49-F238E27FC236}">
                <a16:creationId xmlns:a16="http://schemas.microsoft.com/office/drawing/2014/main" id="{D2830A7C-397F-F94B-B70D-377ECBE8DC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0538" y="2633319"/>
            <a:ext cx="1122505" cy="1122505"/>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6CAA7A9-2669-B44A-81B1-A59FE70A6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4462" y="3965722"/>
            <a:ext cx="933590" cy="93359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55499" y="3085008"/>
            <a:ext cx="20871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hidden</a:t>
            </a:r>
            <a:endParaRPr b="1" dirty="0">
              <a:latin typeface="Gill Sans MT" panose="020B0502020104020203" pitchFamily="34" charset="77"/>
              <a:sym typeface="American Typewriter"/>
            </a:endParaRPr>
          </a:p>
        </p:txBody>
      </p:sp>
      <p:sp>
        <p:nvSpPr>
          <p:cNvPr id="134" name="office"/>
          <p:cNvSpPr txBox="1"/>
          <p:nvPr/>
        </p:nvSpPr>
        <p:spPr>
          <a:xfrm>
            <a:off x="2909398" y="3993661"/>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perch</a:t>
            </a:r>
            <a:endParaRPr dirty="0">
              <a:latin typeface="Gill Sans MT" panose="020B0502020104020203" pitchFamily="34" charset="77"/>
            </a:endParaRPr>
          </a:p>
        </p:txBody>
      </p:sp>
      <p:sp>
        <p:nvSpPr>
          <p:cNvPr id="135" name="spare"/>
          <p:cNvSpPr txBox="1"/>
          <p:nvPr/>
        </p:nvSpPr>
        <p:spPr>
          <a:xfrm>
            <a:off x="2874122" y="4843260"/>
            <a:ext cx="18498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whole</a:t>
            </a:r>
            <a:endParaRPr b="1" dirty="0">
              <a:latin typeface="Gill Sans MT" panose="020B0502020104020203" pitchFamily="34" charset="77"/>
              <a:sym typeface="American Typewriter"/>
            </a:endParaRPr>
          </a:p>
        </p:txBody>
      </p:sp>
      <p:sp>
        <p:nvSpPr>
          <p:cNvPr id="136" name="chipped"/>
          <p:cNvSpPr txBox="1"/>
          <p:nvPr/>
        </p:nvSpPr>
        <p:spPr>
          <a:xfrm>
            <a:off x="3090533" y="5769060"/>
            <a:ext cx="14170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faint</a:t>
            </a:r>
            <a:endParaRPr dirty="0">
              <a:latin typeface="Gill Sans MT" panose="020B0502020104020203" pitchFamily="34" charset="77"/>
            </a:endParaRPr>
          </a:p>
        </p:txBody>
      </p:sp>
      <p:sp>
        <p:nvSpPr>
          <p:cNvPr id="137" name="lift"/>
          <p:cNvSpPr txBox="1"/>
          <p:nvPr/>
        </p:nvSpPr>
        <p:spPr>
          <a:xfrm>
            <a:off x="2794784" y="6639612"/>
            <a:ext cx="20085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option</a:t>
            </a:r>
            <a:endParaRPr dirty="0">
              <a:latin typeface="Gill Sans MT" panose="020B0502020104020203" pitchFamily="34" charset="77"/>
            </a:endParaRPr>
          </a:p>
        </p:txBody>
      </p:sp>
      <p:sp>
        <p:nvSpPr>
          <p:cNvPr id="138" name="mutter"/>
          <p:cNvSpPr txBox="1"/>
          <p:nvPr/>
        </p:nvSpPr>
        <p:spPr>
          <a:xfrm>
            <a:off x="7289360" y="3961911"/>
            <a:ext cx="38536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repercussion</a:t>
            </a:r>
            <a:endParaRPr b="1" dirty="0">
              <a:latin typeface="Gill Sans MT" panose="020B0502020104020203" pitchFamily="34" charset="77"/>
              <a:sym typeface="American Typewriter"/>
            </a:endParaRPr>
          </a:p>
        </p:txBody>
      </p:sp>
      <p:sp>
        <p:nvSpPr>
          <p:cNvPr id="139" name="unveil"/>
          <p:cNvSpPr txBox="1"/>
          <p:nvPr/>
        </p:nvSpPr>
        <p:spPr>
          <a:xfrm>
            <a:off x="7976650" y="5750010"/>
            <a:ext cx="22890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mature</a:t>
            </a:r>
            <a:endParaRPr b="1" dirty="0">
              <a:latin typeface="Gill Sans MT" panose="020B0502020104020203" pitchFamily="34" charset="77"/>
              <a:sym typeface="American Typewriter"/>
            </a:endParaRPr>
          </a:p>
        </p:txBody>
      </p:sp>
      <p:sp>
        <p:nvSpPr>
          <p:cNvPr id="140" name="tolerate"/>
          <p:cNvSpPr txBox="1"/>
          <p:nvPr/>
        </p:nvSpPr>
        <p:spPr>
          <a:xfrm>
            <a:off x="7884881" y="3065958"/>
            <a:ext cx="26625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innocent</a:t>
            </a:r>
            <a:endParaRPr dirty="0">
              <a:latin typeface="Gill Sans MT" panose="020B0502020104020203" pitchFamily="34" charset="77"/>
            </a:endParaRPr>
          </a:p>
        </p:txBody>
      </p:sp>
      <p:sp>
        <p:nvSpPr>
          <p:cNvPr id="141" name="fixation"/>
          <p:cNvSpPr txBox="1"/>
          <p:nvPr/>
        </p:nvSpPr>
        <p:spPr>
          <a:xfrm>
            <a:off x="8303268" y="4824210"/>
            <a:ext cx="18258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adorn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65800" y="6639611"/>
            <a:ext cx="20213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drama</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39576" y="645977"/>
            <a:ext cx="70403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hidden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216324"/>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perch</a:t>
            </a:r>
            <a:endParaRPr sz="344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EBE16DD-0124-2F4C-A71A-94275046F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9422" y="473186"/>
            <a:ext cx="1570319" cy="1570319"/>
          </a:xfrm>
          <a:prstGeom prst="rect">
            <a:avLst/>
          </a:prstGeom>
        </p:spPr>
      </p:pic>
      <p:pic>
        <p:nvPicPr>
          <p:cNvPr id="18" name="Picture 17">
            <a:extLst>
              <a:ext uri="{FF2B5EF4-FFF2-40B4-BE49-F238E27FC236}">
                <a16:creationId xmlns:a16="http://schemas.microsoft.com/office/drawing/2014/main" id="{F2255109-C51A-8F43-99E1-01B39151A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751" y="1547813"/>
            <a:ext cx="1445291" cy="1445291"/>
          </a:xfrm>
          <a:prstGeom prst="rect">
            <a:avLst/>
          </a:prstGeom>
        </p:spPr>
      </p:pic>
      <p:pic>
        <p:nvPicPr>
          <p:cNvPr id="19" name="Picture 18" descr="Icon&#10;&#10;Description automatically generated">
            <a:extLst>
              <a:ext uri="{FF2B5EF4-FFF2-40B4-BE49-F238E27FC236}">
                <a16:creationId xmlns:a16="http://schemas.microsoft.com/office/drawing/2014/main" id="{AC3CD18F-4C5F-354F-80E8-2A4BEF0BC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301" y="861104"/>
            <a:ext cx="2905792" cy="2905792"/>
          </a:xfrm>
          <a:prstGeom prst="rect">
            <a:avLst/>
          </a:prstGeom>
        </p:spPr>
      </p:pic>
      <p:pic>
        <p:nvPicPr>
          <p:cNvPr id="20" name="Picture 19" descr="Logo&#10;&#10;Description automatically generated">
            <a:extLst>
              <a:ext uri="{FF2B5EF4-FFF2-40B4-BE49-F238E27FC236}">
                <a16:creationId xmlns:a16="http://schemas.microsoft.com/office/drawing/2014/main" id="{A62F6FF0-E3DF-2D40-8CB9-FD9FE45AD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321" y="5539228"/>
            <a:ext cx="3528544" cy="3528544"/>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80120" y="146902"/>
            <a:ext cx="767037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whole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4928865"/>
            <a:ext cx="1041922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faint</a:t>
            </a:r>
            <a:endParaRPr sz="19900" dirty="0">
              <a:latin typeface="Gill Sans MT" panose="020B0502020104020203" pitchFamily="34" charset="77"/>
            </a:endParaRPr>
          </a:p>
        </p:txBody>
      </p:sp>
      <p:pic>
        <p:nvPicPr>
          <p:cNvPr id="16" name="Picture 15">
            <a:extLst>
              <a:ext uri="{FF2B5EF4-FFF2-40B4-BE49-F238E27FC236}">
                <a16:creationId xmlns:a16="http://schemas.microsoft.com/office/drawing/2014/main" id="{504BF718-5244-AA4D-8E02-71C1E584B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43659"/>
            <a:ext cx="3283765" cy="3283765"/>
          </a:xfrm>
          <a:prstGeom prst="rect">
            <a:avLst/>
          </a:prstGeom>
        </p:spPr>
      </p:pic>
      <p:pic>
        <p:nvPicPr>
          <p:cNvPr id="17" name="Picture 16" descr="Logo, icon&#10;&#10;Description automatically generated">
            <a:extLst>
              <a:ext uri="{FF2B5EF4-FFF2-40B4-BE49-F238E27FC236}">
                <a16:creationId xmlns:a16="http://schemas.microsoft.com/office/drawing/2014/main" id="{E7A9AA09-E798-BB4B-AAB2-98C3A2213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17" y="5550859"/>
            <a:ext cx="3598120" cy="359812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54709" y="0"/>
            <a:ext cx="824264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option</a:t>
            </a:r>
            <a:endParaRPr sz="344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22122" y="5944958"/>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innocent</a:t>
            </a:r>
            <a:endParaRPr sz="11500" dirty="0">
              <a:latin typeface="Gill Sans MT" panose="020B0502020104020203" pitchFamily="34" charset="77"/>
            </a:endParaRPr>
          </a:p>
        </p:txBody>
      </p:sp>
      <p:pic>
        <p:nvPicPr>
          <p:cNvPr id="14" name="Picture 13" descr="A picture containing text, tableware, plate, dishware&#10;&#10;Description automatically generated">
            <a:extLst>
              <a:ext uri="{FF2B5EF4-FFF2-40B4-BE49-F238E27FC236}">
                <a16:creationId xmlns:a16="http://schemas.microsoft.com/office/drawing/2014/main" id="{A74E4542-8C4E-134B-886F-CC424D8B7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147" y="890475"/>
            <a:ext cx="2890047" cy="2890047"/>
          </a:xfrm>
          <a:prstGeom prst="rect">
            <a:avLst/>
          </a:prstGeom>
        </p:spPr>
      </p:pic>
      <p:pic>
        <p:nvPicPr>
          <p:cNvPr id="15" name="Picture 14" descr="Icon&#10;&#10;Description automatically generated">
            <a:extLst>
              <a:ext uri="{FF2B5EF4-FFF2-40B4-BE49-F238E27FC236}">
                <a16:creationId xmlns:a16="http://schemas.microsoft.com/office/drawing/2014/main" id="{64C3C226-7DDF-2340-9A51-3BEAE2075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10" y="5791776"/>
            <a:ext cx="3124958" cy="312495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1060136"/>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repercussion</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302462"/>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adorn</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D83C9B9E-5FEE-2049-A0BE-48301559A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28" y="1013345"/>
            <a:ext cx="2760512" cy="2760512"/>
          </a:xfrm>
          <a:prstGeom prst="rect">
            <a:avLst/>
          </a:prstGeom>
        </p:spPr>
      </p:pic>
      <p:pic>
        <p:nvPicPr>
          <p:cNvPr id="15" name="Picture 14" descr="Logo&#10;&#10;Description automatically generated">
            <a:extLst>
              <a:ext uri="{FF2B5EF4-FFF2-40B4-BE49-F238E27FC236}">
                <a16:creationId xmlns:a16="http://schemas.microsoft.com/office/drawing/2014/main" id="{F4809AF1-248D-E549-8FA0-817F6B892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21" y="5973189"/>
            <a:ext cx="2986070" cy="298607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52172" y="473186"/>
            <a:ext cx="751648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mature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2775" y="5201325"/>
            <a:ext cx="102764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drama</a:t>
            </a:r>
            <a:endParaRPr sz="16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2F87BB65-F87A-094E-81DD-F7783F08E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645" y="560146"/>
            <a:ext cx="3498353" cy="3498353"/>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B6BC6E96-ABFF-AE43-96F8-F057C361F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46" y="5968456"/>
            <a:ext cx="2762925" cy="276292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17151" y="2274766"/>
            <a:ext cx="20871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hidden</a:t>
            </a:r>
            <a:endParaRPr b="1" dirty="0">
              <a:latin typeface="Gill Sans MT" panose="020B0502020104020203" pitchFamily="34" charset="77"/>
              <a:sym typeface="American Typewriter"/>
            </a:endParaRPr>
          </a:p>
        </p:txBody>
      </p:sp>
      <p:sp>
        <p:nvSpPr>
          <p:cNvPr id="134" name="office"/>
          <p:cNvSpPr txBox="1"/>
          <p:nvPr/>
        </p:nvSpPr>
        <p:spPr>
          <a:xfrm>
            <a:off x="5671053" y="3183419"/>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perch</a:t>
            </a:r>
            <a:endParaRPr dirty="0">
              <a:latin typeface="Gill Sans MT" panose="020B0502020104020203" pitchFamily="34" charset="77"/>
            </a:endParaRPr>
          </a:p>
        </p:txBody>
      </p:sp>
      <p:sp>
        <p:nvSpPr>
          <p:cNvPr id="135" name="spare"/>
          <p:cNvSpPr txBox="1"/>
          <p:nvPr/>
        </p:nvSpPr>
        <p:spPr>
          <a:xfrm>
            <a:off x="5635774" y="4033018"/>
            <a:ext cx="18498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whole</a:t>
            </a:r>
            <a:endParaRPr b="1" dirty="0">
              <a:latin typeface="Gill Sans MT" panose="020B0502020104020203" pitchFamily="34" charset="77"/>
              <a:sym typeface="American Typewriter"/>
            </a:endParaRPr>
          </a:p>
        </p:txBody>
      </p:sp>
      <p:sp>
        <p:nvSpPr>
          <p:cNvPr id="136" name="chipped"/>
          <p:cNvSpPr txBox="1"/>
          <p:nvPr/>
        </p:nvSpPr>
        <p:spPr>
          <a:xfrm>
            <a:off x="5852187" y="4958818"/>
            <a:ext cx="14170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faint</a:t>
            </a:r>
            <a:endParaRPr dirty="0">
              <a:latin typeface="Gill Sans MT" panose="020B0502020104020203" pitchFamily="34" charset="77"/>
            </a:endParaRPr>
          </a:p>
        </p:txBody>
      </p:sp>
      <p:sp>
        <p:nvSpPr>
          <p:cNvPr id="137" name="lift"/>
          <p:cNvSpPr txBox="1"/>
          <p:nvPr/>
        </p:nvSpPr>
        <p:spPr>
          <a:xfrm>
            <a:off x="5556441" y="5829370"/>
            <a:ext cx="20085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option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633917" y="3418118"/>
            <a:ext cx="38536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repercussion</a:t>
            </a:r>
            <a:endParaRPr b="1" dirty="0">
              <a:latin typeface="Gill Sans MT" panose="020B0502020104020203" pitchFamily="34" charset="77"/>
              <a:sym typeface="American Typewriter"/>
            </a:endParaRPr>
          </a:p>
        </p:txBody>
      </p:sp>
      <p:sp>
        <p:nvSpPr>
          <p:cNvPr id="140" name="tolerate"/>
          <p:cNvSpPr txBox="1"/>
          <p:nvPr/>
        </p:nvSpPr>
        <p:spPr>
          <a:xfrm>
            <a:off x="5229437" y="2522165"/>
            <a:ext cx="26625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innocent</a:t>
            </a:r>
            <a:endParaRPr dirty="0">
              <a:latin typeface="Gill Sans MT" panose="020B0502020104020203" pitchFamily="34" charset="77"/>
            </a:endParaRPr>
          </a:p>
        </p:txBody>
      </p:sp>
      <p:sp>
        <p:nvSpPr>
          <p:cNvPr id="141" name="fixation"/>
          <p:cNvSpPr txBox="1"/>
          <p:nvPr/>
        </p:nvSpPr>
        <p:spPr>
          <a:xfrm>
            <a:off x="5647814" y="4280417"/>
            <a:ext cx="18258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adorn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57866" y="5188117"/>
            <a:ext cx="22890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mature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91714" y="5996646"/>
            <a:ext cx="20213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drama</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8768" y="1309202"/>
            <a:ext cx="254076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hidden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792383"/>
            <a:ext cx="623893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hide something or someone, you put them in a place where they cannot easily be seen or found. It is hidden.</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cakes were </a:t>
            </a:r>
            <a:r>
              <a:rPr lang="en-GB" sz="4000" b="1" dirty="0">
                <a:latin typeface="Gill Sans MT" panose="020B0502020104020203" pitchFamily="34" charset="77"/>
              </a:rPr>
              <a:t>hidden</a:t>
            </a:r>
            <a:r>
              <a:rPr lang="en-GB" sz="4000" dirty="0">
                <a:latin typeface="Gill Sans MT" panose="020B0502020104020203" pitchFamily="34" charset="77"/>
              </a:rPr>
              <a:t> behind the boxes.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hid-den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5842423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unseen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forbidden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concealed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0694853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dozen birds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dozen cakes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CD8F82F6-29D5-0341-A207-9804DDC2D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156" y="2498426"/>
            <a:ext cx="2104688" cy="2104688"/>
          </a:xfrm>
          <a:prstGeom prst="rect">
            <a:avLst/>
          </a:prstGeom>
        </p:spPr>
      </p:pic>
      <p:pic>
        <p:nvPicPr>
          <p:cNvPr id="24" name="Picture 23">
            <a:extLst>
              <a:ext uri="{FF2B5EF4-FFF2-40B4-BE49-F238E27FC236}">
                <a16:creationId xmlns:a16="http://schemas.microsoft.com/office/drawing/2014/main" id="{B1FBA810-F305-F042-B667-572AC1798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140" y="3036559"/>
            <a:ext cx="1912075" cy="1912075"/>
          </a:xfrm>
          <a:prstGeom prst="rect">
            <a:avLst/>
          </a:prstGeom>
        </p:spPr>
      </p:pic>
      <p:pic>
        <p:nvPicPr>
          <p:cNvPr id="8" name="Picture 7" descr="Icon&#10;&#10;Description automatically generated">
            <a:extLst>
              <a:ext uri="{FF2B5EF4-FFF2-40B4-BE49-F238E27FC236}">
                <a16:creationId xmlns:a16="http://schemas.microsoft.com/office/drawing/2014/main" id="{B97A8953-E8DE-494E-ABAC-98A284238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0075" y="3074243"/>
            <a:ext cx="2905792" cy="2905792"/>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9910" y="1309202"/>
            <a:ext cx="21784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perch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98630"/>
            <a:ext cx="60784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perch on something, you sit down lightly on the very edge or tip of it.</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bird </a:t>
            </a:r>
            <a:r>
              <a:rPr lang="en-GB" sz="4000" b="1" dirty="0">
                <a:latin typeface="Gill Sans MT" panose="020B0502020104020203" pitchFamily="34" charset="77"/>
              </a:rPr>
              <a:t>perched</a:t>
            </a:r>
            <a:r>
              <a:rPr lang="en-GB" sz="4000" dirty="0">
                <a:latin typeface="Gill Sans MT" panose="020B0502020104020203" pitchFamily="34" charset="77"/>
              </a:rPr>
              <a:t> on the edge of the cage.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perch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843825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church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settle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290443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intrepid 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deadly 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14DD62CF-3A3E-774E-9ADC-F47F6C359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146" y="2062416"/>
            <a:ext cx="4187142" cy="4187142"/>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9374" y="1309202"/>
            <a:ext cx="231954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whole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5079" y="3917556"/>
            <a:ext cx="569301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refer to the whole of something, you mean all of it.</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Fabrice wanted to eat the </a:t>
            </a:r>
            <a:r>
              <a:rPr lang="en-GB" sz="4000" b="1" dirty="0">
                <a:latin typeface="Gill Sans MT" panose="020B0502020104020203" pitchFamily="34" charset="77"/>
              </a:rPr>
              <a:t>whole</a:t>
            </a:r>
            <a:r>
              <a:rPr lang="en-GB" sz="4000" dirty="0">
                <a:latin typeface="Gill Sans MT" panose="020B0502020104020203" pitchFamily="34" charset="77"/>
              </a:rPr>
              <a:t> cake.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whole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0726288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entire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556060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fortnight abroad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fortnight until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a:extLst>
              <a:ext uri="{FF2B5EF4-FFF2-40B4-BE49-F238E27FC236}">
                <a16:creationId xmlns:a16="http://schemas.microsoft.com/office/drawing/2014/main" id="{73D1D462-F440-A544-BDAC-D48C670A9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36" y="2586234"/>
            <a:ext cx="3283765" cy="32837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1992" y="1309202"/>
            <a:ext cx="16543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faint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4103947"/>
            <a:ext cx="622200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faint sound, colour, mark, feeling, or quality has very little strength or intensity.</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music coming from the other room was </a:t>
            </a:r>
            <a:r>
              <a:rPr lang="en-GB" sz="4000" b="1" dirty="0">
                <a:latin typeface="Gill Sans MT" panose="020B0502020104020203" pitchFamily="34" charset="77"/>
              </a:rPr>
              <a:t>faint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faint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507044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vague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601556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extreme talent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talented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739968C1-4945-7245-AB1C-AFCDE504C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38" y="2131269"/>
            <a:ext cx="4017657" cy="401765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6028" y="1309202"/>
            <a:ext cx="248625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option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79063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option is something that you can choose to do in preference to one or more alternatives.</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 didn’t know which </a:t>
            </a:r>
            <a:r>
              <a:rPr lang="en-GB" sz="4000" b="1" dirty="0">
                <a:latin typeface="Gill Sans MT" panose="020B0502020104020203" pitchFamily="34" charset="77"/>
              </a:rPr>
              <a:t>option</a:t>
            </a:r>
            <a:r>
              <a:rPr lang="en-GB" sz="4000" dirty="0">
                <a:latin typeface="Gill Sans MT" panose="020B0502020104020203" pitchFamily="34" charset="77"/>
              </a:rPr>
              <a:t> to choose.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op-</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7390839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adoption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158928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strong 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packed the 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tableware, plate, dishware&#10;&#10;Description automatically generated">
            <a:extLst>
              <a:ext uri="{FF2B5EF4-FFF2-40B4-BE49-F238E27FC236}">
                <a16:creationId xmlns:a16="http://schemas.microsoft.com/office/drawing/2014/main" id="{4D3B7CF1-A49F-C94D-9F8D-F077B0E79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336" y="2618192"/>
            <a:ext cx="3533060" cy="353306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20614</TotalTime>
  <Words>1249</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337</cp:revision>
  <dcterms:modified xsi:type="dcterms:W3CDTF">2021-05-14T09:03:58Z</dcterms:modified>
</cp:coreProperties>
</file>