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5"/>
    <p:restoredTop sz="94818"/>
  </p:normalViewPr>
  <p:slideViewPr>
    <p:cSldViewPr snapToGrid="0" snapToObjects="1">
      <p:cViewPr>
        <p:scale>
          <a:sx n="56" d="100"/>
          <a:sy n="56" d="100"/>
        </p:scale>
        <p:origin x="1688"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478628" y="3226831"/>
            <a:ext cx="6431248"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34</a:t>
            </a:r>
            <a:r>
              <a:rPr dirty="0">
                <a:latin typeface="Gill Sans MT" panose="020B0502020104020203" pitchFamily="34" charset="77"/>
              </a:rPr>
              <a:t> </a:t>
            </a:r>
            <a:r>
              <a:rPr lang="en-GB" dirty="0">
                <a:latin typeface="Gill Sans MT" panose="020B0502020104020203" pitchFamily="34" charset="77"/>
              </a:rPr>
              <a:t>– 24th May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00802" y="1309202"/>
            <a:ext cx="309219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abdicate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69497" y="4052627"/>
            <a:ext cx="579472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 king or queen abdicates, he or she gives up being king or queen.</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king was forced to </a:t>
            </a:r>
            <a:r>
              <a:rPr lang="en-GB" sz="4000" b="1" dirty="0">
                <a:latin typeface="Gill Sans MT" panose="020B0502020104020203" pitchFamily="34" charset="77"/>
              </a:rPr>
              <a:t>abdicate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ab-di-cate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2050322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resign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crowned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eradicate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retire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fabricate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76792563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suddenly abdicated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reluctantly abdicated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 icon&#10;&#10;Description automatically generated">
            <a:extLst>
              <a:ext uri="{FF2B5EF4-FFF2-40B4-BE49-F238E27FC236}">
                <a16:creationId xmlns:a16="http://schemas.microsoft.com/office/drawing/2014/main" id="{CD45B0DA-F4FE-834B-B526-04C9C099D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9767" y="2265815"/>
            <a:ext cx="3930563" cy="3930563"/>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72329" y="1309202"/>
            <a:ext cx="178574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omit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9971" y="4064917"/>
            <a:ext cx="654506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t>If you omit something, you do not include it in an activity or piece of work, deliberately or accidentally.</a:t>
            </a:r>
            <a:endParaRPr sz="40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Alex </a:t>
            </a:r>
            <a:r>
              <a:rPr lang="en-GB" sz="4000" b="1" dirty="0">
                <a:latin typeface="Gill Sans MT" panose="020B0502020104020203" pitchFamily="34" charset="77"/>
              </a:rPr>
              <a:t>omitted</a:t>
            </a:r>
            <a:r>
              <a:rPr lang="en-GB" sz="4000" dirty="0">
                <a:latin typeface="Gill Sans MT" panose="020B0502020104020203" pitchFamily="34" charset="77"/>
              </a:rPr>
              <a:t> the fact that he had £5 in his pocket.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a:t>
            </a:r>
            <a:r>
              <a:rPr lang="en-GB" dirty="0" err="1">
                <a:latin typeface="Gill Sans MT" panose="020B0502020104020203" pitchFamily="34" charset="77"/>
              </a:rPr>
              <a:t>mit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1939625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omitted the fact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forgot to omit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846294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forgot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remember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sion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forget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neglect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admit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Logo&#10;&#10;Description automatically generated with medium confidence">
            <a:extLst>
              <a:ext uri="{FF2B5EF4-FFF2-40B4-BE49-F238E27FC236}">
                <a16:creationId xmlns:a16="http://schemas.microsoft.com/office/drawing/2014/main" id="{7991D68D-6FF8-7945-B11F-E8231DAB7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679" y="2422839"/>
            <a:ext cx="3687416" cy="3687416"/>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11934" y="1309202"/>
            <a:ext cx="189795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aloof</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46934" y="3916173"/>
            <a:ext cx="7004684"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Someone who is aloof is not very friendly and does not like to spend time with other people.</a:t>
            </a:r>
            <a:endParaRPr sz="40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Freddy tried to be </a:t>
            </a:r>
            <a:r>
              <a:rPr lang="en-GB" sz="4000" b="1" dirty="0">
                <a:latin typeface="Gill Sans MT" panose="020B0502020104020203" pitchFamily="34" charset="77"/>
              </a:rPr>
              <a:t>aloof</a:t>
            </a:r>
            <a:r>
              <a:rPr lang="en-GB" sz="4000" dirty="0">
                <a:latin typeface="Gill Sans MT" panose="020B0502020104020203" pitchFamily="34" charset="77"/>
              </a:rPr>
              <a:t>, but the game was too much fun.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a:t>
            </a:r>
            <a:r>
              <a:rPr lang="en-GB" dirty="0" err="1">
                <a:latin typeface="Gill Sans MT" panose="020B0502020104020203" pitchFamily="34" charset="77"/>
              </a:rPr>
              <a:t>loof</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90913360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aloof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unfriendly and aloof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331478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frosty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familiar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distant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20EB0F09-423E-8548-9B41-45443928E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8643" y="2618192"/>
            <a:ext cx="3498353" cy="3498353"/>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03010" y="1309202"/>
            <a:ext cx="193482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toxic</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181051"/>
            <a:ext cx="6966359"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400" dirty="0">
                <a:latin typeface="Gill Sans MT" panose="020B0502020104020203" pitchFamily="34" charset="77"/>
              </a:rPr>
              <a:t>A toxic substance is poisonous.</a:t>
            </a:r>
            <a:endParaRPr sz="44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atmosphere in the room was </a:t>
            </a:r>
            <a:r>
              <a:rPr lang="en-GB" b="1" dirty="0">
                <a:latin typeface="Gill Sans MT" panose="020B0502020104020203" pitchFamily="34" charset="77"/>
              </a:rPr>
              <a:t>toxic</a:t>
            </a:r>
            <a:r>
              <a:rPr lang="en-GB" dirty="0">
                <a:latin typeface="Gill Sans MT" panose="020B0502020104020203" pitchFamily="34" charset="77"/>
              </a:rPr>
              <a: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tox-</a:t>
            </a:r>
            <a:r>
              <a:rPr lang="en-GB" dirty="0" err="1">
                <a:latin typeface="Gill Sans MT" panose="020B0502020104020203" pitchFamily="34" charset="77"/>
              </a:rPr>
              <a:t>ic</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2292176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extremely toxic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dangerously toxic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03052653"/>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poisonous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harmless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ity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harmful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safe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substance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B1049E8A-632D-344D-9049-52426C6CD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1672" y="2360462"/>
            <a:ext cx="3805646" cy="3805646"/>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37193" y="1309202"/>
            <a:ext cx="343683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anecdote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4052627"/>
            <a:ext cx="588783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anecdote is a short, amusing account of something that has happened.</a:t>
            </a:r>
            <a:endParaRPr sz="36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Jones told the class an </a:t>
            </a:r>
            <a:r>
              <a:rPr lang="en-GB" sz="4000" b="1" dirty="0">
                <a:latin typeface="Gill Sans MT" panose="020B0502020104020203" pitchFamily="34" charset="77"/>
              </a:rPr>
              <a:t>anecdote</a:t>
            </a:r>
            <a:r>
              <a:rPr lang="en-GB" sz="4000" dirty="0">
                <a:latin typeface="Gill Sans MT" panose="020B0502020104020203" pitchFamily="34" charset="77"/>
              </a:rPr>
              <a:t> about his cat.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an-</a:t>
            </a:r>
            <a:r>
              <a:rPr lang="en-GB" dirty="0" err="1">
                <a:latin typeface="Gill Sans MT" panose="020B0502020104020203" pitchFamily="34" charset="77"/>
              </a:rPr>
              <a:t>ec</a:t>
            </a:r>
            <a:r>
              <a:rPr lang="en-GB" dirty="0">
                <a:latin typeface="Gill Sans MT" panose="020B0502020104020203" pitchFamily="34" charset="77"/>
              </a:rPr>
              <a:t>-dote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65561410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humorous anecdote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fun anecdote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1938693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4" name="Picture 23" descr="Icon&#10;&#10;Description automatically generated">
            <a:extLst>
              <a:ext uri="{FF2B5EF4-FFF2-40B4-BE49-F238E27FC236}">
                <a16:creationId xmlns:a16="http://schemas.microsoft.com/office/drawing/2014/main" id="{A733F963-388D-D24F-8E59-49B70A083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476" y="2536301"/>
            <a:ext cx="3555663" cy="3555663"/>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8834179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bucket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cloud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storm</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stream</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5649680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omit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aloof</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toxic</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anecdote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2518675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bucket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storm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cloud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stream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umbrella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662933758"/>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very bad weather, with heavy rain, strong winds, and often thunder and lightning.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An *** is an object which you use to protect yourself from the rain or hot sun. It consists of a long stick with a folding frame covered in cloth.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 round metal or plastic container with a handle attached to its sides. *** are often used for holding and carrying 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 small narrow river.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 mass of water vapour that floats in the sky. *** are usually white or grey in colour.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2" name="Picture 21" descr="Icon&#10;&#10;Description automatically generated">
            <a:extLst>
              <a:ext uri="{FF2B5EF4-FFF2-40B4-BE49-F238E27FC236}">
                <a16:creationId xmlns:a16="http://schemas.microsoft.com/office/drawing/2014/main" id="{0100C107-0C65-AD45-AA97-931065C14E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9495" y="5352690"/>
            <a:ext cx="817297" cy="817297"/>
          </a:xfrm>
          <a:prstGeom prst="rect">
            <a:avLst/>
          </a:prstGeom>
        </p:spPr>
      </p:pic>
      <p:pic>
        <p:nvPicPr>
          <p:cNvPr id="25" name="Picture 24" descr="Icon&#10;&#10;Description automatically generated">
            <a:extLst>
              <a:ext uri="{FF2B5EF4-FFF2-40B4-BE49-F238E27FC236}">
                <a16:creationId xmlns:a16="http://schemas.microsoft.com/office/drawing/2014/main" id="{D7BD5B8C-D3C4-EF4E-9CF3-1FFF0E736D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5533" y="2582572"/>
            <a:ext cx="933590" cy="933590"/>
          </a:xfrm>
          <a:prstGeom prst="rect">
            <a:avLst/>
          </a:prstGeom>
        </p:spPr>
      </p:pic>
      <p:pic>
        <p:nvPicPr>
          <p:cNvPr id="29" name="Picture 28" descr="Icon&#10;&#10;Description automatically generated">
            <a:extLst>
              <a:ext uri="{FF2B5EF4-FFF2-40B4-BE49-F238E27FC236}">
                <a16:creationId xmlns:a16="http://schemas.microsoft.com/office/drawing/2014/main" id="{2114E259-592F-0F42-8E20-468B2A0238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23" y="7868495"/>
            <a:ext cx="948911" cy="948911"/>
          </a:xfrm>
          <a:prstGeom prst="rect">
            <a:avLst/>
          </a:prstGeom>
        </p:spPr>
      </p:pic>
      <p:pic>
        <p:nvPicPr>
          <p:cNvPr id="30" name="Picture 29" descr="Icon&#10;&#10;Description automatically generated with medium confidence">
            <a:extLst>
              <a:ext uri="{FF2B5EF4-FFF2-40B4-BE49-F238E27FC236}">
                <a16:creationId xmlns:a16="http://schemas.microsoft.com/office/drawing/2014/main" id="{4D10AD48-86FC-1C4C-8E98-7A298739DB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5192" y="6634500"/>
            <a:ext cx="886966" cy="886966"/>
          </a:xfrm>
          <a:prstGeom prst="rect">
            <a:avLst/>
          </a:prstGeom>
        </p:spPr>
      </p:pic>
      <p:pic>
        <p:nvPicPr>
          <p:cNvPr id="31" name="Picture 30" descr="A picture containing umbrella, accessory&#10;&#10;Description automatically generated">
            <a:extLst>
              <a:ext uri="{FF2B5EF4-FFF2-40B4-BE49-F238E27FC236}">
                <a16:creationId xmlns:a16="http://schemas.microsoft.com/office/drawing/2014/main" id="{CE87B911-2735-4F47-8702-14B8CFBF96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34978" y="3882250"/>
            <a:ext cx="966332" cy="96633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92121691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abdicate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omit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aloof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toxic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anecdote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693976507"/>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Someone who is *** is not very friendly and does not like to spend time with other 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a king or queen ***, he or she gives up being king or queen.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something, you do not include it in an activity or piece of work, deliberately or accidentally.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An *** is a short, amusing account of something that has happened.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substance is poisonous.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0" name="Picture 19" descr="Logo, icon&#10;&#10;Description automatically generated">
            <a:extLst>
              <a:ext uri="{FF2B5EF4-FFF2-40B4-BE49-F238E27FC236}">
                <a16:creationId xmlns:a16="http://schemas.microsoft.com/office/drawing/2014/main" id="{8CDEF18B-CD63-234B-B0F4-677D223352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917" y="3967127"/>
            <a:ext cx="966030" cy="966031"/>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42A0A558-D749-D842-A6CD-8B199F8633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9125" y="5281464"/>
            <a:ext cx="937957" cy="937957"/>
          </a:xfrm>
          <a:prstGeom prst="rect">
            <a:avLst/>
          </a:prstGeom>
        </p:spPr>
      </p:pic>
      <p:pic>
        <p:nvPicPr>
          <p:cNvPr id="23" name="Picture 22" descr="Icon&#10;&#10;Description automatically generated">
            <a:extLst>
              <a:ext uri="{FF2B5EF4-FFF2-40B4-BE49-F238E27FC236}">
                <a16:creationId xmlns:a16="http://schemas.microsoft.com/office/drawing/2014/main" id="{B7D9D606-A294-8A46-AA97-7867D8BCB4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8447" y="2532034"/>
            <a:ext cx="1183387" cy="1183387"/>
          </a:xfrm>
          <a:prstGeom prst="rect">
            <a:avLst/>
          </a:prstGeom>
        </p:spPr>
      </p:pic>
      <p:pic>
        <p:nvPicPr>
          <p:cNvPr id="24" name="Picture 23" descr="Icon&#10;&#10;Description automatically generated">
            <a:extLst>
              <a:ext uri="{FF2B5EF4-FFF2-40B4-BE49-F238E27FC236}">
                <a16:creationId xmlns:a16="http://schemas.microsoft.com/office/drawing/2014/main" id="{7A18112B-159C-6242-92B6-EFDD1738A3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5948" y="7951651"/>
            <a:ext cx="995125" cy="995125"/>
          </a:xfrm>
          <a:prstGeom prst="rect">
            <a:avLst/>
          </a:prstGeom>
        </p:spPr>
      </p:pic>
      <p:pic>
        <p:nvPicPr>
          <p:cNvPr id="25" name="Picture 24" descr="Icon&#10;&#10;Description automatically generated">
            <a:extLst>
              <a:ext uri="{FF2B5EF4-FFF2-40B4-BE49-F238E27FC236}">
                <a16:creationId xmlns:a16="http://schemas.microsoft.com/office/drawing/2014/main" id="{31EEF678-320F-F74D-9DC1-C8479E3E0C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9072" y="6539535"/>
            <a:ext cx="1092001" cy="1092001"/>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749890" y="3085008"/>
            <a:ext cx="20983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bucket</a:t>
            </a:r>
            <a:endParaRPr b="1" dirty="0">
              <a:latin typeface="Gill Sans MT" panose="020B0502020104020203" pitchFamily="34" charset="77"/>
              <a:sym typeface="American Typewriter"/>
            </a:endParaRPr>
          </a:p>
        </p:txBody>
      </p:sp>
      <p:sp>
        <p:nvSpPr>
          <p:cNvPr id="134" name="office"/>
          <p:cNvSpPr txBox="1"/>
          <p:nvPr/>
        </p:nvSpPr>
        <p:spPr>
          <a:xfrm>
            <a:off x="2857300" y="3993661"/>
            <a:ext cx="188352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storm</a:t>
            </a:r>
            <a:endParaRPr dirty="0">
              <a:latin typeface="Gill Sans MT" panose="020B0502020104020203" pitchFamily="34" charset="77"/>
            </a:endParaRPr>
          </a:p>
        </p:txBody>
      </p:sp>
      <p:sp>
        <p:nvSpPr>
          <p:cNvPr id="135" name="spare"/>
          <p:cNvSpPr txBox="1"/>
          <p:nvPr/>
        </p:nvSpPr>
        <p:spPr>
          <a:xfrm>
            <a:off x="2951868" y="4843260"/>
            <a:ext cx="169437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cloud</a:t>
            </a:r>
            <a:endParaRPr b="1" dirty="0">
              <a:latin typeface="Gill Sans MT" panose="020B0502020104020203" pitchFamily="34" charset="77"/>
              <a:sym typeface="American Typewriter"/>
            </a:endParaRPr>
          </a:p>
        </p:txBody>
      </p:sp>
      <p:sp>
        <p:nvSpPr>
          <p:cNvPr id="136" name="chipped"/>
          <p:cNvSpPr txBox="1"/>
          <p:nvPr/>
        </p:nvSpPr>
        <p:spPr>
          <a:xfrm>
            <a:off x="2704210" y="5769060"/>
            <a:ext cx="218970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stream</a:t>
            </a:r>
            <a:endParaRPr dirty="0">
              <a:latin typeface="Gill Sans MT" panose="020B0502020104020203" pitchFamily="34" charset="77"/>
            </a:endParaRPr>
          </a:p>
        </p:txBody>
      </p:sp>
      <p:sp>
        <p:nvSpPr>
          <p:cNvPr id="137" name="lift"/>
          <p:cNvSpPr txBox="1"/>
          <p:nvPr/>
        </p:nvSpPr>
        <p:spPr>
          <a:xfrm>
            <a:off x="2428499" y="6639612"/>
            <a:ext cx="27411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umbrella</a:t>
            </a:r>
            <a:endParaRPr dirty="0">
              <a:latin typeface="Gill Sans MT" panose="020B0502020104020203" pitchFamily="34" charset="77"/>
            </a:endParaRPr>
          </a:p>
        </p:txBody>
      </p:sp>
      <p:sp>
        <p:nvSpPr>
          <p:cNvPr id="138" name="mutter"/>
          <p:cNvSpPr txBox="1"/>
          <p:nvPr/>
        </p:nvSpPr>
        <p:spPr>
          <a:xfrm>
            <a:off x="8464362" y="3961911"/>
            <a:ext cx="150361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omit</a:t>
            </a:r>
            <a:endParaRPr b="1" dirty="0">
              <a:latin typeface="Gill Sans MT" panose="020B0502020104020203" pitchFamily="34" charset="77"/>
              <a:sym typeface="American Typewriter"/>
            </a:endParaRPr>
          </a:p>
        </p:txBody>
      </p:sp>
      <p:sp>
        <p:nvSpPr>
          <p:cNvPr id="139" name="unveil"/>
          <p:cNvSpPr txBox="1"/>
          <p:nvPr/>
        </p:nvSpPr>
        <p:spPr>
          <a:xfrm>
            <a:off x="8340532" y="5750010"/>
            <a:ext cx="156132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toxic</a:t>
            </a:r>
            <a:endParaRPr b="1" dirty="0">
              <a:latin typeface="Gill Sans MT" panose="020B0502020104020203" pitchFamily="34" charset="77"/>
              <a:sym typeface="American Typewriter"/>
            </a:endParaRPr>
          </a:p>
        </p:txBody>
      </p:sp>
      <p:sp>
        <p:nvSpPr>
          <p:cNvPr id="140" name="tolerate"/>
          <p:cNvSpPr txBox="1"/>
          <p:nvPr/>
        </p:nvSpPr>
        <p:spPr>
          <a:xfrm>
            <a:off x="7921751" y="3065958"/>
            <a:ext cx="258885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abdicate</a:t>
            </a:r>
            <a:endParaRPr dirty="0">
              <a:latin typeface="Gill Sans MT" panose="020B0502020104020203" pitchFamily="34" charset="77"/>
            </a:endParaRPr>
          </a:p>
        </p:txBody>
      </p:sp>
      <p:sp>
        <p:nvSpPr>
          <p:cNvPr id="141" name="fixation"/>
          <p:cNvSpPr txBox="1"/>
          <p:nvPr/>
        </p:nvSpPr>
        <p:spPr>
          <a:xfrm>
            <a:off x="8445134" y="4824210"/>
            <a:ext cx="15420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aloof</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773867" y="6639611"/>
            <a:ext cx="28052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anecdote</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35989" y="593448"/>
            <a:ext cx="706764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bucket</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60593" y="5216324"/>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storm</a:t>
            </a:r>
            <a:endParaRPr sz="34400" dirty="0">
              <a:latin typeface="Gill Sans MT" panose="020B0502020104020203" pitchFamily="34" charset="77"/>
            </a:endParaRPr>
          </a:p>
        </p:txBody>
      </p:sp>
      <p:pic>
        <p:nvPicPr>
          <p:cNvPr id="21" name="Picture 20" descr="Icon&#10;&#10;Description automatically generated">
            <a:extLst>
              <a:ext uri="{FF2B5EF4-FFF2-40B4-BE49-F238E27FC236}">
                <a16:creationId xmlns:a16="http://schemas.microsoft.com/office/drawing/2014/main" id="{1D48CB97-1067-6249-879B-7CEC1120AC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4468" y="603620"/>
            <a:ext cx="3249683" cy="3249683"/>
          </a:xfrm>
          <a:prstGeom prst="rect">
            <a:avLst/>
          </a:prstGeom>
        </p:spPr>
      </p:pic>
      <p:pic>
        <p:nvPicPr>
          <p:cNvPr id="22" name="Picture 21" descr="Icon&#10;&#10;Description automatically generated">
            <a:extLst>
              <a:ext uri="{FF2B5EF4-FFF2-40B4-BE49-F238E27FC236}">
                <a16:creationId xmlns:a16="http://schemas.microsoft.com/office/drawing/2014/main" id="{FAE0F61E-7689-D143-B4AE-BDF20837D3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34" y="5674472"/>
            <a:ext cx="3322374" cy="3322374"/>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64040" y="146902"/>
            <a:ext cx="690253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cloud</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01720" y="5613965"/>
            <a:ext cx="1041922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stream</a:t>
            </a:r>
            <a:endParaRPr sz="199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1A2A768D-B782-0541-9ACC-749D4086D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610" y="473186"/>
            <a:ext cx="3478343" cy="3478343"/>
          </a:xfrm>
          <a:prstGeom prst="rect">
            <a:avLst/>
          </a:prstGeom>
        </p:spPr>
      </p:pic>
      <p:pic>
        <p:nvPicPr>
          <p:cNvPr id="18" name="Picture 17" descr="Icon&#10;&#10;Description automatically generated with medium confidence">
            <a:extLst>
              <a:ext uri="{FF2B5EF4-FFF2-40B4-BE49-F238E27FC236}">
                <a16:creationId xmlns:a16="http://schemas.microsoft.com/office/drawing/2014/main" id="{C9A8CA39-59FD-EF47-ADD3-614062C000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78" y="5888796"/>
            <a:ext cx="3137087" cy="3137087"/>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66190" y="769884"/>
            <a:ext cx="7577395"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umbrella</a:t>
            </a:r>
            <a:endParaRPr sz="344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19278" y="5915656"/>
            <a:ext cx="1234608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abdicate</a:t>
            </a:r>
            <a:endParaRPr sz="11500" dirty="0">
              <a:latin typeface="Gill Sans MT" panose="020B0502020104020203" pitchFamily="34" charset="77"/>
            </a:endParaRPr>
          </a:p>
        </p:txBody>
      </p:sp>
      <p:pic>
        <p:nvPicPr>
          <p:cNvPr id="4" name="Picture 3" descr="A picture containing umbrella, accessory&#10;&#10;Description automatically generated">
            <a:extLst>
              <a:ext uri="{FF2B5EF4-FFF2-40B4-BE49-F238E27FC236}">
                <a16:creationId xmlns:a16="http://schemas.microsoft.com/office/drawing/2014/main" id="{142843B2-CBCB-E949-96D2-5DEB674B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568653"/>
            <a:ext cx="3312222" cy="3312222"/>
          </a:xfrm>
          <a:prstGeom prst="rect">
            <a:avLst/>
          </a:prstGeom>
        </p:spPr>
      </p:pic>
      <p:pic>
        <p:nvPicPr>
          <p:cNvPr id="18" name="Picture 17" descr="Logo, icon&#10;&#10;Description automatically generated">
            <a:extLst>
              <a:ext uri="{FF2B5EF4-FFF2-40B4-BE49-F238E27FC236}">
                <a16:creationId xmlns:a16="http://schemas.microsoft.com/office/drawing/2014/main" id="{48C834A2-B865-9A46-BFFC-1435AA7493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678" y="5771658"/>
            <a:ext cx="3229456" cy="3229456"/>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98424" y="58478"/>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omit</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16209" y="5427006"/>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aloof</a:t>
            </a:r>
            <a:endParaRPr sz="13800" dirty="0">
              <a:latin typeface="Gill Sans MT" panose="020B0502020104020203" pitchFamily="34" charset="77"/>
            </a:endParaRPr>
          </a:p>
        </p:txBody>
      </p:sp>
      <p:pic>
        <p:nvPicPr>
          <p:cNvPr id="16" name="Picture 15" descr="Logo&#10;&#10;Description automatically generated with medium confidence">
            <a:extLst>
              <a:ext uri="{FF2B5EF4-FFF2-40B4-BE49-F238E27FC236}">
                <a16:creationId xmlns:a16="http://schemas.microsoft.com/office/drawing/2014/main" id="{80F3B34A-613B-094D-B0BD-7F2650174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5306" y="687483"/>
            <a:ext cx="3184170" cy="3184170"/>
          </a:xfrm>
          <a:prstGeom prst="rect">
            <a:avLst/>
          </a:prstGeom>
        </p:spPr>
      </p:pic>
      <p:pic>
        <p:nvPicPr>
          <p:cNvPr id="17" name="Picture 16" descr="Icon&#10;&#10;Description automatically generated">
            <a:extLst>
              <a:ext uri="{FF2B5EF4-FFF2-40B4-BE49-F238E27FC236}">
                <a16:creationId xmlns:a16="http://schemas.microsoft.com/office/drawing/2014/main" id="{64A9F05C-5CCB-854D-A71E-7B75BDD69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776" y="5568090"/>
            <a:ext cx="3498353" cy="3498353"/>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30243" y="0"/>
            <a:ext cx="636071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toxic</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39996" y="6021350"/>
            <a:ext cx="102764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anecdote</a:t>
            </a:r>
            <a:endParaRPr sz="166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B0587B14-461C-B044-8539-2AAB4156A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9087" y="345730"/>
            <a:ext cx="3805646" cy="3805646"/>
          </a:xfrm>
          <a:prstGeom prst="rect">
            <a:avLst/>
          </a:prstGeom>
        </p:spPr>
      </p:pic>
      <p:pic>
        <p:nvPicPr>
          <p:cNvPr id="6" name="Picture 5" descr="Icon&#10;&#10;Description automatically generated">
            <a:extLst>
              <a:ext uri="{FF2B5EF4-FFF2-40B4-BE49-F238E27FC236}">
                <a16:creationId xmlns:a16="http://schemas.microsoft.com/office/drawing/2014/main" id="{70900503-0AC8-174F-8134-7E989DDBC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1" y="6041250"/>
            <a:ext cx="2888962" cy="2888962"/>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511542" y="2274766"/>
            <a:ext cx="20983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bucket</a:t>
            </a:r>
            <a:endParaRPr b="1" dirty="0">
              <a:latin typeface="Gill Sans MT" panose="020B0502020104020203" pitchFamily="34" charset="77"/>
              <a:sym typeface="American Typewriter"/>
            </a:endParaRPr>
          </a:p>
        </p:txBody>
      </p:sp>
      <p:sp>
        <p:nvSpPr>
          <p:cNvPr id="134" name="office"/>
          <p:cNvSpPr txBox="1"/>
          <p:nvPr/>
        </p:nvSpPr>
        <p:spPr>
          <a:xfrm>
            <a:off x="5618956" y="3183419"/>
            <a:ext cx="188352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storm</a:t>
            </a:r>
            <a:endParaRPr dirty="0">
              <a:latin typeface="Gill Sans MT" panose="020B0502020104020203" pitchFamily="34" charset="77"/>
            </a:endParaRPr>
          </a:p>
        </p:txBody>
      </p:sp>
      <p:sp>
        <p:nvSpPr>
          <p:cNvPr id="135" name="spare"/>
          <p:cNvSpPr txBox="1"/>
          <p:nvPr/>
        </p:nvSpPr>
        <p:spPr>
          <a:xfrm>
            <a:off x="5713520" y="4033018"/>
            <a:ext cx="169437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cloud</a:t>
            </a:r>
            <a:endParaRPr b="1" dirty="0">
              <a:latin typeface="Gill Sans MT" panose="020B0502020104020203" pitchFamily="34" charset="77"/>
              <a:sym typeface="American Typewriter"/>
            </a:endParaRPr>
          </a:p>
        </p:txBody>
      </p:sp>
      <p:sp>
        <p:nvSpPr>
          <p:cNvPr id="136" name="chipped"/>
          <p:cNvSpPr txBox="1"/>
          <p:nvPr/>
        </p:nvSpPr>
        <p:spPr>
          <a:xfrm>
            <a:off x="5465864" y="4958818"/>
            <a:ext cx="218970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stream</a:t>
            </a:r>
            <a:endParaRPr dirty="0">
              <a:latin typeface="Gill Sans MT" panose="020B0502020104020203" pitchFamily="34" charset="77"/>
            </a:endParaRPr>
          </a:p>
        </p:txBody>
      </p:sp>
      <p:sp>
        <p:nvSpPr>
          <p:cNvPr id="137" name="lift"/>
          <p:cNvSpPr txBox="1"/>
          <p:nvPr/>
        </p:nvSpPr>
        <p:spPr>
          <a:xfrm>
            <a:off x="5190156" y="5829370"/>
            <a:ext cx="27411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umbrella</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808919" y="3418118"/>
            <a:ext cx="150361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omit</a:t>
            </a:r>
            <a:endParaRPr b="1" dirty="0">
              <a:latin typeface="Gill Sans MT" panose="020B0502020104020203" pitchFamily="34" charset="77"/>
              <a:sym typeface="American Typewriter"/>
            </a:endParaRPr>
          </a:p>
        </p:txBody>
      </p:sp>
      <p:sp>
        <p:nvSpPr>
          <p:cNvPr id="140" name="tolerate"/>
          <p:cNvSpPr txBox="1"/>
          <p:nvPr/>
        </p:nvSpPr>
        <p:spPr>
          <a:xfrm>
            <a:off x="5266307" y="2522165"/>
            <a:ext cx="258885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abdicate</a:t>
            </a:r>
            <a:endParaRPr dirty="0">
              <a:latin typeface="Gill Sans MT" panose="020B0502020104020203" pitchFamily="34" charset="77"/>
            </a:endParaRPr>
          </a:p>
        </p:txBody>
      </p:sp>
      <p:sp>
        <p:nvSpPr>
          <p:cNvPr id="141" name="fixation"/>
          <p:cNvSpPr txBox="1"/>
          <p:nvPr/>
        </p:nvSpPr>
        <p:spPr>
          <a:xfrm>
            <a:off x="5789680" y="4280417"/>
            <a:ext cx="15420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aloof</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721748" y="5188117"/>
            <a:ext cx="156132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toxic</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099783" y="5996646"/>
            <a:ext cx="28052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anecdote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33960" y="1309202"/>
            <a:ext cx="255037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bucket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792383"/>
            <a:ext cx="7201724"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bucket is a round metal or plastic container with a handle attached to its sides. Buckets are often used for holding and carrying water.</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They used </a:t>
            </a:r>
            <a:r>
              <a:rPr lang="en-GB" sz="4000" b="1" dirty="0">
                <a:latin typeface="Gill Sans MT" panose="020B0502020104020203" pitchFamily="34" charset="77"/>
              </a:rPr>
              <a:t>buckets</a:t>
            </a:r>
            <a:r>
              <a:rPr lang="en-GB" sz="4000" dirty="0">
                <a:latin typeface="Gill Sans MT" panose="020B0502020104020203" pitchFamily="34" charset="77"/>
              </a:rPr>
              <a:t> to catch the dripping water.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buck-et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4673751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pail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021880099"/>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filled the bucket 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metal bucket was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5" name="Picture 24" descr="Icon&#10;&#10;Description automatically generated">
            <a:extLst>
              <a:ext uri="{FF2B5EF4-FFF2-40B4-BE49-F238E27FC236}">
                <a16:creationId xmlns:a16="http://schemas.microsoft.com/office/drawing/2014/main" id="{9863FD0C-2916-CA4F-A4DF-847A0BC3E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707" y="2445593"/>
            <a:ext cx="3724394" cy="3724394"/>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64607" y="1309202"/>
            <a:ext cx="228908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storm</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098630"/>
            <a:ext cx="607841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storm is very bad weather, with heavy rain, strong winds, and often thunder and lightning.</a:t>
            </a: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was going to be a huge </a:t>
            </a:r>
            <a:r>
              <a:rPr lang="en-GB" sz="4000" b="1" dirty="0">
                <a:latin typeface="Gill Sans MT" panose="020B0502020104020203" pitchFamily="34" charset="77"/>
              </a:rPr>
              <a:t>storm</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storm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2282414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reform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weather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hurricane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perform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thunder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8570063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dangerous storm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huge storm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3082915C-FF85-5440-8B9D-62D730761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9713" y="2229992"/>
            <a:ext cx="4029370" cy="402937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62387" y="1309202"/>
            <a:ext cx="209352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cloud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14347" y="4137341"/>
            <a:ext cx="662678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cloud is a mass of water vapour that floats in the sky. Clouds are usually white or grey in colour.</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clouds</a:t>
            </a:r>
            <a:r>
              <a:rPr lang="en-GB" sz="4000" dirty="0">
                <a:latin typeface="Gill Sans MT" panose="020B0502020104020203" pitchFamily="34" charset="77"/>
              </a:rPr>
              <a:t> became larger and darker.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cloud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2735258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mass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allowed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blanket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crowd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67254812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white, fluffy clouds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blanket of clouds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3" name="Picture 22" descr="Icon&#10;&#10;Description automatically generated">
            <a:extLst>
              <a:ext uri="{FF2B5EF4-FFF2-40B4-BE49-F238E27FC236}">
                <a16:creationId xmlns:a16="http://schemas.microsoft.com/office/drawing/2014/main" id="{91A4A058-D73D-E045-B356-FC76281FB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9287" y="2296312"/>
            <a:ext cx="3826767" cy="3826767"/>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05901" y="1309202"/>
            <a:ext cx="260648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stream</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0857" y="4319391"/>
            <a:ext cx="622200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A stream is a small narrow river.</a:t>
            </a:r>
            <a:endParaRPr sz="44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stream</a:t>
            </a:r>
            <a:r>
              <a:rPr lang="en-GB" sz="4000" dirty="0">
                <a:latin typeface="Gill Sans MT" panose="020B0502020104020203" pitchFamily="34" charset="77"/>
              </a:rPr>
              <a:t> became much larger in the storm.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stream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905291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brook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river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1250641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gentle stream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steady stream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8B71C57D-4AE6-634E-86C9-8E07D1DD3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283" y="2338488"/>
            <a:ext cx="3724394" cy="3724394"/>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81310" y="1309202"/>
            <a:ext cx="325569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umbrella</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3780936"/>
            <a:ext cx="7429055"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umbrella is an object which you use to protect yourself from the rain or hot sun. It consists of a long stick with a folding frame covered in cloth.</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Julia used the </a:t>
            </a:r>
            <a:r>
              <a:rPr lang="en-GB" sz="4000" b="1" dirty="0">
                <a:latin typeface="Gill Sans MT" panose="020B0502020104020203" pitchFamily="34" charset="77"/>
              </a:rPr>
              <a:t>umbrella</a:t>
            </a:r>
            <a:r>
              <a:rPr lang="en-GB" sz="4000" dirty="0">
                <a:latin typeface="Gill Sans MT" panose="020B0502020104020203" pitchFamily="34" charset="77"/>
              </a:rPr>
              <a:t> to stay dry.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um-</a:t>
            </a:r>
            <a:r>
              <a:rPr lang="en-GB" dirty="0" err="1">
                <a:latin typeface="Gill Sans MT" panose="020B0502020104020203" pitchFamily="34" charset="77"/>
              </a:rPr>
              <a:t>brel</a:t>
            </a:r>
            <a:r>
              <a:rPr lang="en-GB" dirty="0">
                <a:latin typeface="Gill Sans MT" panose="020B0502020104020203" pitchFamily="34" charset="77"/>
              </a:rPr>
              <a:t>-la</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5892448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brolly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parasol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sunshine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0837860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colourful umbrellas was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protected from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A picture containing umbrella, accessory&#10;&#10;Description automatically generated">
            <a:extLst>
              <a:ext uri="{FF2B5EF4-FFF2-40B4-BE49-F238E27FC236}">
                <a16:creationId xmlns:a16="http://schemas.microsoft.com/office/drawing/2014/main" id="{8EDCAA28-F327-4546-B04F-0FF61EF94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4275" y="2477928"/>
            <a:ext cx="3544491" cy="3544491"/>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20718</TotalTime>
  <Words>1245</Words>
  <Application>Microsoft Macintosh PowerPoint</Application>
  <PresentationFormat>Custom</PresentationFormat>
  <Paragraphs>340</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346</cp:revision>
  <dcterms:modified xsi:type="dcterms:W3CDTF">2021-05-23T20:12:09Z</dcterms:modified>
</cp:coreProperties>
</file>