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3"/>
    <p:restoredTop sz="94853"/>
  </p:normalViewPr>
  <p:slideViewPr>
    <p:cSldViewPr snapToGrid="0" snapToObjects="1">
      <p:cViewPr varScale="1">
        <p:scale>
          <a:sx n="70" d="100"/>
          <a:sy n="70" d="100"/>
        </p:scale>
        <p:origin x="8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365615" y="3226831"/>
            <a:ext cx="6657272"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29</a:t>
            </a:r>
            <a:r>
              <a:rPr dirty="0">
                <a:latin typeface="Gill Sans MT" panose="020B0502020104020203" pitchFamily="34" charset="77"/>
              </a:rPr>
              <a:t> </a:t>
            </a:r>
            <a:r>
              <a:rPr lang="en-GB" dirty="0">
                <a:latin typeface="Gill Sans MT" panose="020B0502020104020203" pitchFamily="34" charset="77"/>
              </a:rPr>
              <a:t>– 19th April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02348" y="1309202"/>
            <a:ext cx="228908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dither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69497" y="4052627"/>
            <a:ext cx="710669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someone dithers, they hesitate because they are unable to make a quick decision about something.</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wasn’t any time to </a:t>
            </a:r>
            <a:r>
              <a:rPr lang="en-GB" sz="4000" b="1" dirty="0">
                <a:latin typeface="Gill Sans MT" panose="020B0502020104020203" pitchFamily="34" charset="77"/>
              </a:rPr>
              <a:t>dither</a:t>
            </a:r>
            <a:r>
              <a:rPr lang="en-GB" sz="4000" dirty="0">
                <a:latin typeface="Gill Sans MT" panose="020B0502020104020203" pitchFamily="34" charset="77"/>
              </a:rPr>
              <a:t>, they had to leave.</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dith</a:t>
            </a:r>
            <a:r>
              <a:rPr lang="en-GB" dirty="0">
                <a:latin typeface="Gill Sans MT" panose="020B0502020104020203" pitchFamily="34" charset="77"/>
              </a:rPr>
              <a: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282742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hesitate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waver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err="1">
                          <a:latin typeface="Gill Sans MT" panose="020B0502020104020203" pitchFamily="34" charset="77"/>
                        </a:rPr>
                        <a:t>dather</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2416438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dithering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dithered painfully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BC7D0580-77A5-BD40-A30E-34ADB500C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0435" y="2699126"/>
            <a:ext cx="3262573" cy="326257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79421" y="1309202"/>
            <a:ext cx="185948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gloat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5" y="3931678"/>
            <a:ext cx="6355224"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someone is gloating, they are showing pleasure at their own success or at other people's failure in an arrogant and unpleasant way.</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couldn’t stop </a:t>
            </a:r>
            <a:r>
              <a:rPr lang="en-GB" sz="4000" b="1" dirty="0">
                <a:latin typeface="Gill Sans MT" panose="020B0502020104020203" pitchFamily="34" charset="77"/>
              </a:rPr>
              <a:t>gloating</a:t>
            </a:r>
            <a:r>
              <a:rPr lang="en-GB" sz="4000" dirty="0">
                <a:latin typeface="Gill Sans MT" panose="020B0502020104020203" pitchFamily="34" charset="77"/>
              </a:rPr>
              <a:t> about winning at rounders.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gloat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1635927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didn’t stop gloating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endlessly gloated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8669172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float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rub it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rub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EB98563F-FAAC-FD4E-AC4D-EAA8863C1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904" y="2302168"/>
            <a:ext cx="3699142" cy="3699142"/>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9337" y="1309202"/>
            <a:ext cx="210314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barge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6934" y="4100839"/>
            <a:ext cx="5909674"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barge into a place or barge through it, you rush or push into it in a rough and rude way.</a:t>
            </a:r>
            <a:endParaRPr sz="32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Barney </a:t>
            </a:r>
            <a:r>
              <a:rPr lang="en-GB" sz="4000" b="1" dirty="0">
                <a:latin typeface="Gill Sans MT" panose="020B0502020104020203" pitchFamily="34" charset="77"/>
              </a:rPr>
              <a:t>barged</a:t>
            </a:r>
            <a:r>
              <a:rPr lang="en-GB" sz="4000" dirty="0">
                <a:latin typeface="Gill Sans MT" panose="020B0502020104020203" pitchFamily="34" charset="77"/>
              </a:rPr>
              <a:t> through the crowd to get to the front.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barge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8746097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rudely barged past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barged with 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4756676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Shape&#10;&#10;Description automatically generated">
            <a:extLst>
              <a:ext uri="{FF2B5EF4-FFF2-40B4-BE49-F238E27FC236}">
                <a16:creationId xmlns:a16="http://schemas.microsoft.com/office/drawing/2014/main" id="{BCF5D416-B03A-E44D-B3D7-B455D3F9A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8205" y="2474120"/>
            <a:ext cx="3651935" cy="365193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62608" y="1309202"/>
            <a:ext cx="321562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vanquish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2"/>
            <a:ext cx="652184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vanquish someone means to defeat them completely in a battle or a competition.</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dragon had been </a:t>
            </a:r>
            <a:r>
              <a:rPr lang="en-GB" b="1" dirty="0">
                <a:latin typeface="Gill Sans MT" panose="020B0502020104020203" pitchFamily="34" charset="77"/>
              </a:rPr>
              <a:t>vanquished</a:t>
            </a:r>
            <a:r>
              <a:rPr lang="en-GB" dirty="0">
                <a:latin typeface="Gill Sans MT" panose="020B0502020104020203" pitchFamily="34" charset="77"/>
              </a:rPr>
              <a:t> by the knight.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van-</a:t>
            </a:r>
            <a:r>
              <a:rPr lang="en-GB" dirty="0" err="1">
                <a:latin typeface="Gill Sans MT" panose="020B0502020104020203" pitchFamily="34" charset="77"/>
              </a:rPr>
              <a:t>quish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01524397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thoroughly vanquished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vanquished the enemy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3536178"/>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conquer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anguish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dragon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trounce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languish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opponent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Logo, icon&#10;&#10;Description automatically generated">
            <a:extLst>
              <a:ext uri="{FF2B5EF4-FFF2-40B4-BE49-F238E27FC236}">
                <a16:creationId xmlns:a16="http://schemas.microsoft.com/office/drawing/2014/main" id="{EC2E669C-E2F0-AE48-A74E-5F322F199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8241" y="2572289"/>
            <a:ext cx="3444081" cy="3444081"/>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60429" y="1309202"/>
            <a:ext cx="339035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incessant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052627"/>
            <a:ext cx="588783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incessant process or activity is one that continues without stopping.</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Kim and Alex talked </a:t>
            </a:r>
            <a:r>
              <a:rPr lang="en-GB" sz="4000" b="1" dirty="0">
                <a:latin typeface="Gill Sans MT" panose="020B0502020104020203" pitchFamily="34" charset="77"/>
              </a:rPr>
              <a:t>incessantly</a:t>
            </a:r>
            <a:r>
              <a:rPr lang="en-GB" sz="4000" dirty="0">
                <a:latin typeface="Gill Sans MT" panose="020B0502020104020203" pitchFamily="34" charset="77"/>
              </a:rPr>
              <a:t> during lessons.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ces</a:t>
            </a:r>
            <a:r>
              <a:rPr lang="en-GB" dirty="0">
                <a:latin typeface="Gill Sans MT" panose="020B0502020104020203" pitchFamily="34" charset="77"/>
              </a:rPr>
              <a:t>-</a:t>
            </a:r>
            <a:r>
              <a:rPr lang="en-GB" dirty="0" err="1">
                <a:latin typeface="Gill Sans MT" panose="020B0502020104020203" pitchFamily="34" charset="77"/>
              </a:rPr>
              <a:t>sant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2855733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talking was incessant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incessant 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9992912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constant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occasional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adolescent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relentless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fluorescent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AC872C67-4541-CC48-B8FC-A78B282F2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5269" y="2789289"/>
            <a:ext cx="3348189" cy="334818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1242972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tatty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lush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scoff</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fidget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6203931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dither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gloat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barge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vanquish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56036491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tatty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lush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scoff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fidget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multiple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3937267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you keep moving your hands or feet slightly or changing your position slightly, for example because you are nervous, bored, or excited.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describe something as ***, you think it is untidy, rather dirty, and looks as if it has not been cared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fields or gardens have a lot of very healthy grass or plants.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You use *** to describe things that consist of many parts, involve many people, or have many uses.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food, you eat it quickly and greedily.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Icon&#10;&#10;Description automatically generated">
            <a:extLst>
              <a:ext uri="{FF2B5EF4-FFF2-40B4-BE49-F238E27FC236}">
                <a16:creationId xmlns:a16="http://schemas.microsoft.com/office/drawing/2014/main" id="{021E6DC2-2AD8-F148-87EA-E46680357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8155" y="3964660"/>
            <a:ext cx="888158" cy="888158"/>
          </a:xfrm>
          <a:prstGeom prst="rect">
            <a:avLst/>
          </a:prstGeom>
        </p:spPr>
      </p:pic>
      <p:pic>
        <p:nvPicPr>
          <p:cNvPr id="23" name="Picture 22" descr="Icon&#10;&#10;Description automatically generated">
            <a:extLst>
              <a:ext uri="{FF2B5EF4-FFF2-40B4-BE49-F238E27FC236}">
                <a16:creationId xmlns:a16="http://schemas.microsoft.com/office/drawing/2014/main" id="{1BBDF2CA-3890-A24F-91A7-1FC08A98A5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5536" y="5215686"/>
            <a:ext cx="893394" cy="893394"/>
          </a:xfrm>
          <a:prstGeom prst="rect">
            <a:avLst/>
          </a:prstGeom>
        </p:spPr>
      </p:pic>
      <p:pic>
        <p:nvPicPr>
          <p:cNvPr id="24" name="Picture 23" descr="Icon&#10;&#10;Description automatically generated">
            <a:extLst>
              <a:ext uri="{FF2B5EF4-FFF2-40B4-BE49-F238E27FC236}">
                <a16:creationId xmlns:a16="http://schemas.microsoft.com/office/drawing/2014/main" id="{5F0DB13E-4DF2-604C-B406-134682935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5585" y="7815280"/>
            <a:ext cx="1233297" cy="1233297"/>
          </a:xfrm>
          <a:prstGeom prst="rect">
            <a:avLst/>
          </a:prstGeom>
        </p:spPr>
      </p:pic>
      <p:pic>
        <p:nvPicPr>
          <p:cNvPr id="25" name="Picture 24" descr="Icon&#10;&#10;Description automatically generated">
            <a:extLst>
              <a:ext uri="{FF2B5EF4-FFF2-40B4-BE49-F238E27FC236}">
                <a16:creationId xmlns:a16="http://schemas.microsoft.com/office/drawing/2014/main" id="{D656DF21-908A-8C48-9A2F-80650E7D32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4028" y="2454070"/>
            <a:ext cx="1233297" cy="1233297"/>
          </a:xfrm>
          <a:prstGeom prst="rect">
            <a:avLst/>
          </a:prstGeom>
        </p:spPr>
      </p:pic>
      <p:pic>
        <p:nvPicPr>
          <p:cNvPr id="29" name="Picture 28" descr="Icon&#10;&#10;Description automatically generated">
            <a:extLst>
              <a:ext uri="{FF2B5EF4-FFF2-40B4-BE49-F238E27FC236}">
                <a16:creationId xmlns:a16="http://schemas.microsoft.com/office/drawing/2014/main" id="{DAE0016D-087A-7042-AF72-899260354B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5947" y="6540417"/>
            <a:ext cx="975302" cy="97530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51883905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dither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gloat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barge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vanquish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incessant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449230514"/>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someone is ***, they are showing pleasure at their own success or at other people's failure in an arrogant and unpleasant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To *** someone means to defeat them completely in a battle or a competition.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someone ***, they hesitate because they are unable to make a quick decision about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An *** process or activity is one that continues without stopping.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into a place or barge through it, you rush or push into it in a rough and rude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3" name="Picture 22" descr="Icon&#10;&#10;Description automatically generated">
            <a:extLst>
              <a:ext uri="{FF2B5EF4-FFF2-40B4-BE49-F238E27FC236}">
                <a16:creationId xmlns:a16="http://schemas.microsoft.com/office/drawing/2014/main" id="{13D3D6B8-7DCC-D44F-8FE8-DF86496BA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028" y="4921816"/>
            <a:ext cx="1147293" cy="1147293"/>
          </a:xfrm>
          <a:prstGeom prst="rect">
            <a:avLst/>
          </a:prstGeom>
        </p:spPr>
      </p:pic>
      <p:pic>
        <p:nvPicPr>
          <p:cNvPr id="24" name="Picture 23" descr="Icon&#10;&#10;Description automatically generated">
            <a:extLst>
              <a:ext uri="{FF2B5EF4-FFF2-40B4-BE49-F238E27FC236}">
                <a16:creationId xmlns:a16="http://schemas.microsoft.com/office/drawing/2014/main" id="{0F7B45A2-1035-B046-9D84-C1B4F3A32D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3218" y="2506255"/>
            <a:ext cx="993730" cy="993730"/>
          </a:xfrm>
          <a:prstGeom prst="rect">
            <a:avLst/>
          </a:prstGeom>
        </p:spPr>
      </p:pic>
      <p:pic>
        <p:nvPicPr>
          <p:cNvPr id="30" name="Picture 29" descr="Logo, icon&#10;&#10;Description automatically generated">
            <a:extLst>
              <a:ext uri="{FF2B5EF4-FFF2-40B4-BE49-F238E27FC236}">
                <a16:creationId xmlns:a16="http://schemas.microsoft.com/office/drawing/2014/main" id="{289A0054-00A8-0742-9B3B-2D4E704B99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1574" y="3698360"/>
            <a:ext cx="1025374" cy="1025374"/>
          </a:xfrm>
          <a:prstGeom prst="rect">
            <a:avLst/>
          </a:prstGeom>
        </p:spPr>
      </p:pic>
      <p:pic>
        <p:nvPicPr>
          <p:cNvPr id="31" name="Picture 30" descr="Shape&#10;&#10;Description automatically generated">
            <a:extLst>
              <a:ext uri="{FF2B5EF4-FFF2-40B4-BE49-F238E27FC236}">
                <a16:creationId xmlns:a16="http://schemas.microsoft.com/office/drawing/2014/main" id="{77379F07-D9A0-194D-B52F-573912B326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83872" y="7916719"/>
            <a:ext cx="1030057" cy="1030057"/>
          </a:xfrm>
          <a:prstGeom prst="rect">
            <a:avLst/>
          </a:prstGeom>
        </p:spPr>
      </p:pic>
      <p:pic>
        <p:nvPicPr>
          <p:cNvPr id="32" name="Picture 31" descr="Icon&#10;&#10;Description automatically generated">
            <a:extLst>
              <a:ext uri="{FF2B5EF4-FFF2-40B4-BE49-F238E27FC236}">
                <a16:creationId xmlns:a16="http://schemas.microsoft.com/office/drawing/2014/main" id="{EBA9E79C-C5FD-D840-881B-96912F3349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8016" y="6415523"/>
            <a:ext cx="1106483" cy="110648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38428" y="3085008"/>
            <a:ext cx="15212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tatty</a:t>
            </a:r>
            <a:endParaRPr b="1" dirty="0">
              <a:latin typeface="Gill Sans MT" panose="020B0502020104020203" pitchFamily="34" charset="77"/>
              <a:sym typeface="American Typewriter"/>
            </a:endParaRPr>
          </a:p>
        </p:txBody>
      </p:sp>
      <p:sp>
        <p:nvSpPr>
          <p:cNvPr id="134" name="office"/>
          <p:cNvSpPr txBox="1"/>
          <p:nvPr/>
        </p:nvSpPr>
        <p:spPr>
          <a:xfrm>
            <a:off x="3161867" y="3993661"/>
            <a:ext cx="12743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lush</a:t>
            </a:r>
            <a:endParaRPr dirty="0">
              <a:latin typeface="Gill Sans MT" panose="020B0502020104020203" pitchFamily="34" charset="77"/>
            </a:endParaRPr>
          </a:p>
        </p:txBody>
      </p:sp>
      <p:sp>
        <p:nvSpPr>
          <p:cNvPr id="135" name="spare"/>
          <p:cNvSpPr txBox="1"/>
          <p:nvPr/>
        </p:nvSpPr>
        <p:spPr>
          <a:xfrm>
            <a:off x="3080906" y="4843260"/>
            <a:ext cx="14362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scoff</a:t>
            </a:r>
            <a:endParaRPr b="1" dirty="0">
              <a:latin typeface="Gill Sans MT" panose="020B0502020104020203" pitchFamily="34" charset="77"/>
              <a:sym typeface="American Typewriter"/>
            </a:endParaRPr>
          </a:p>
        </p:txBody>
      </p:sp>
      <p:sp>
        <p:nvSpPr>
          <p:cNvPr id="136" name="chipped"/>
          <p:cNvSpPr txBox="1"/>
          <p:nvPr/>
        </p:nvSpPr>
        <p:spPr>
          <a:xfrm>
            <a:off x="2914198" y="5769060"/>
            <a:ext cx="176971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fidget</a:t>
            </a:r>
            <a:endParaRPr dirty="0">
              <a:latin typeface="Gill Sans MT" panose="020B0502020104020203" pitchFamily="34" charset="77"/>
            </a:endParaRPr>
          </a:p>
        </p:txBody>
      </p:sp>
      <p:sp>
        <p:nvSpPr>
          <p:cNvPr id="137" name="lift"/>
          <p:cNvSpPr txBox="1"/>
          <p:nvPr/>
        </p:nvSpPr>
        <p:spPr>
          <a:xfrm>
            <a:off x="2523870" y="6639612"/>
            <a:ext cx="25503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multiple</a:t>
            </a:r>
            <a:endParaRPr dirty="0">
              <a:latin typeface="Gill Sans MT" panose="020B0502020104020203" pitchFamily="34" charset="77"/>
            </a:endParaRPr>
          </a:p>
        </p:txBody>
      </p:sp>
      <p:sp>
        <p:nvSpPr>
          <p:cNvPr id="138" name="mutter"/>
          <p:cNvSpPr txBox="1"/>
          <p:nvPr/>
        </p:nvSpPr>
        <p:spPr>
          <a:xfrm>
            <a:off x="8429089" y="3961911"/>
            <a:ext cx="15741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gloat</a:t>
            </a:r>
            <a:endParaRPr b="1" dirty="0">
              <a:latin typeface="Gill Sans MT" panose="020B0502020104020203" pitchFamily="34" charset="77"/>
              <a:sym typeface="American Typewriter"/>
            </a:endParaRPr>
          </a:p>
        </p:txBody>
      </p:sp>
      <p:sp>
        <p:nvSpPr>
          <p:cNvPr id="139" name="unveil"/>
          <p:cNvSpPr txBox="1"/>
          <p:nvPr/>
        </p:nvSpPr>
        <p:spPr>
          <a:xfrm>
            <a:off x="7789895" y="5750010"/>
            <a:ext cx="26625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vanquish</a:t>
            </a:r>
            <a:endParaRPr b="1" dirty="0">
              <a:latin typeface="Gill Sans MT" panose="020B0502020104020203" pitchFamily="34" charset="77"/>
              <a:sym typeface="American Typewriter"/>
            </a:endParaRPr>
          </a:p>
        </p:txBody>
      </p:sp>
      <p:sp>
        <p:nvSpPr>
          <p:cNvPr id="140" name="tolerate"/>
          <p:cNvSpPr txBox="1"/>
          <p:nvPr/>
        </p:nvSpPr>
        <p:spPr>
          <a:xfrm>
            <a:off x="8271201" y="3065958"/>
            <a:ext cx="188994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dither</a:t>
            </a:r>
            <a:endParaRPr dirty="0">
              <a:latin typeface="Gill Sans MT" panose="020B0502020104020203" pitchFamily="34" charset="77"/>
            </a:endParaRPr>
          </a:p>
        </p:txBody>
      </p:sp>
      <p:sp>
        <p:nvSpPr>
          <p:cNvPr id="141" name="fixation"/>
          <p:cNvSpPr txBox="1"/>
          <p:nvPr/>
        </p:nvSpPr>
        <p:spPr>
          <a:xfrm>
            <a:off x="8330514" y="4824210"/>
            <a:ext cx="17713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barge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781076" y="6639611"/>
            <a:ext cx="27908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incessant</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17683" y="-387"/>
            <a:ext cx="581569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tatty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18774" y="5427006"/>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lush</a:t>
            </a:r>
            <a:endParaRPr sz="287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746EC9CF-B8A3-CF44-9B9B-426C32238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94525"/>
            <a:ext cx="3468573" cy="3468573"/>
          </a:xfrm>
          <a:prstGeom prst="rect">
            <a:avLst/>
          </a:prstGeom>
        </p:spPr>
      </p:pic>
      <p:pic>
        <p:nvPicPr>
          <p:cNvPr id="18" name="Picture 17" descr="Icon&#10;&#10;Description automatically generated">
            <a:extLst>
              <a:ext uri="{FF2B5EF4-FFF2-40B4-BE49-F238E27FC236}">
                <a16:creationId xmlns:a16="http://schemas.microsoft.com/office/drawing/2014/main" id="{BA45EFAC-039C-AA4B-A27A-0AAB65B4A2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0590" y="5618195"/>
            <a:ext cx="3463447" cy="3463447"/>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44562" y="100488"/>
            <a:ext cx="584775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scoff</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85580" y="5287250"/>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fidget</a:t>
            </a:r>
            <a:endParaRPr sz="199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63F6373B-A7F7-F74A-98F1-0B6A23115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92321"/>
            <a:ext cx="3388689" cy="3388689"/>
          </a:xfrm>
          <a:prstGeom prst="rect">
            <a:avLst/>
          </a:prstGeom>
        </p:spPr>
      </p:pic>
      <p:pic>
        <p:nvPicPr>
          <p:cNvPr id="19" name="Picture 18" descr="Icon&#10;&#10;Description automatically generated">
            <a:extLst>
              <a:ext uri="{FF2B5EF4-FFF2-40B4-BE49-F238E27FC236}">
                <a16:creationId xmlns:a16="http://schemas.microsoft.com/office/drawing/2014/main" id="{5F5BE67C-9142-2243-A737-8F516ED50E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15" y="5343378"/>
            <a:ext cx="3724394" cy="372439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04593" y="531204"/>
            <a:ext cx="837248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multiple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5203194"/>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dither</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ECB8E83B-3E96-8541-923A-8893086B6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5571" y="1080374"/>
            <a:ext cx="2600676" cy="2600676"/>
          </a:xfrm>
          <a:prstGeom prst="rect">
            <a:avLst/>
          </a:prstGeom>
        </p:spPr>
      </p:pic>
      <p:pic>
        <p:nvPicPr>
          <p:cNvPr id="17" name="Picture 16" descr="Icon&#10;&#10;Description automatically generated">
            <a:extLst>
              <a:ext uri="{FF2B5EF4-FFF2-40B4-BE49-F238E27FC236}">
                <a16:creationId xmlns:a16="http://schemas.microsoft.com/office/drawing/2014/main" id="{538BD6D7-74EC-EC42-A5FD-B0CBCEEBC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633" y="5763171"/>
            <a:ext cx="3262573" cy="3262573"/>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94290"/>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gloat</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54292" y="5203194"/>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barge</a:t>
            </a:r>
            <a:endParaRPr sz="13800" dirty="0">
              <a:latin typeface="Gill Sans MT" panose="020B0502020104020203" pitchFamily="34" charset="77"/>
            </a:endParaRPr>
          </a:p>
        </p:txBody>
      </p:sp>
      <p:pic>
        <p:nvPicPr>
          <p:cNvPr id="19" name="Picture 18" descr="Icon&#10;&#10;Description automatically generated">
            <a:extLst>
              <a:ext uri="{FF2B5EF4-FFF2-40B4-BE49-F238E27FC236}">
                <a16:creationId xmlns:a16="http://schemas.microsoft.com/office/drawing/2014/main" id="{FB469797-59E4-BE45-B89D-118119D87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537295"/>
            <a:ext cx="3419760" cy="3419760"/>
          </a:xfrm>
          <a:prstGeom prst="rect">
            <a:avLst/>
          </a:prstGeom>
        </p:spPr>
      </p:pic>
      <p:pic>
        <p:nvPicPr>
          <p:cNvPr id="20" name="Picture 19" descr="Shape&#10;&#10;Description automatically generated">
            <a:extLst>
              <a:ext uri="{FF2B5EF4-FFF2-40B4-BE49-F238E27FC236}">
                <a16:creationId xmlns:a16="http://schemas.microsoft.com/office/drawing/2014/main" id="{5DC8F334-D849-A14C-83BC-E5BFA050F8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057" y="5555593"/>
            <a:ext cx="3651935" cy="3651935"/>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4854" y="409403"/>
            <a:ext cx="895437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vanquish</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887012"/>
            <a:ext cx="941044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incessant</a:t>
            </a:r>
            <a:endParaRPr sz="16600" dirty="0">
              <a:latin typeface="Gill Sans MT" panose="020B0502020104020203" pitchFamily="34" charset="77"/>
            </a:endParaRPr>
          </a:p>
        </p:txBody>
      </p:sp>
      <p:pic>
        <p:nvPicPr>
          <p:cNvPr id="17" name="Picture 16" descr="Logo, icon&#10;&#10;Description automatically generated">
            <a:extLst>
              <a:ext uri="{FF2B5EF4-FFF2-40B4-BE49-F238E27FC236}">
                <a16:creationId xmlns:a16="http://schemas.microsoft.com/office/drawing/2014/main" id="{B8E3EC1C-3099-C946-9157-8B362393B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8765" y="702082"/>
            <a:ext cx="2996614" cy="2996614"/>
          </a:xfrm>
          <a:prstGeom prst="rect">
            <a:avLst/>
          </a:prstGeom>
        </p:spPr>
      </p:pic>
      <p:pic>
        <p:nvPicPr>
          <p:cNvPr id="20" name="Picture 19" descr="Icon&#10;&#10;Description automatically generated">
            <a:extLst>
              <a:ext uri="{FF2B5EF4-FFF2-40B4-BE49-F238E27FC236}">
                <a16:creationId xmlns:a16="http://schemas.microsoft.com/office/drawing/2014/main" id="{F7883F67-A5C9-5645-BF7D-B31F8B657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606" y="5729417"/>
            <a:ext cx="3348189" cy="3348189"/>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00080" y="2274766"/>
            <a:ext cx="15212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tatty</a:t>
            </a:r>
            <a:endParaRPr b="1" dirty="0">
              <a:latin typeface="Gill Sans MT" panose="020B0502020104020203" pitchFamily="34" charset="77"/>
              <a:sym typeface="American Typewriter"/>
            </a:endParaRPr>
          </a:p>
        </p:txBody>
      </p:sp>
      <p:sp>
        <p:nvSpPr>
          <p:cNvPr id="134" name="office"/>
          <p:cNvSpPr txBox="1"/>
          <p:nvPr/>
        </p:nvSpPr>
        <p:spPr>
          <a:xfrm>
            <a:off x="5923523" y="3183419"/>
            <a:ext cx="12743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lush</a:t>
            </a:r>
            <a:endParaRPr dirty="0">
              <a:latin typeface="Gill Sans MT" panose="020B0502020104020203" pitchFamily="34" charset="77"/>
            </a:endParaRPr>
          </a:p>
        </p:txBody>
      </p:sp>
      <p:sp>
        <p:nvSpPr>
          <p:cNvPr id="135" name="spare"/>
          <p:cNvSpPr txBox="1"/>
          <p:nvPr/>
        </p:nvSpPr>
        <p:spPr>
          <a:xfrm>
            <a:off x="5842558" y="4033018"/>
            <a:ext cx="14362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scoff</a:t>
            </a:r>
            <a:endParaRPr b="1" dirty="0">
              <a:latin typeface="Gill Sans MT" panose="020B0502020104020203" pitchFamily="34" charset="77"/>
              <a:sym typeface="American Typewriter"/>
            </a:endParaRPr>
          </a:p>
        </p:txBody>
      </p:sp>
      <p:sp>
        <p:nvSpPr>
          <p:cNvPr id="136" name="chipped"/>
          <p:cNvSpPr txBox="1"/>
          <p:nvPr/>
        </p:nvSpPr>
        <p:spPr>
          <a:xfrm>
            <a:off x="5675853" y="4958818"/>
            <a:ext cx="176971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fidget</a:t>
            </a:r>
            <a:endParaRPr dirty="0">
              <a:latin typeface="Gill Sans MT" panose="020B0502020104020203" pitchFamily="34" charset="77"/>
            </a:endParaRPr>
          </a:p>
        </p:txBody>
      </p:sp>
      <p:sp>
        <p:nvSpPr>
          <p:cNvPr id="137" name="lift"/>
          <p:cNvSpPr txBox="1"/>
          <p:nvPr/>
        </p:nvSpPr>
        <p:spPr>
          <a:xfrm>
            <a:off x="5285527" y="5829370"/>
            <a:ext cx="255037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multiple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773646" y="3418118"/>
            <a:ext cx="157415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gloat</a:t>
            </a:r>
            <a:endParaRPr b="1" dirty="0">
              <a:latin typeface="Gill Sans MT" panose="020B0502020104020203" pitchFamily="34" charset="77"/>
              <a:sym typeface="American Typewriter"/>
            </a:endParaRPr>
          </a:p>
        </p:txBody>
      </p:sp>
      <p:sp>
        <p:nvSpPr>
          <p:cNvPr id="140" name="tolerate"/>
          <p:cNvSpPr txBox="1"/>
          <p:nvPr/>
        </p:nvSpPr>
        <p:spPr>
          <a:xfrm>
            <a:off x="5615757" y="2522165"/>
            <a:ext cx="188994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dither</a:t>
            </a:r>
            <a:endParaRPr dirty="0">
              <a:latin typeface="Gill Sans MT" panose="020B0502020104020203" pitchFamily="34" charset="77"/>
            </a:endParaRPr>
          </a:p>
        </p:txBody>
      </p:sp>
      <p:sp>
        <p:nvSpPr>
          <p:cNvPr id="141" name="fixation"/>
          <p:cNvSpPr txBox="1"/>
          <p:nvPr/>
        </p:nvSpPr>
        <p:spPr>
          <a:xfrm>
            <a:off x="5675063" y="4280417"/>
            <a:ext cx="17713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barge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171111" y="5188117"/>
            <a:ext cx="26625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vanquish</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106990" y="5996646"/>
            <a:ext cx="279082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incessant</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2686" y="1309202"/>
            <a:ext cx="177292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tatty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732748"/>
            <a:ext cx="6238933"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something as tatty, you think it is untidy, rather dirty, and looks as if it has not been cared for.</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Watson’s PE jumper was looking </a:t>
            </a:r>
            <a:r>
              <a:rPr lang="en-GB" sz="4000" b="1" dirty="0">
                <a:latin typeface="Gill Sans MT" panose="020B0502020104020203" pitchFamily="34" charset="77"/>
              </a:rPr>
              <a:t>tatty</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tat-ty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9010303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chatty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ratty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fabric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2282967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tatty and tired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dirty and tatty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4" name="Picture 23" descr="Icon&#10;&#10;Description automatically generated">
            <a:extLst>
              <a:ext uri="{FF2B5EF4-FFF2-40B4-BE49-F238E27FC236}">
                <a16:creationId xmlns:a16="http://schemas.microsoft.com/office/drawing/2014/main" id="{8FE79A8D-BB97-1A4B-8509-CD94FDE22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532" y="2563115"/>
            <a:ext cx="3468573" cy="3468573"/>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38103" y="1309202"/>
            <a:ext cx="154209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lush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006297"/>
            <a:ext cx="6078413"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Lush fields or gardens have a lot of very healthy grass or plants.</a:t>
            </a:r>
            <a:endParaRPr sz="40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fields looked </a:t>
            </a:r>
            <a:r>
              <a:rPr lang="en-GB" sz="4000" b="1" dirty="0">
                <a:latin typeface="Gill Sans MT" panose="020B0502020104020203" pitchFamily="34" charset="77"/>
              </a:rPr>
              <a:t>lush</a:t>
            </a:r>
            <a:r>
              <a:rPr lang="en-GB" sz="4000" dirty="0">
                <a:latin typeface="Gill Sans MT" panose="020B0502020104020203" pitchFamily="34" charset="77"/>
              </a:rPr>
              <a:t> after the rain had stopped.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lush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5373381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rich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barren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field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grand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meadow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7717769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wild and lush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beautifully lush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16EB00AB-61BD-3C45-BC00-3CF98B559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021" y="2492102"/>
            <a:ext cx="3463447" cy="346344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17072" y="1309202"/>
            <a:ext cx="178414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scoff</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5079" y="4286888"/>
            <a:ext cx="5693016"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scoff food, you eat it quickly and greedily.</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Freddy </a:t>
            </a:r>
            <a:r>
              <a:rPr lang="en-GB" sz="4000" b="1" dirty="0">
                <a:latin typeface="Gill Sans MT" panose="020B0502020104020203" pitchFamily="34" charset="77"/>
              </a:rPr>
              <a:t>scoffed</a:t>
            </a:r>
            <a:r>
              <a:rPr lang="en-GB" sz="4000" dirty="0">
                <a:latin typeface="Gill Sans MT" panose="020B0502020104020203" pitchFamily="34" charset="77"/>
              </a:rPr>
              <a:t> his snack at playtime.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scoff</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465649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gobble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devour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527720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scoff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scoff 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2826216D-0A9B-7C43-B1BB-61997121A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775" y="2041221"/>
            <a:ext cx="3989825" cy="398982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63181" y="1309202"/>
            <a:ext cx="20919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fidget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0857" y="3950058"/>
            <a:ext cx="656410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fidget, you keep moving your hands or feet slightly or changing your position slightly, for example because you are nervous, bored, or excited.</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err="1">
                <a:latin typeface="Gill Sans MT" panose="020B0502020104020203" pitchFamily="34" charset="77"/>
              </a:rPr>
              <a:t>Azmil</a:t>
            </a:r>
            <a:r>
              <a:rPr lang="en-GB" sz="4000" dirty="0">
                <a:latin typeface="Gill Sans MT" panose="020B0502020104020203" pitchFamily="34" charset="77"/>
              </a:rPr>
              <a:t> was </a:t>
            </a:r>
            <a:r>
              <a:rPr lang="en-GB" sz="4000" b="1" dirty="0">
                <a:latin typeface="Gill Sans MT" panose="020B0502020104020203" pitchFamily="34" charset="77"/>
              </a:rPr>
              <a:t>fidgeting</a:t>
            </a:r>
            <a:r>
              <a:rPr lang="en-GB" sz="4000" dirty="0">
                <a:latin typeface="Gill Sans MT" panose="020B0502020104020203" pitchFamily="34" charset="77"/>
              </a:rPr>
              <a:t> with her hair.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fidg</a:t>
            </a:r>
            <a:r>
              <a:rPr lang="en-GB" dirty="0">
                <a:latin typeface="Gill Sans MT" panose="020B0502020104020203" pitchFamily="34" charset="77"/>
              </a:rPr>
              <a:t>-et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8193241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squirm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digit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twist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err="1">
                          <a:latin typeface="Gill Sans MT" panose="020B0502020104020203" pitchFamily="34" charset="77"/>
                        </a:rPr>
                        <a:t>wigit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annoy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2732095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fuss and fidget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fidget endlessly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20C90904-4502-1C42-B006-DC5EF8839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137" y="2359037"/>
            <a:ext cx="3724394" cy="372439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03130" y="1309202"/>
            <a:ext cx="301204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multiple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57934"/>
            <a:ext cx="679063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use multiple to describe things that consist of many parts, involve many people, or have many uses.</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were </a:t>
            </a:r>
            <a:r>
              <a:rPr lang="en-GB" sz="4000" b="1" dirty="0">
                <a:latin typeface="Gill Sans MT" panose="020B0502020104020203" pitchFamily="34" charset="77"/>
              </a:rPr>
              <a:t>multiple</a:t>
            </a:r>
            <a:r>
              <a:rPr lang="en-GB" sz="4000" dirty="0">
                <a:latin typeface="Gill Sans MT" panose="020B0502020104020203" pitchFamily="34" charset="77"/>
              </a:rPr>
              <a:t> answers to choose from.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mul-ti-ple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4062019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many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various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choices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06653187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multiple options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multiple decisions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9AFDABF5-1D5E-604B-87CA-08D48393D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712" y="3018798"/>
            <a:ext cx="2600676" cy="2600676"/>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16960</TotalTime>
  <Words>1251</Words>
  <Application>Microsoft Macintosh PowerPoint</Application>
  <PresentationFormat>Custom</PresentationFormat>
  <Paragraphs>341</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306</cp:revision>
  <dcterms:modified xsi:type="dcterms:W3CDTF">2021-04-17T12:01:28Z</dcterms:modified>
</cp:coreProperties>
</file>