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4"/>
    <p:restoredTop sz="94771"/>
  </p:normalViewPr>
  <p:slideViewPr>
    <p:cSldViewPr snapToGrid="0" snapToObjects="1">
      <p:cViewPr varScale="1">
        <p:scale>
          <a:sx n="70" d="100"/>
          <a:sy n="70" d="100"/>
        </p:scale>
        <p:origin x="1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10123" y="3226831"/>
            <a:ext cx="6968254"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a:latin typeface="Gill Sans MT" panose="020B0502020104020203" pitchFamily="34" charset="77"/>
              </a:rPr>
              <a:t> 25</a:t>
            </a:r>
            <a:r>
              <a:rPr>
                <a:latin typeface="Gill Sans MT" panose="020B0502020104020203" pitchFamily="34" charset="77"/>
              </a:rPr>
              <a:t> </a:t>
            </a:r>
            <a:r>
              <a:rPr lang="en-GB" dirty="0">
                <a:latin typeface="Gill Sans MT" panose="020B0502020104020203" pitchFamily="34" charset="77"/>
              </a:rPr>
              <a:t>– 15th March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6888" y="1309202"/>
            <a:ext cx="255999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habitat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721057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habitat of an animal or plant is the natural environment in which it normally lives or grows.</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bird’s </a:t>
            </a:r>
            <a:r>
              <a:rPr lang="en-GB" sz="4000" b="1" dirty="0">
                <a:latin typeface="Gill Sans MT" panose="020B0502020104020203" pitchFamily="34" charset="77"/>
              </a:rPr>
              <a:t>habitat</a:t>
            </a:r>
            <a:r>
              <a:rPr lang="en-GB" sz="4000" dirty="0">
                <a:latin typeface="Gill Sans MT" panose="020B0502020104020203" pitchFamily="34" charset="77"/>
              </a:rPr>
              <a:t> was a nest in the tree.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hab</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-tat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8670378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micro-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101508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birds habitat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built the habitat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9C6CED46-A34E-A841-B6AC-F133353F2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75" y="2754289"/>
            <a:ext cx="4037305" cy="403730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20957" y="1309202"/>
            <a:ext cx="27764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routine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54789"/>
            <a:ext cx="6349999"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routine is the usual series of things that you do at a particular time. A routine is also the practice of regularly doing things in a fixed order.</a:t>
            </a:r>
            <a:endParaRPr sz="28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Jack loved getting back into the </a:t>
            </a:r>
            <a:r>
              <a:rPr lang="en-GB" sz="4000" b="1" dirty="0">
                <a:latin typeface="Gill Sans MT" panose="020B0502020104020203" pitchFamily="34" charset="77"/>
              </a:rPr>
              <a:t>routine</a:t>
            </a:r>
            <a:r>
              <a:rPr lang="en-GB" sz="4000" dirty="0">
                <a:latin typeface="Gill Sans MT" panose="020B0502020104020203" pitchFamily="34" charset="77"/>
              </a:rPr>
              <a:t> of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rou</a:t>
            </a:r>
            <a:r>
              <a:rPr lang="en-GB" dirty="0">
                <a:latin typeface="Gill Sans MT" panose="020B0502020104020203" pitchFamily="34" charset="77"/>
              </a:rPr>
              <a:t>-tine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8968576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daily routine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his routine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1500093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pattern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between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regime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machine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shape&#10;&#10;Description automatically generated">
            <a:extLst>
              <a:ext uri="{FF2B5EF4-FFF2-40B4-BE49-F238E27FC236}">
                <a16:creationId xmlns:a16="http://schemas.microsoft.com/office/drawing/2014/main" id="{B8253A2B-111C-0F47-AB20-3FED1F223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1971" y="2504391"/>
            <a:ext cx="3258901" cy="325890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4807" y="1309202"/>
            <a:ext cx="309219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adjacent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26534" y="4032854"/>
            <a:ext cx="678817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one thing is adjacent to another, the two things are next to each other.</a:t>
            </a:r>
            <a:endParaRPr sz="40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Samiha</a:t>
            </a:r>
            <a:r>
              <a:rPr lang="en-GB" sz="4000" dirty="0">
                <a:latin typeface="Gill Sans MT" panose="020B0502020104020203" pitchFamily="34" charset="77"/>
              </a:rPr>
              <a:t> always had her pencil </a:t>
            </a:r>
            <a:r>
              <a:rPr lang="en-GB" sz="4000" b="1" dirty="0">
                <a:latin typeface="Gill Sans MT" panose="020B0502020104020203" pitchFamily="34" charset="77"/>
              </a:rPr>
              <a:t>adjacent</a:t>
            </a:r>
            <a:r>
              <a:rPr lang="en-GB" sz="4000" dirty="0">
                <a:latin typeface="Gill Sans MT" panose="020B0502020104020203" pitchFamily="34" charset="77"/>
              </a:rPr>
              <a:t> to her ruler.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a:t>
            </a:r>
            <a:r>
              <a:rPr lang="en-GB" dirty="0" err="1">
                <a:latin typeface="Gill Sans MT" panose="020B0502020104020203" pitchFamily="34" charset="77"/>
              </a:rPr>
              <a:t>ja</a:t>
            </a:r>
            <a:r>
              <a:rPr lang="en-GB" dirty="0">
                <a:latin typeface="Gill Sans MT" panose="020B0502020104020203" pitchFamily="34" charset="77"/>
              </a:rPr>
              <a:t>-cent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7144181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proudly adjacent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adjacent and in 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5885091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near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complacent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AA0F1906-05BA-A04E-936E-40A50FEEF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534" y="2686624"/>
            <a:ext cx="3239109" cy="323910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4813" y="1309202"/>
            <a:ext cx="299120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retrieve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42497"/>
            <a:ext cx="7520223"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If you retrieve something, you get it back from the place where you left it.</a:t>
            </a:r>
            <a:endParaRPr sz="44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Danny </a:t>
            </a:r>
            <a:r>
              <a:rPr lang="en-GB" b="1" dirty="0">
                <a:latin typeface="Gill Sans MT" panose="020B0502020104020203" pitchFamily="34" charset="77"/>
              </a:rPr>
              <a:t>retrieved</a:t>
            </a:r>
            <a:r>
              <a:rPr lang="en-GB" dirty="0">
                <a:latin typeface="Gill Sans MT" panose="020B0502020104020203" pitchFamily="34" charset="77"/>
              </a:rPr>
              <a:t> the answer from the text.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trieve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7835371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retrieve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retrieve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549267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salvage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rescue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E026B8A-2BAD-EF48-802C-302408F05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517141"/>
            <a:ext cx="3617168" cy="3617168"/>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6528" y="1309202"/>
            <a:ext cx="327814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tentative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4564" y="4095694"/>
            <a:ext cx="714720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tentative, they are cautious and not very confident because they are uncertain or afraid.</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Justin was </a:t>
            </a:r>
            <a:r>
              <a:rPr lang="en-GB" sz="4000" b="1" dirty="0">
                <a:latin typeface="Gill Sans MT" panose="020B0502020104020203" pitchFamily="34" charset="77"/>
              </a:rPr>
              <a:t>tentative </a:t>
            </a:r>
            <a:r>
              <a:rPr lang="en-GB" sz="4000" dirty="0">
                <a:latin typeface="Gill Sans MT" panose="020B0502020104020203" pitchFamily="34" charset="77"/>
              </a:rPr>
              <a:t>about attending the disco.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ten-ta-</a:t>
            </a:r>
            <a:r>
              <a:rPr lang="en-GB" dirty="0" err="1">
                <a:latin typeface="Gill Sans MT" panose="020B0502020104020203" pitchFamily="34" charset="77"/>
              </a:rPr>
              <a:t>tive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4135851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accepted tentatively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tentatively entered the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8225400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provisional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definite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maybe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hesitant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preventative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invitation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icon&#10;&#10;Description automatically generated">
            <a:extLst>
              <a:ext uri="{FF2B5EF4-FFF2-40B4-BE49-F238E27FC236}">
                <a16:creationId xmlns:a16="http://schemas.microsoft.com/office/drawing/2014/main" id="{61EE0A57-F07C-684F-9920-5355DD528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7007" y="2669066"/>
            <a:ext cx="3219506" cy="3219506"/>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6859877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brush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serve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feed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2913859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habitat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routine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adjacent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retrieve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116497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97648903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people or an area, it provides them with something that they 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people, animals, and plants ***, they increase in size and change physically over a period of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such as a building, road, or machine, you build it or make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or brush something such as dirt off it, you clean it or tidy it using 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person or animal, you give them food to eat and sometimes actually put it in their mouths.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7DA2AE6C-9519-4041-9BC4-FC921A4B8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8268" y="6481918"/>
            <a:ext cx="914608" cy="914608"/>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7CC7DF65-B7A2-074B-97F1-760FBFCC0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0369">
            <a:off x="10143264" y="6715757"/>
            <a:ext cx="605767" cy="605767"/>
          </a:xfrm>
          <a:prstGeom prst="rect">
            <a:avLst/>
          </a:prstGeom>
        </p:spPr>
      </p:pic>
      <p:pic>
        <p:nvPicPr>
          <p:cNvPr id="3" name="Picture 2" descr="Icon&#10;&#10;Description automatically generated">
            <a:extLst>
              <a:ext uri="{FF2B5EF4-FFF2-40B4-BE49-F238E27FC236}">
                <a16:creationId xmlns:a16="http://schemas.microsoft.com/office/drawing/2014/main" id="{6F31A8C8-FF11-7447-BE7B-5758F0C0E4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083" y="2369280"/>
            <a:ext cx="1148316" cy="1148316"/>
          </a:xfrm>
          <a:prstGeom prst="rect">
            <a:avLst/>
          </a:prstGeom>
        </p:spPr>
      </p:pic>
      <p:pic>
        <p:nvPicPr>
          <p:cNvPr id="27" name="Picture 26" descr="A picture containing text, plant, silhouette&#10;&#10;Description automatically generated">
            <a:extLst>
              <a:ext uri="{FF2B5EF4-FFF2-40B4-BE49-F238E27FC236}">
                <a16:creationId xmlns:a16="http://schemas.microsoft.com/office/drawing/2014/main" id="{10307567-4B03-8542-84DC-B6CA75DD8C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7601" y="3714817"/>
            <a:ext cx="1148316" cy="1148316"/>
          </a:xfrm>
          <a:prstGeom prst="rect">
            <a:avLst/>
          </a:prstGeom>
        </p:spPr>
      </p:pic>
      <p:pic>
        <p:nvPicPr>
          <p:cNvPr id="28" name="Picture 27" descr="Background pattern&#10;&#10;Description automatically generated">
            <a:extLst>
              <a:ext uri="{FF2B5EF4-FFF2-40B4-BE49-F238E27FC236}">
                <a16:creationId xmlns:a16="http://schemas.microsoft.com/office/drawing/2014/main" id="{95EA9842-EBE3-974D-BF41-833BF6FD0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6486" flipV="1">
            <a:off x="10407211" y="8173018"/>
            <a:ext cx="373788" cy="373788"/>
          </a:xfrm>
          <a:prstGeom prst="rect">
            <a:avLst/>
          </a:prstGeom>
        </p:spPr>
      </p:pic>
      <p:pic>
        <p:nvPicPr>
          <p:cNvPr id="29" name="Picture 28" descr="Icon&#10;&#10;Description automatically generated">
            <a:extLst>
              <a:ext uri="{FF2B5EF4-FFF2-40B4-BE49-F238E27FC236}">
                <a16:creationId xmlns:a16="http://schemas.microsoft.com/office/drawing/2014/main" id="{16114101-4177-7D4F-95B8-DC6ECE866C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59999" y="7593667"/>
            <a:ext cx="968400" cy="9684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71D92B8A-9B5C-C040-9152-4838A7F8E5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0821" y="5022614"/>
            <a:ext cx="1072707" cy="107270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68854425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habitat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routine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adjacent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retrieve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tentative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47504874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the usual series of things that you do at a particular time. A *** is also the practice of regularly doing things in a fixed 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get it back from the place where you left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The *** of an animal or plant is the natural environment in which it normally lives or grows.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is ***, they are cautious and not very confident because they are uncertain or afraid.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one thing is *** to another, the two things are next to each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5" name="Picture 24" descr="Logo&#10;&#10;Description automatically generated">
            <a:extLst>
              <a:ext uri="{FF2B5EF4-FFF2-40B4-BE49-F238E27FC236}">
                <a16:creationId xmlns:a16="http://schemas.microsoft.com/office/drawing/2014/main" id="{B165624A-9254-1A43-B259-9DB73E9FB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6930" y="5078605"/>
            <a:ext cx="1130038" cy="1130038"/>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DB97F9A0-CF7D-874B-8DD9-832A0CC104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7283" y="2504391"/>
            <a:ext cx="933589" cy="933589"/>
          </a:xfrm>
          <a:prstGeom prst="rect">
            <a:avLst/>
          </a:prstGeom>
        </p:spPr>
      </p:pic>
      <p:pic>
        <p:nvPicPr>
          <p:cNvPr id="27" name="Picture 26" descr="Icon&#10;&#10;Description automatically generated">
            <a:extLst>
              <a:ext uri="{FF2B5EF4-FFF2-40B4-BE49-F238E27FC236}">
                <a16:creationId xmlns:a16="http://schemas.microsoft.com/office/drawing/2014/main" id="{217AC58C-2105-4A45-97C0-339E25FAD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0361" y="7913902"/>
            <a:ext cx="1203508" cy="1203508"/>
          </a:xfrm>
          <a:prstGeom prst="rect">
            <a:avLst/>
          </a:prstGeom>
        </p:spPr>
      </p:pic>
      <p:pic>
        <p:nvPicPr>
          <p:cNvPr id="28" name="Picture 27" descr="Icon&#10;&#10;Description automatically generated">
            <a:extLst>
              <a:ext uri="{FF2B5EF4-FFF2-40B4-BE49-F238E27FC236}">
                <a16:creationId xmlns:a16="http://schemas.microsoft.com/office/drawing/2014/main" id="{44C0C4EC-5ABC-7043-BEF3-89F158C018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8375" y="3670458"/>
            <a:ext cx="1312568" cy="1312568"/>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8C209C03-4A73-CF4C-8E7F-90E2C39602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1977" y="6346919"/>
            <a:ext cx="1344068" cy="134406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22208" y="3085008"/>
            <a:ext cx="17536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brush</a:t>
            </a:r>
            <a:endParaRPr b="1" dirty="0">
              <a:latin typeface="Gill Sans MT" panose="020B0502020104020203" pitchFamily="34" charset="77"/>
              <a:sym typeface="American Typewriter"/>
            </a:endParaRPr>
          </a:p>
        </p:txBody>
      </p:sp>
      <p:sp>
        <p:nvSpPr>
          <p:cNvPr id="134" name="office"/>
          <p:cNvSpPr txBox="1"/>
          <p:nvPr/>
        </p:nvSpPr>
        <p:spPr>
          <a:xfrm>
            <a:off x="2966297" y="3993661"/>
            <a:ext cx="16655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serve</a:t>
            </a:r>
            <a:endParaRPr dirty="0">
              <a:latin typeface="Gill Sans MT" panose="020B0502020104020203" pitchFamily="34" charset="77"/>
            </a:endParaRPr>
          </a:p>
        </p:txBody>
      </p:sp>
      <p:sp>
        <p:nvSpPr>
          <p:cNvPr id="135" name="spare"/>
          <p:cNvSpPr txBox="1"/>
          <p:nvPr/>
        </p:nvSpPr>
        <p:spPr>
          <a:xfrm>
            <a:off x="3004764" y="4843260"/>
            <a:ext cx="15885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grow</a:t>
            </a:r>
            <a:endParaRPr b="1" dirty="0">
              <a:latin typeface="Gill Sans MT" panose="020B0502020104020203" pitchFamily="34" charset="77"/>
              <a:sym typeface="American Typewriter"/>
            </a:endParaRPr>
          </a:p>
        </p:txBody>
      </p:sp>
      <p:sp>
        <p:nvSpPr>
          <p:cNvPr id="136" name="chipped"/>
          <p:cNvSpPr txBox="1"/>
          <p:nvPr/>
        </p:nvSpPr>
        <p:spPr>
          <a:xfrm>
            <a:off x="3123388" y="5769060"/>
            <a:ext cx="13513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feed</a:t>
            </a:r>
            <a:endParaRPr dirty="0">
              <a:latin typeface="Gill Sans MT" panose="020B0502020104020203" pitchFamily="34" charset="77"/>
            </a:endParaRPr>
          </a:p>
        </p:txBody>
      </p:sp>
      <p:sp>
        <p:nvSpPr>
          <p:cNvPr id="137" name="lift"/>
          <p:cNvSpPr txBox="1"/>
          <p:nvPr/>
        </p:nvSpPr>
        <p:spPr>
          <a:xfrm>
            <a:off x="2349942" y="6639612"/>
            <a:ext cx="28982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construct</a:t>
            </a:r>
            <a:endParaRPr dirty="0">
              <a:latin typeface="Gill Sans MT" panose="020B0502020104020203" pitchFamily="34" charset="77"/>
            </a:endParaRPr>
          </a:p>
        </p:txBody>
      </p:sp>
      <p:sp>
        <p:nvSpPr>
          <p:cNvPr id="138" name="mutter"/>
          <p:cNvSpPr txBox="1"/>
          <p:nvPr/>
        </p:nvSpPr>
        <p:spPr>
          <a:xfrm>
            <a:off x="8084440" y="3961911"/>
            <a:ext cx="22634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routine</a:t>
            </a:r>
            <a:endParaRPr b="1" dirty="0">
              <a:latin typeface="Gill Sans MT" panose="020B0502020104020203" pitchFamily="34" charset="77"/>
              <a:sym typeface="American Typewriter"/>
            </a:endParaRPr>
          </a:p>
        </p:txBody>
      </p:sp>
      <p:sp>
        <p:nvSpPr>
          <p:cNvPr id="139" name="unveil"/>
          <p:cNvSpPr txBox="1"/>
          <p:nvPr/>
        </p:nvSpPr>
        <p:spPr>
          <a:xfrm>
            <a:off x="7895690" y="5750010"/>
            <a:ext cx="24509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retrieve</a:t>
            </a:r>
            <a:endParaRPr b="1" dirty="0">
              <a:latin typeface="Gill Sans MT" panose="020B0502020104020203" pitchFamily="34" charset="77"/>
              <a:sym typeface="American Typewriter"/>
            </a:endParaRPr>
          </a:p>
        </p:txBody>
      </p:sp>
      <p:sp>
        <p:nvSpPr>
          <p:cNvPr id="140" name="tolerate"/>
          <p:cNvSpPr txBox="1"/>
          <p:nvPr/>
        </p:nvSpPr>
        <p:spPr>
          <a:xfrm>
            <a:off x="8124523" y="3065958"/>
            <a:ext cx="21832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habitat</a:t>
            </a:r>
            <a:endParaRPr dirty="0">
              <a:latin typeface="Gill Sans MT" panose="020B0502020104020203" pitchFamily="34" charset="77"/>
            </a:endParaRPr>
          </a:p>
        </p:txBody>
      </p:sp>
      <p:sp>
        <p:nvSpPr>
          <p:cNvPr id="141" name="fixation"/>
          <p:cNvSpPr txBox="1"/>
          <p:nvPr/>
        </p:nvSpPr>
        <p:spPr>
          <a:xfrm>
            <a:off x="7921745" y="4824210"/>
            <a:ext cx="25888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adjacent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01109" y="6639611"/>
            <a:ext cx="27507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tentative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8005" y="141694"/>
            <a:ext cx="709328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brush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1271" y="5122075"/>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serve</a:t>
            </a:r>
            <a:endParaRPr sz="344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8F85CA4A-B760-D24F-8DBF-B86E565CD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819" y="820760"/>
            <a:ext cx="3088120" cy="308812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72157BEF-A732-E54E-90BF-3BE0B24A0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50369">
            <a:off x="7941091" y="1553453"/>
            <a:ext cx="2045338" cy="2045338"/>
          </a:xfrm>
          <a:prstGeom prst="rect">
            <a:avLst/>
          </a:prstGeom>
        </p:spPr>
      </p:pic>
      <p:pic>
        <p:nvPicPr>
          <p:cNvPr id="20" name="Picture 19" descr="Icon&#10;&#10;Description automatically generated">
            <a:extLst>
              <a:ext uri="{FF2B5EF4-FFF2-40B4-BE49-F238E27FC236}">
                <a16:creationId xmlns:a16="http://schemas.microsoft.com/office/drawing/2014/main" id="{A23A5A8E-94F1-5C44-89F8-3DE8C83C7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78" y="5734854"/>
            <a:ext cx="3067986" cy="306798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9398" y="0"/>
            <a:ext cx="651941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grow</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5427006"/>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feed</a:t>
            </a:r>
            <a:endParaRPr sz="16600" dirty="0">
              <a:latin typeface="Gill Sans MT" panose="020B0502020104020203" pitchFamily="34" charset="77"/>
            </a:endParaRPr>
          </a:p>
        </p:txBody>
      </p:sp>
      <p:pic>
        <p:nvPicPr>
          <p:cNvPr id="4" name="Picture 3" descr="A picture containing text, plant, silhouette&#10;&#10;Description automatically generated">
            <a:extLst>
              <a:ext uri="{FF2B5EF4-FFF2-40B4-BE49-F238E27FC236}">
                <a16:creationId xmlns:a16="http://schemas.microsoft.com/office/drawing/2014/main" id="{F9AA1E9A-4264-E64B-9609-BE083458E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305549"/>
            <a:ext cx="4059237" cy="4059237"/>
          </a:xfrm>
          <a:prstGeom prst="rect">
            <a:avLst/>
          </a:prstGeom>
        </p:spPr>
      </p:pic>
      <p:pic>
        <p:nvPicPr>
          <p:cNvPr id="18" name="Picture 17" descr="Background pattern&#10;&#10;Description automatically generated">
            <a:extLst>
              <a:ext uri="{FF2B5EF4-FFF2-40B4-BE49-F238E27FC236}">
                <a16:creationId xmlns:a16="http://schemas.microsoft.com/office/drawing/2014/main" id="{AD5DD93E-D33D-F540-8C83-5B6929362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6486" flipV="1">
            <a:off x="1102142" y="7600100"/>
            <a:ext cx="1110123" cy="1110123"/>
          </a:xfrm>
          <a:prstGeom prst="rect">
            <a:avLst/>
          </a:prstGeom>
        </p:spPr>
      </p:pic>
      <p:pic>
        <p:nvPicPr>
          <p:cNvPr id="19" name="Picture 18" descr="Icon&#10;&#10;Description automatically generated">
            <a:extLst>
              <a:ext uri="{FF2B5EF4-FFF2-40B4-BE49-F238E27FC236}">
                <a16:creationId xmlns:a16="http://schemas.microsoft.com/office/drawing/2014/main" id="{5F918B12-C48F-BD49-8383-105F9E30D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512" y="5834742"/>
            <a:ext cx="2884967" cy="288496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19117" y="769884"/>
            <a:ext cx="835164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construct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600456"/>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habitat</a:t>
            </a:r>
            <a:endParaRPr sz="13800" dirty="0">
              <a:latin typeface="Gill Sans MT" panose="020B0502020104020203" pitchFamily="34" charset="77"/>
            </a:endParaRPr>
          </a:p>
        </p:txBody>
      </p:sp>
      <p:pic>
        <p:nvPicPr>
          <p:cNvPr id="18" name="Picture 17" descr="Shape&#10;&#10;Description automatically generated with medium confidence">
            <a:extLst>
              <a:ext uri="{FF2B5EF4-FFF2-40B4-BE49-F238E27FC236}">
                <a16:creationId xmlns:a16="http://schemas.microsoft.com/office/drawing/2014/main" id="{6F5914BC-F412-134E-A26A-FB3F0D75A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762" y="813223"/>
            <a:ext cx="2991623" cy="2991623"/>
          </a:xfrm>
          <a:prstGeom prst="rect">
            <a:avLst/>
          </a:prstGeom>
        </p:spPr>
      </p:pic>
      <p:pic>
        <p:nvPicPr>
          <p:cNvPr id="19" name="Picture 18" descr="Logo&#10;&#10;Description automatically generated">
            <a:extLst>
              <a:ext uri="{FF2B5EF4-FFF2-40B4-BE49-F238E27FC236}">
                <a16:creationId xmlns:a16="http://schemas.microsoft.com/office/drawing/2014/main" id="{0833B27B-8D8C-A547-A244-124D7CF2D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671" y="5847427"/>
            <a:ext cx="3556710" cy="355671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362093"/>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routine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834065"/>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adjacent</a:t>
            </a:r>
            <a:endParaRPr sz="13800" dirty="0">
              <a:latin typeface="Gill Sans MT" panose="020B0502020104020203" pitchFamily="34" charset="77"/>
            </a:endParaRPr>
          </a:p>
        </p:txBody>
      </p:sp>
      <p:pic>
        <p:nvPicPr>
          <p:cNvPr id="4" name="Picture 3" descr="A picture containing shape&#10;&#10;Description automatically generated">
            <a:extLst>
              <a:ext uri="{FF2B5EF4-FFF2-40B4-BE49-F238E27FC236}">
                <a16:creationId xmlns:a16="http://schemas.microsoft.com/office/drawing/2014/main" id="{F0B1C3F1-1304-7F4E-9F81-9675E4B21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31375"/>
            <a:ext cx="3098188" cy="3098188"/>
          </a:xfrm>
          <a:prstGeom prst="rect">
            <a:avLst/>
          </a:prstGeom>
        </p:spPr>
      </p:pic>
      <p:pic>
        <p:nvPicPr>
          <p:cNvPr id="19" name="Picture 18" descr="Icon&#10;&#10;Description automatically generated">
            <a:extLst>
              <a:ext uri="{FF2B5EF4-FFF2-40B4-BE49-F238E27FC236}">
                <a16:creationId xmlns:a16="http://schemas.microsoft.com/office/drawing/2014/main" id="{904C6E24-5E57-AB49-B53A-9EF5381BC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96" y="5736647"/>
            <a:ext cx="3239109" cy="323910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69610" y="576507"/>
            <a:ext cx="831798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retrieve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18340" y="5910550"/>
            <a:ext cx="941044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tentative</a:t>
            </a:r>
            <a:endParaRPr sz="166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71A2F55E-788C-4C48-81C2-E9525209A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339" y="419878"/>
            <a:ext cx="3617168" cy="3617168"/>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FB4367A9-27AB-274C-8073-58C61F70A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89" y="5709864"/>
            <a:ext cx="3219506" cy="321950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83860" y="2274766"/>
            <a:ext cx="17536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brush</a:t>
            </a:r>
            <a:endParaRPr b="1" dirty="0">
              <a:latin typeface="Gill Sans MT" panose="020B0502020104020203" pitchFamily="34" charset="77"/>
              <a:sym typeface="American Typewriter"/>
            </a:endParaRPr>
          </a:p>
        </p:txBody>
      </p:sp>
      <p:sp>
        <p:nvSpPr>
          <p:cNvPr id="134" name="office"/>
          <p:cNvSpPr txBox="1"/>
          <p:nvPr/>
        </p:nvSpPr>
        <p:spPr>
          <a:xfrm>
            <a:off x="5727953" y="3183419"/>
            <a:ext cx="16655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serve</a:t>
            </a:r>
            <a:endParaRPr dirty="0">
              <a:latin typeface="Gill Sans MT" panose="020B0502020104020203" pitchFamily="34" charset="77"/>
            </a:endParaRPr>
          </a:p>
        </p:txBody>
      </p:sp>
      <p:sp>
        <p:nvSpPr>
          <p:cNvPr id="135" name="spare"/>
          <p:cNvSpPr txBox="1"/>
          <p:nvPr/>
        </p:nvSpPr>
        <p:spPr>
          <a:xfrm>
            <a:off x="5766416" y="4033018"/>
            <a:ext cx="15885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grow</a:t>
            </a:r>
            <a:endParaRPr b="1" dirty="0">
              <a:latin typeface="Gill Sans MT" panose="020B0502020104020203" pitchFamily="34" charset="77"/>
              <a:sym typeface="American Typewriter"/>
            </a:endParaRPr>
          </a:p>
        </p:txBody>
      </p:sp>
      <p:sp>
        <p:nvSpPr>
          <p:cNvPr id="136" name="chipped"/>
          <p:cNvSpPr txBox="1"/>
          <p:nvPr/>
        </p:nvSpPr>
        <p:spPr>
          <a:xfrm>
            <a:off x="5885043" y="4958818"/>
            <a:ext cx="13513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feed</a:t>
            </a:r>
            <a:endParaRPr dirty="0">
              <a:latin typeface="Gill Sans MT" panose="020B0502020104020203" pitchFamily="34" charset="77"/>
            </a:endParaRPr>
          </a:p>
        </p:txBody>
      </p:sp>
      <p:sp>
        <p:nvSpPr>
          <p:cNvPr id="137" name="lift"/>
          <p:cNvSpPr txBox="1"/>
          <p:nvPr/>
        </p:nvSpPr>
        <p:spPr>
          <a:xfrm>
            <a:off x="5111597" y="5829370"/>
            <a:ext cx="28982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construct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28997" y="3418118"/>
            <a:ext cx="22634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routine</a:t>
            </a:r>
            <a:endParaRPr b="1" dirty="0">
              <a:latin typeface="Gill Sans MT" panose="020B0502020104020203" pitchFamily="34" charset="77"/>
              <a:sym typeface="American Typewriter"/>
            </a:endParaRPr>
          </a:p>
        </p:txBody>
      </p:sp>
      <p:sp>
        <p:nvSpPr>
          <p:cNvPr id="140" name="tolerate"/>
          <p:cNvSpPr txBox="1"/>
          <p:nvPr/>
        </p:nvSpPr>
        <p:spPr>
          <a:xfrm>
            <a:off x="5469079" y="2522165"/>
            <a:ext cx="21832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habitat</a:t>
            </a:r>
            <a:endParaRPr dirty="0">
              <a:latin typeface="Gill Sans MT" panose="020B0502020104020203" pitchFamily="34" charset="77"/>
            </a:endParaRPr>
          </a:p>
        </p:txBody>
      </p:sp>
      <p:sp>
        <p:nvSpPr>
          <p:cNvPr id="141" name="fixation"/>
          <p:cNvSpPr txBox="1"/>
          <p:nvPr/>
        </p:nvSpPr>
        <p:spPr>
          <a:xfrm>
            <a:off x="5266293" y="4280417"/>
            <a:ext cx="25888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adjacent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5168104" y="6095818"/>
            <a:ext cx="27058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dirty="0">
                <a:latin typeface="Gill Sans MT" panose="020B0502020104020203" pitchFamily="34" charset="77"/>
              </a:rPr>
              <a:t>t</a:t>
            </a:r>
            <a:r>
              <a:rPr lang="en-GB" b="1" dirty="0">
                <a:latin typeface="Gill Sans MT" panose="020B0502020104020203" pitchFamily="34" charset="77"/>
                <a:sym typeface="American Typewriter"/>
              </a:rPr>
              <a:t>entative</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76906" y="5188117"/>
            <a:ext cx="24509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retrieve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4330" y="1309202"/>
            <a:ext cx="214962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brush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0447" y="3994506"/>
            <a:ext cx="655704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brush something or brush something such as dirt off it, you clean it or tidy it using a brush.</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Alicia </a:t>
            </a:r>
            <a:r>
              <a:rPr lang="en-GB" sz="4000" b="1" dirty="0">
                <a:latin typeface="Gill Sans MT" panose="020B0502020104020203" pitchFamily="34" charset="77"/>
              </a:rPr>
              <a:t>brushed</a:t>
            </a:r>
            <a:r>
              <a:rPr lang="en-GB" sz="4000" dirty="0">
                <a:latin typeface="Gill Sans MT" panose="020B0502020104020203" pitchFamily="34" charset="77"/>
              </a:rPr>
              <a:t> her hair each morning.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brush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9817886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sweeping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1886963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gently 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wash and 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D389099C-2DD7-AC4F-8A25-6396F8D90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7623" y="2554432"/>
            <a:ext cx="3740250" cy="374025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9498F688-B2EB-DD4D-9D59-A4D12029C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0369">
            <a:off x="6958054" y="3468104"/>
            <a:ext cx="2477260" cy="247726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1619" y="1309202"/>
            <a:ext cx="205505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serve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95" y="4092723"/>
            <a:ext cx="74218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serves people or an area, it provides them with something that they need.</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Barker </a:t>
            </a:r>
            <a:r>
              <a:rPr lang="en-GB" sz="4000" b="1" dirty="0">
                <a:latin typeface="Gill Sans MT" panose="020B0502020104020203" pitchFamily="34" charset="77"/>
              </a:rPr>
              <a:t>served</a:t>
            </a:r>
            <a:r>
              <a:rPr lang="en-GB" sz="4000" dirty="0">
                <a:latin typeface="Gill Sans MT" panose="020B0502020104020203" pitchFamily="34" charset="77"/>
              </a:rPr>
              <a:t> the children their lunches.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serve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0049750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customer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4053829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serve  the children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kindly 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100A742-3F80-B44E-B6C8-0E305B9E6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02" y="2680359"/>
            <a:ext cx="3463447" cy="346344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7685" y="1309202"/>
            <a:ext cx="19829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4051248"/>
            <a:ext cx="71959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animals, and plants grow, they increase in size and change physically over a period of time.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grass began to </a:t>
            </a:r>
            <a:r>
              <a:rPr lang="en-GB" sz="4000" b="1" dirty="0">
                <a:latin typeface="Gill Sans MT" panose="020B0502020104020203" pitchFamily="34" charset="77"/>
              </a:rPr>
              <a:t>grow</a:t>
            </a:r>
            <a:r>
              <a:rPr lang="en-GB" sz="4000" dirty="0">
                <a:latin typeface="Gill Sans MT" panose="020B0502020104020203" pitchFamily="34" charset="77"/>
              </a:rPr>
              <a:t> in the sunlight.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6870465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sprout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develop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644629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suddenly 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text, plant, silhouette&#10;&#10;Description automatically generated">
            <a:extLst>
              <a:ext uri="{FF2B5EF4-FFF2-40B4-BE49-F238E27FC236}">
                <a16:creationId xmlns:a16="http://schemas.microsoft.com/office/drawing/2014/main" id="{9044D55D-58DB-394B-A5E0-0780C55A1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927" y="2115748"/>
            <a:ext cx="4059237" cy="405923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7598" y="1309202"/>
            <a:ext cx="164307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938748"/>
            <a:ext cx="811294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feed a person or animal, you give them food to eat and sometimes actually put it in their mouths.</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Sophie visited the pond to </a:t>
            </a:r>
            <a:r>
              <a:rPr lang="en-GB" sz="4000" b="1" dirty="0">
                <a:latin typeface="Gill Sans MT" panose="020B0502020104020203" pitchFamily="34" charset="77"/>
              </a:rPr>
              <a:t>feed</a:t>
            </a:r>
            <a:r>
              <a:rPr lang="en-GB" sz="4000" dirty="0">
                <a:latin typeface="Gill Sans MT" panose="020B0502020104020203" pitchFamily="34" charset="77"/>
              </a:rPr>
              <a:t> the ducks.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feed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pic>
        <p:nvPicPr>
          <p:cNvPr id="8" name="Picture 7" descr="Background pattern&#10;&#10;Description automatically generated">
            <a:extLst>
              <a:ext uri="{FF2B5EF4-FFF2-40B4-BE49-F238E27FC236}">
                <a16:creationId xmlns:a16="http://schemas.microsoft.com/office/drawing/2014/main" id="{1F511F5E-2929-7940-A97B-55510BF0B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6486" flipV="1">
            <a:off x="8778295" y="4517356"/>
            <a:ext cx="1110123" cy="1110123"/>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87379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nourish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cater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7212274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 feed 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feed 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1A5B10A-0418-7C4E-97DA-006B864CB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665" y="2751998"/>
            <a:ext cx="2884967" cy="288496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20195" y="1309202"/>
            <a:ext cx="35779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construct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46825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construct something such as a building, road, or machine, you build it or make it.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Hama </a:t>
            </a:r>
            <a:r>
              <a:rPr lang="en-GB" sz="4000" b="1" dirty="0">
                <a:latin typeface="Gill Sans MT" panose="020B0502020104020203" pitchFamily="34" charset="77"/>
              </a:rPr>
              <a:t>constructed</a:t>
            </a:r>
            <a:r>
              <a:rPr lang="en-GB" sz="4000" dirty="0">
                <a:latin typeface="Gill Sans MT" panose="020B0502020104020203" pitchFamily="34" charset="77"/>
              </a:rPr>
              <a:t> a castle using the blocks.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con-struct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4645010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build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demolish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plucked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2692241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construct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constructed with wood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9AD21A96-2A65-CE40-848B-FA65C628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711" y="2015437"/>
            <a:ext cx="4006930" cy="400693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18339</TotalTime>
  <Words>1279</Words>
  <Application>Microsoft Macintosh PowerPoint</Application>
  <PresentationFormat>Custom</PresentationFormat>
  <Paragraphs>343</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275</cp:revision>
  <dcterms:modified xsi:type="dcterms:W3CDTF">2021-03-15T07:58:58Z</dcterms:modified>
</cp:coreProperties>
</file>