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57"/>
    <p:restoredTop sz="94771"/>
  </p:normalViewPr>
  <p:slideViewPr>
    <p:cSldViewPr snapToGrid="0" snapToObjects="1">
      <p:cViewPr varScale="1">
        <p:scale>
          <a:sx n="70" d="100"/>
          <a:sy n="70" d="100"/>
        </p:scale>
        <p:origin x="11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4.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8.png"/><Relationship Id="rId12"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25.png"/><Relationship Id="rId9" Type="http://schemas.openxmlformats.org/officeDocument/2006/relationships/image" Target="../media/image20.png"/><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163636" y="3226831"/>
            <a:ext cx="7061228"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26</a:t>
            </a:r>
            <a:r>
              <a:rPr dirty="0">
                <a:latin typeface="Gill Sans MT" panose="020B0502020104020203" pitchFamily="34" charset="77"/>
              </a:rPr>
              <a:t> </a:t>
            </a:r>
            <a:r>
              <a:rPr lang="en-GB" dirty="0">
                <a:latin typeface="Gill Sans MT" panose="020B0502020104020203" pitchFamily="34" charset="77"/>
              </a:rPr>
              <a:t>– 22nd March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62184" y="1309202"/>
            <a:ext cx="416941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accumulate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166875"/>
            <a:ext cx="7210572"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accumulate things or when they accumulate, they collect or are gathered over a period of time.</a:t>
            </a:r>
            <a:endParaRPr sz="3600" dirty="0">
              <a:latin typeface="Gill Sans MT" panose="020B0502020104020203" pitchFamily="34" charset="77"/>
            </a:endParaRPr>
          </a:p>
        </p:txBody>
      </p:sp>
      <p:sp>
        <p:nvSpPr>
          <p:cNvPr id="155" name="The was a tear in Freddie’s new school jumper."/>
          <p:cNvSpPr txBox="1"/>
          <p:nvPr/>
        </p:nvSpPr>
        <p:spPr>
          <a:xfrm>
            <a:off x="0" y="622721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Esther had </a:t>
            </a:r>
            <a:r>
              <a:rPr lang="en-GB" sz="4000" b="1" dirty="0">
                <a:latin typeface="Gill Sans MT" panose="020B0502020104020203" pitchFamily="34" charset="77"/>
              </a:rPr>
              <a:t>accumulated</a:t>
            </a:r>
            <a:r>
              <a:rPr lang="en-GB" sz="4000" dirty="0">
                <a:latin typeface="Gill Sans MT" panose="020B0502020104020203" pitchFamily="34" charset="77"/>
              </a:rPr>
              <a:t> many gymnastics awards. </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ac-cu-mu-late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9425444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gather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dissipate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cumulate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awards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collect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stimulate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weather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6220004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quickly accumulated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huge accumulation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 icon&#10;&#10;Description automatically generated">
            <a:extLst>
              <a:ext uri="{FF2B5EF4-FFF2-40B4-BE49-F238E27FC236}">
                <a16:creationId xmlns:a16="http://schemas.microsoft.com/office/drawing/2014/main" id="{95498FD9-3CF8-8945-966B-4C9BBCEC4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314" y="3313447"/>
            <a:ext cx="2597150" cy="2597150"/>
          </a:xfrm>
          <a:prstGeom prst="rect">
            <a:avLst/>
          </a:prstGeom>
        </p:spPr>
      </p:pic>
      <p:pic>
        <p:nvPicPr>
          <p:cNvPr id="8" name="Picture 7" descr="Logo&#10;&#10;Description automatically generated">
            <a:extLst>
              <a:ext uri="{FF2B5EF4-FFF2-40B4-BE49-F238E27FC236}">
                <a16:creationId xmlns:a16="http://schemas.microsoft.com/office/drawing/2014/main" id="{2139F0DA-F122-C840-82D8-A037244758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2369" y="3261609"/>
            <a:ext cx="2121365" cy="2121365"/>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995788" y="1309202"/>
            <a:ext cx="402674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exaggerate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085566"/>
            <a:ext cx="665586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exaggerate, you indicate that something is, for example, worse or more important than it really is.</a:t>
            </a:r>
            <a:endParaRPr sz="3600" dirty="0">
              <a:latin typeface="Gill Sans MT" panose="020B0502020104020203" pitchFamily="34" charset="77"/>
            </a:endParaRPr>
          </a:p>
        </p:txBody>
      </p:sp>
      <p:sp>
        <p:nvSpPr>
          <p:cNvPr id="155" name="The was a tear in Freddie’s new school jumper."/>
          <p:cNvSpPr txBox="1"/>
          <p:nvPr/>
        </p:nvSpPr>
        <p:spPr>
          <a:xfrm>
            <a:off x="-27810" y="624302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Ryan </a:t>
            </a:r>
            <a:r>
              <a:rPr lang="en-GB" sz="4000" b="1" dirty="0">
                <a:latin typeface="Gill Sans MT" panose="020B0502020104020203" pitchFamily="34" charset="77"/>
              </a:rPr>
              <a:t>exaggerated</a:t>
            </a:r>
            <a:r>
              <a:rPr lang="en-GB" sz="4000" dirty="0">
                <a:latin typeface="Gill Sans MT" panose="020B0502020104020203" pitchFamily="34" charset="77"/>
              </a:rPr>
              <a:t> how many chocolate eggs he had eaten.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ex-ag-ger-ate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6327754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loved to exaggerate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exaggerated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106974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embellish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play down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elaborate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inflate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understate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collaborate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7A53858B-D0C0-594E-90A2-0AD8554D8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3309" y="2884641"/>
            <a:ext cx="2490600" cy="2490600"/>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E0E9EF4B-E49C-194C-8E01-FE3196249C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8960" y="2484933"/>
            <a:ext cx="1974977" cy="1974977"/>
          </a:xfrm>
          <a:prstGeom prst="rect">
            <a:avLst/>
          </a:prstGeom>
        </p:spPr>
      </p:pic>
      <p:pic>
        <p:nvPicPr>
          <p:cNvPr id="7" name="Picture 6" descr="Icon&#10;&#10;Description automatically generated">
            <a:extLst>
              <a:ext uri="{FF2B5EF4-FFF2-40B4-BE49-F238E27FC236}">
                <a16:creationId xmlns:a16="http://schemas.microsoft.com/office/drawing/2014/main" id="{9CC78FC2-ABE6-E04A-90D7-DB1A8B8C71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6076" y="3788556"/>
            <a:ext cx="1853315" cy="1853315"/>
          </a:xfrm>
          <a:prstGeom prst="rect">
            <a:avLst/>
          </a:prstGeom>
        </p:spPr>
      </p:pic>
      <p:pic>
        <p:nvPicPr>
          <p:cNvPr id="28" name="Picture 27" descr="Icon&#10;&#10;Description automatically generated with medium confidence">
            <a:extLst>
              <a:ext uri="{FF2B5EF4-FFF2-40B4-BE49-F238E27FC236}">
                <a16:creationId xmlns:a16="http://schemas.microsoft.com/office/drawing/2014/main" id="{852C1266-04B2-CB4D-B5E1-46E554F569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94799">
            <a:off x="9078807" y="4376336"/>
            <a:ext cx="1974977" cy="1974977"/>
          </a:xfrm>
          <a:prstGeom prst="rect">
            <a:avLst/>
          </a:prstGeom>
        </p:spPr>
      </p:pic>
      <p:pic>
        <p:nvPicPr>
          <p:cNvPr id="12" name="Picture 11" descr="Icon&#10;&#10;Description automatically generated">
            <a:extLst>
              <a:ext uri="{FF2B5EF4-FFF2-40B4-BE49-F238E27FC236}">
                <a16:creationId xmlns:a16="http://schemas.microsoft.com/office/drawing/2014/main" id="{7612AD30-0AB8-8C44-A744-415F18535D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68530">
            <a:off x="7524379" y="4259152"/>
            <a:ext cx="1680860" cy="168086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10238" y="1309202"/>
            <a:ext cx="370133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repetition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26534" y="3943646"/>
            <a:ext cx="6788171"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there is a repetition of an event, usually an undesirable event, it happens again.</a:t>
            </a:r>
            <a:endParaRPr sz="40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1" dirty="0">
                <a:latin typeface="Gill Sans MT" panose="020B0502020104020203" pitchFamily="34" charset="77"/>
              </a:rPr>
              <a:t>Repetition</a:t>
            </a:r>
            <a:r>
              <a:rPr lang="en-GB" sz="4000" dirty="0">
                <a:latin typeface="Gill Sans MT" panose="020B0502020104020203" pitchFamily="34" charset="77"/>
              </a:rPr>
              <a:t> was important for remembering times tables.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rep-e-</a:t>
            </a:r>
            <a:r>
              <a:rPr lang="en-GB" dirty="0" err="1">
                <a:latin typeface="Gill Sans MT" panose="020B0502020104020203" pitchFamily="34" charset="77"/>
              </a:rPr>
              <a:t>ti</a:t>
            </a:r>
            <a:r>
              <a:rPr lang="en-GB" dirty="0">
                <a:latin typeface="Gill Sans MT" panose="020B0502020104020203" pitchFamily="34" charset="77"/>
              </a:rPr>
              <a:t>-</a:t>
            </a:r>
            <a:r>
              <a:rPr lang="en-GB" dirty="0" err="1">
                <a:latin typeface="Gill Sans MT" panose="020B0502020104020203" pitchFamily="34" charset="77"/>
              </a:rPr>
              <a:t>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64221556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daily repetition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repetition of facts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9284426"/>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repeating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repeat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retelling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tradition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practise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DD641F21-3408-6641-8975-E41E365A4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8439" y="3553207"/>
            <a:ext cx="1949253" cy="1949253"/>
          </a:xfrm>
          <a:prstGeom prst="rect">
            <a:avLst/>
          </a:prstGeom>
        </p:spPr>
      </p:pic>
      <p:pic>
        <p:nvPicPr>
          <p:cNvPr id="8" name="Picture 7" descr="Icon&#10;&#10;Description automatically generated">
            <a:extLst>
              <a:ext uri="{FF2B5EF4-FFF2-40B4-BE49-F238E27FC236}">
                <a16:creationId xmlns:a16="http://schemas.microsoft.com/office/drawing/2014/main" id="{1B49276E-70ED-8E4B-B03D-F4D81EA818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6410" y="3553207"/>
            <a:ext cx="1949253" cy="1949253"/>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191867A5-FB5A-5B4B-85E8-42C91DBE85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1301" y="4115608"/>
            <a:ext cx="1022092" cy="1022092"/>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08477" y="1309202"/>
            <a:ext cx="292387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boycott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750164"/>
            <a:ext cx="7520223"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 country, group, or person boycotts a country, organisation, or activity, they refuse to be involved with it in any way because they disapprove of it.</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Class 9 </a:t>
            </a:r>
            <a:r>
              <a:rPr lang="en-GB" b="1" dirty="0">
                <a:latin typeface="Gill Sans MT" panose="020B0502020104020203" pitchFamily="34" charset="77"/>
              </a:rPr>
              <a:t>boycotted</a:t>
            </a:r>
            <a:r>
              <a:rPr lang="en-GB" dirty="0">
                <a:latin typeface="Gill Sans MT" panose="020B0502020104020203" pitchFamily="34" charset="77"/>
              </a:rPr>
              <a:t> the spelling test in protest.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boy-</a:t>
            </a:r>
            <a:r>
              <a:rPr lang="en-GB" dirty="0" err="1">
                <a:latin typeface="Gill Sans MT" panose="020B0502020104020203" pitchFamily="34" charset="77"/>
              </a:rPr>
              <a:t>cott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4921956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group boycott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decided to boycott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78790505"/>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snub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support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avoid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514FF542-EAC6-ED44-8EB2-5715D1072C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6556" y="2675268"/>
            <a:ext cx="3350072" cy="3350072"/>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21953" y="1309202"/>
            <a:ext cx="346729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condemn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14564" y="4372693"/>
            <a:ext cx="7147204"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condemn something, you say that it is very bad and unacceptable.</a:t>
            </a:r>
            <a:endParaRPr sz="36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Gold </a:t>
            </a:r>
            <a:r>
              <a:rPr lang="en-GB" sz="4000" b="1" dirty="0">
                <a:latin typeface="Gill Sans MT" panose="020B0502020104020203" pitchFamily="34" charset="77"/>
              </a:rPr>
              <a:t>condemned</a:t>
            </a:r>
            <a:r>
              <a:rPr lang="en-GB" sz="4000" dirty="0">
                <a:latin typeface="Gill Sans MT" panose="020B0502020104020203" pitchFamily="34" charset="77"/>
              </a:rPr>
              <a:t> the litter on the school playground.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con-</a:t>
            </a:r>
            <a:r>
              <a:rPr lang="en-GB" dirty="0" err="1">
                <a:latin typeface="Gill Sans MT" panose="020B0502020104020203" pitchFamily="34" charset="77"/>
              </a:rPr>
              <a:t>demn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0332627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wholly condemned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condemned the behaviour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4707253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deplore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praise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judge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denounce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commend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values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A415ED47-67CD-1743-9006-2E2C78518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1712" y="2430346"/>
            <a:ext cx="3516243" cy="3516243"/>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5850867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patch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rucksack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break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dawn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72590323"/>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accumulate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exaggerate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boycott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condemn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6765252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patch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rucksack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break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dawn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350325017"/>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an object *** or when you *** it, it suddenly separates into two or more pieces, often because it has been hit or dropped.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on a surface is a part of it which is different in appearance from the area around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 is the time of day when light first appears in the sky, just before the sun rises.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a bag with straps that go over your shoulders, so that you can carry things on your back, for example when you are walking or climbing.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the small, hard part of a plant from which a new plant grows.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2" name="Picture 21" descr="Icon&#10;&#10;Description automatically generated">
            <a:extLst>
              <a:ext uri="{FF2B5EF4-FFF2-40B4-BE49-F238E27FC236}">
                <a16:creationId xmlns:a16="http://schemas.microsoft.com/office/drawing/2014/main" id="{900752F3-C791-A247-8213-C1F1179038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4143" y="3810710"/>
            <a:ext cx="1090021" cy="1090021"/>
          </a:xfrm>
          <a:prstGeom prst="rect">
            <a:avLst/>
          </a:prstGeom>
        </p:spPr>
      </p:pic>
      <p:pic>
        <p:nvPicPr>
          <p:cNvPr id="23" name="Picture 22" descr="Icon&#10;&#10;Description automatically generated">
            <a:extLst>
              <a:ext uri="{FF2B5EF4-FFF2-40B4-BE49-F238E27FC236}">
                <a16:creationId xmlns:a16="http://schemas.microsoft.com/office/drawing/2014/main" id="{E63A0635-970A-AF46-969B-B638488F1B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4143" y="6570824"/>
            <a:ext cx="1090021" cy="1090021"/>
          </a:xfrm>
          <a:prstGeom prst="rect">
            <a:avLst/>
          </a:prstGeom>
        </p:spPr>
      </p:pic>
      <p:pic>
        <p:nvPicPr>
          <p:cNvPr id="24" name="Picture 23" descr="Icon&#10;&#10;Description automatically generated">
            <a:extLst>
              <a:ext uri="{FF2B5EF4-FFF2-40B4-BE49-F238E27FC236}">
                <a16:creationId xmlns:a16="http://schemas.microsoft.com/office/drawing/2014/main" id="{27428EA6-558D-7E42-A2B4-718D359CAD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0083" y="2637765"/>
            <a:ext cx="1090021" cy="1090021"/>
          </a:xfrm>
          <a:prstGeom prst="rect">
            <a:avLst/>
          </a:prstGeom>
        </p:spPr>
      </p:pic>
      <p:pic>
        <p:nvPicPr>
          <p:cNvPr id="25" name="Picture 24" descr="Icon&#10;&#10;Description automatically generated">
            <a:extLst>
              <a:ext uri="{FF2B5EF4-FFF2-40B4-BE49-F238E27FC236}">
                <a16:creationId xmlns:a16="http://schemas.microsoft.com/office/drawing/2014/main" id="{9E27E190-0609-E64B-BBC3-AEB99C96F3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5795" y="7908407"/>
            <a:ext cx="1038369" cy="1038369"/>
          </a:xfrm>
          <a:prstGeom prst="rect">
            <a:avLst/>
          </a:prstGeom>
        </p:spPr>
      </p:pic>
      <p:pic>
        <p:nvPicPr>
          <p:cNvPr id="30" name="Picture 29" descr="Icon&#10;&#10;Description automatically generated">
            <a:extLst>
              <a:ext uri="{FF2B5EF4-FFF2-40B4-BE49-F238E27FC236}">
                <a16:creationId xmlns:a16="http://schemas.microsoft.com/office/drawing/2014/main" id="{3305B477-8728-DD4E-BAED-8A45C6D261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74133" y="4862923"/>
            <a:ext cx="1537021" cy="1537021"/>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03350074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accumulate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exaggerate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repetition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boycott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condemn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788232731"/>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you indicate that something is, for example, worse or more important than it really 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a country, group, or person *** a country, organisation, or activity, they refuse to be involved with it in any way because they disapprove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you *** things or when they ***, they collect or are gathered over a period of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you say that it is very bad and unacceptable.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there is a *** of an event, usually an undesirable event, it happens again.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9" name="Picture 18" descr="Icon&#10;&#10;Description automatically generated">
            <a:extLst>
              <a:ext uri="{FF2B5EF4-FFF2-40B4-BE49-F238E27FC236}">
                <a16:creationId xmlns:a16="http://schemas.microsoft.com/office/drawing/2014/main" id="{6E527909-B42E-EC41-8305-AADB63AA70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9105" y="2416172"/>
            <a:ext cx="971701" cy="971701"/>
          </a:xfrm>
          <a:prstGeom prst="rect">
            <a:avLst/>
          </a:prstGeom>
        </p:spPr>
      </p:pic>
      <p:pic>
        <p:nvPicPr>
          <p:cNvPr id="20" name="Picture 19" descr="Icon&#10;&#10;Description automatically generated with medium confidence">
            <a:extLst>
              <a:ext uri="{FF2B5EF4-FFF2-40B4-BE49-F238E27FC236}">
                <a16:creationId xmlns:a16="http://schemas.microsoft.com/office/drawing/2014/main" id="{1B0CB898-7C48-3841-80B8-60137B4846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1290" y="2011998"/>
            <a:ext cx="770532" cy="770532"/>
          </a:xfrm>
          <a:prstGeom prst="rect">
            <a:avLst/>
          </a:prstGeom>
        </p:spPr>
      </p:pic>
      <p:pic>
        <p:nvPicPr>
          <p:cNvPr id="21" name="Picture 20" descr="Icon&#10;&#10;Description automatically generated">
            <a:extLst>
              <a:ext uri="{FF2B5EF4-FFF2-40B4-BE49-F238E27FC236}">
                <a16:creationId xmlns:a16="http://schemas.microsoft.com/office/drawing/2014/main" id="{9A1A7367-27FA-4346-B51B-6E8C55C80E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68530">
            <a:off x="10559505" y="2454639"/>
            <a:ext cx="655783" cy="655783"/>
          </a:xfrm>
          <a:prstGeom prst="rect">
            <a:avLst/>
          </a:prstGeom>
        </p:spPr>
      </p:pic>
      <p:pic>
        <p:nvPicPr>
          <p:cNvPr id="23" name="Picture 22" descr="Icon&#10;&#10;Description automatically generated">
            <a:extLst>
              <a:ext uri="{FF2B5EF4-FFF2-40B4-BE49-F238E27FC236}">
                <a16:creationId xmlns:a16="http://schemas.microsoft.com/office/drawing/2014/main" id="{68F6DAEE-4287-8448-B146-9A2E9D2546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67089" y="7971046"/>
            <a:ext cx="841250" cy="841250"/>
          </a:xfrm>
          <a:prstGeom prst="rect">
            <a:avLst/>
          </a:prstGeom>
        </p:spPr>
      </p:pic>
      <p:pic>
        <p:nvPicPr>
          <p:cNvPr id="24" name="Picture 23" descr="Icon&#10;&#10;Description automatically generated">
            <a:extLst>
              <a:ext uri="{FF2B5EF4-FFF2-40B4-BE49-F238E27FC236}">
                <a16:creationId xmlns:a16="http://schemas.microsoft.com/office/drawing/2014/main" id="{BBD61968-FAC1-134D-9C47-5EF09535FE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98320" y="7977050"/>
            <a:ext cx="841250" cy="841250"/>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B4A2FCD5-E2CE-3D42-A9D5-2264F510A8D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54714" y="8171116"/>
            <a:ext cx="441110" cy="441110"/>
          </a:xfrm>
          <a:prstGeom prst="rect">
            <a:avLst/>
          </a:prstGeom>
        </p:spPr>
      </p:pic>
      <p:pic>
        <p:nvPicPr>
          <p:cNvPr id="31" name="Picture 30" descr="Icon&#10;&#10;Description automatically generated">
            <a:extLst>
              <a:ext uri="{FF2B5EF4-FFF2-40B4-BE49-F238E27FC236}">
                <a16:creationId xmlns:a16="http://schemas.microsoft.com/office/drawing/2014/main" id="{A3767807-0CDA-264D-9022-108EFDA0E7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84112" y="3798983"/>
            <a:ext cx="1295895" cy="1295895"/>
          </a:xfrm>
          <a:prstGeom prst="rect">
            <a:avLst/>
          </a:prstGeom>
        </p:spPr>
      </p:pic>
      <p:pic>
        <p:nvPicPr>
          <p:cNvPr id="32" name="Picture 31" descr="Logo, icon&#10;&#10;Description automatically generated">
            <a:extLst>
              <a:ext uri="{FF2B5EF4-FFF2-40B4-BE49-F238E27FC236}">
                <a16:creationId xmlns:a16="http://schemas.microsoft.com/office/drawing/2014/main" id="{CA357FAF-5CFA-114B-9094-C3C01CC31EA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85103" y="5310646"/>
            <a:ext cx="868652" cy="868652"/>
          </a:xfrm>
          <a:prstGeom prst="rect">
            <a:avLst/>
          </a:prstGeom>
        </p:spPr>
      </p:pic>
      <p:pic>
        <p:nvPicPr>
          <p:cNvPr id="33" name="Picture 32" descr="Logo&#10;&#10;Description automatically generated">
            <a:extLst>
              <a:ext uri="{FF2B5EF4-FFF2-40B4-BE49-F238E27FC236}">
                <a16:creationId xmlns:a16="http://schemas.microsoft.com/office/drawing/2014/main" id="{6D5E5F4C-FB35-8141-BC58-79E379395FD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42785" y="5298344"/>
            <a:ext cx="930079" cy="930079"/>
          </a:xfrm>
          <a:prstGeom prst="rect">
            <a:avLst/>
          </a:prstGeom>
        </p:spPr>
      </p:pic>
      <p:pic>
        <p:nvPicPr>
          <p:cNvPr id="34" name="Picture 33" descr="Icon&#10;&#10;Description automatically generated">
            <a:extLst>
              <a:ext uri="{FF2B5EF4-FFF2-40B4-BE49-F238E27FC236}">
                <a16:creationId xmlns:a16="http://schemas.microsoft.com/office/drawing/2014/main" id="{F82DC957-988A-0744-8335-B86ED8345F0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43952" y="6373364"/>
            <a:ext cx="1346910" cy="1346910"/>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929422" y="3085008"/>
            <a:ext cx="173925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patch</a:t>
            </a:r>
            <a:endParaRPr b="1" dirty="0">
              <a:latin typeface="Gill Sans MT" panose="020B0502020104020203" pitchFamily="34" charset="77"/>
              <a:sym typeface="American Typewriter"/>
            </a:endParaRPr>
          </a:p>
        </p:txBody>
      </p:sp>
      <p:sp>
        <p:nvSpPr>
          <p:cNvPr id="134" name="office"/>
          <p:cNvSpPr txBox="1"/>
          <p:nvPr/>
        </p:nvSpPr>
        <p:spPr>
          <a:xfrm>
            <a:off x="2462154" y="3993661"/>
            <a:ext cx="267381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rucksack</a:t>
            </a:r>
            <a:endParaRPr dirty="0">
              <a:latin typeface="Gill Sans MT" panose="020B0502020104020203" pitchFamily="34" charset="77"/>
            </a:endParaRPr>
          </a:p>
        </p:txBody>
      </p:sp>
      <p:sp>
        <p:nvSpPr>
          <p:cNvPr id="135" name="spare"/>
          <p:cNvSpPr txBox="1"/>
          <p:nvPr/>
        </p:nvSpPr>
        <p:spPr>
          <a:xfrm>
            <a:off x="2910187" y="4843260"/>
            <a:ext cx="177773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break</a:t>
            </a:r>
            <a:endParaRPr b="1" dirty="0">
              <a:latin typeface="Gill Sans MT" panose="020B0502020104020203" pitchFamily="34" charset="77"/>
              <a:sym typeface="American Typewriter"/>
            </a:endParaRPr>
          </a:p>
        </p:txBody>
      </p:sp>
      <p:sp>
        <p:nvSpPr>
          <p:cNvPr id="136" name="chipped"/>
          <p:cNvSpPr txBox="1"/>
          <p:nvPr/>
        </p:nvSpPr>
        <p:spPr>
          <a:xfrm>
            <a:off x="3084115" y="5769060"/>
            <a:ext cx="142988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seed</a:t>
            </a:r>
            <a:endParaRPr dirty="0">
              <a:latin typeface="Gill Sans MT" panose="020B0502020104020203" pitchFamily="34" charset="77"/>
            </a:endParaRPr>
          </a:p>
        </p:txBody>
      </p:sp>
      <p:sp>
        <p:nvSpPr>
          <p:cNvPr id="137" name="lift"/>
          <p:cNvSpPr txBox="1"/>
          <p:nvPr/>
        </p:nvSpPr>
        <p:spPr>
          <a:xfrm>
            <a:off x="2968701" y="6639612"/>
            <a:ext cx="166071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dawn</a:t>
            </a:r>
            <a:endParaRPr dirty="0">
              <a:latin typeface="Gill Sans MT" panose="020B0502020104020203" pitchFamily="34" charset="77"/>
            </a:endParaRPr>
          </a:p>
        </p:txBody>
      </p:sp>
      <p:sp>
        <p:nvSpPr>
          <p:cNvPr id="138" name="mutter"/>
          <p:cNvSpPr txBox="1"/>
          <p:nvPr/>
        </p:nvSpPr>
        <p:spPr>
          <a:xfrm>
            <a:off x="7530605" y="3961911"/>
            <a:ext cx="337111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exaggerate</a:t>
            </a:r>
            <a:endParaRPr b="1" dirty="0">
              <a:latin typeface="Gill Sans MT" panose="020B0502020104020203" pitchFamily="34" charset="77"/>
              <a:sym typeface="American Typewriter"/>
            </a:endParaRPr>
          </a:p>
        </p:txBody>
      </p:sp>
      <p:sp>
        <p:nvSpPr>
          <p:cNvPr id="139" name="unveil"/>
          <p:cNvSpPr txBox="1"/>
          <p:nvPr/>
        </p:nvSpPr>
        <p:spPr>
          <a:xfrm>
            <a:off x="7940574" y="5750010"/>
            <a:ext cx="236122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boycott</a:t>
            </a:r>
            <a:endParaRPr b="1" dirty="0">
              <a:latin typeface="Gill Sans MT" panose="020B0502020104020203" pitchFamily="34" charset="77"/>
              <a:sym typeface="American Typewriter"/>
            </a:endParaRPr>
          </a:p>
        </p:txBody>
      </p:sp>
      <p:sp>
        <p:nvSpPr>
          <p:cNvPr id="140" name="tolerate"/>
          <p:cNvSpPr txBox="1"/>
          <p:nvPr/>
        </p:nvSpPr>
        <p:spPr>
          <a:xfrm>
            <a:off x="7480118" y="3065958"/>
            <a:ext cx="347210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accumulate</a:t>
            </a:r>
            <a:endParaRPr dirty="0">
              <a:latin typeface="Gill Sans MT" panose="020B0502020104020203" pitchFamily="34" charset="77"/>
            </a:endParaRPr>
          </a:p>
        </p:txBody>
      </p:sp>
      <p:sp>
        <p:nvSpPr>
          <p:cNvPr id="141" name="fixation"/>
          <p:cNvSpPr txBox="1"/>
          <p:nvPr/>
        </p:nvSpPr>
        <p:spPr>
          <a:xfrm>
            <a:off x="7698929" y="4824210"/>
            <a:ext cx="30344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repetition</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756226" y="6639611"/>
            <a:ext cx="28405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condemn</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83071" y="3820"/>
            <a:ext cx="683841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patch</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28811" y="5922200"/>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rucksack</a:t>
            </a:r>
            <a:endParaRPr sz="28700" dirty="0">
              <a:latin typeface="Gill Sans MT" panose="020B0502020104020203" pitchFamily="34" charset="77"/>
            </a:endParaRPr>
          </a:p>
        </p:txBody>
      </p:sp>
      <p:pic>
        <p:nvPicPr>
          <p:cNvPr id="18" name="Picture 17" descr="Icon&#10;&#10;Description automatically generated">
            <a:extLst>
              <a:ext uri="{FF2B5EF4-FFF2-40B4-BE49-F238E27FC236}">
                <a16:creationId xmlns:a16="http://schemas.microsoft.com/office/drawing/2014/main" id="{675FFB45-9111-6A44-B615-78D7FB2F8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5253" y="305549"/>
            <a:ext cx="3685965" cy="3685965"/>
          </a:xfrm>
          <a:prstGeom prst="rect">
            <a:avLst/>
          </a:prstGeom>
        </p:spPr>
      </p:pic>
      <p:pic>
        <p:nvPicPr>
          <p:cNvPr id="19" name="Picture 18" descr="Icon&#10;&#10;Description automatically generated">
            <a:extLst>
              <a:ext uri="{FF2B5EF4-FFF2-40B4-BE49-F238E27FC236}">
                <a16:creationId xmlns:a16="http://schemas.microsoft.com/office/drawing/2014/main" id="{6DB7F19D-8DE2-254A-A71A-9CFC54D929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809" y="5586328"/>
            <a:ext cx="3527181" cy="3527181"/>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10341" y="182396"/>
            <a:ext cx="709328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break</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46743" y="4876800"/>
            <a:ext cx="10419220"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seed</a:t>
            </a:r>
            <a:endParaRPr sz="199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5F8F3B59-B4BB-3C49-B8E9-48AD9EAC9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205" y="5672669"/>
            <a:ext cx="3354500" cy="3354500"/>
          </a:xfrm>
          <a:prstGeom prst="rect">
            <a:avLst/>
          </a:prstGeom>
        </p:spPr>
      </p:pic>
      <p:pic>
        <p:nvPicPr>
          <p:cNvPr id="20" name="Picture 19" descr="Icon&#10;&#10;Description automatically generated">
            <a:extLst>
              <a:ext uri="{FF2B5EF4-FFF2-40B4-BE49-F238E27FC236}">
                <a16:creationId xmlns:a16="http://schemas.microsoft.com/office/drawing/2014/main" id="{F384AB40-6A4C-9A46-8CA5-6083FFCEC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4939" y="436083"/>
            <a:ext cx="3597407" cy="3597407"/>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98642" y="109013"/>
            <a:ext cx="671017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dawn</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95760" y="6064762"/>
            <a:ext cx="12346080"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accumulate</a:t>
            </a:r>
            <a:endParaRPr sz="115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B0BC59F9-F73B-A74F-AAE7-A622C58FEA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1275" y="286369"/>
            <a:ext cx="3841253" cy="3841253"/>
          </a:xfrm>
          <a:prstGeom prst="rect">
            <a:avLst/>
          </a:prstGeom>
        </p:spPr>
      </p:pic>
      <p:pic>
        <p:nvPicPr>
          <p:cNvPr id="17" name="Picture 16" descr="Logo, icon&#10;&#10;Description automatically generated">
            <a:extLst>
              <a:ext uri="{FF2B5EF4-FFF2-40B4-BE49-F238E27FC236}">
                <a16:creationId xmlns:a16="http://schemas.microsoft.com/office/drawing/2014/main" id="{55DA5037-E565-1D4D-AAA7-BBE0B842E2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809" y="6950321"/>
            <a:ext cx="2226250" cy="2226250"/>
          </a:xfrm>
          <a:prstGeom prst="rect">
            <a:avLst/>
          </a:prstGeom>
        </p:spPr>
      </p:pic>
      <p:pic>
        <p:nvPicPr>
          <p:cNvPr id="20" name="Picture 19" descr="Logo&#10;&#10;Description automatically generated">
            <a:extLst>
              <a:ext uri="{FF2B5EF4-FFF2-40B4-BE49-F238E27FC236}">
                <a16:creationId xmlns:a16="http://schemas.microsoft.com/office/drawing/2014/main" id="{F20168AC-D625-264F-84B0-C0EBDA8074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1094" y="5889638"/>
            <a:ext cx="2121365" cy="2121365"/>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433311" y="685828"/>
            <a:ext cx="11999897"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exaggerate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56000" y="5834065"/>
            <a:ext cx="10288591"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repetition</a:t>
            </a:r>
            <a:endParaRPr sz="138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9F80297F-BFAB-124F-947C-F50936735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8528" y="1894826"/>
            <a:ext cx="2020280" cy="2020280"/>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CAD1F8B5-B69A-E542-82F8-59340105DF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1328" y="665125"/>
            <a:ext cx="1602026" cy="1602026"/>
          </a:xfrm>
          <a:prstGeom prst="rect">
            <a:avLst/>
          </a:prstGeom>
        </p:spPr>
      </p:pic>
      <p:pic>
        <p:nvPicPr>
          <p:cNvPr id="20" name="Picture 19" descr="Icon&#10;&#10;Description automatically generated">
            <a:extLst>
              <a:ext uri="{FF2B5EF4-FFF2-40B4-BE49-F238E27FC236}">
                <a16:creationId xmlns:a16="http://schemas.microsoft.com/office/drawing/2014/main" id="{38C9E1FE-A92E-444C-9963-346D82016C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68530">
            <a:off x="9898915" y="2496149"/>
            <a:ext cx="1363450" cy="1363450"/>
          </a:xfrm>
          <a:prstGeom prst="rect">
            <a:avLst/>
          </a:prstGeom>
        </p:spPr>
      </p:pic>
      <p:pic>
        <p:nvPicPr>
          <p:cNvPr id="21" name="Picture 20" descr="Icon&#10;&#10;Description automatically generated">
            <a:extLst>
              <a:ext uri="{FF2B5EF4-FFF2-40B4-BE49-F238E27FC236}">
                <a16:creationId xmlns:a16="http://schemas.microsoft.com/office/drawing/2014/main" id="{F428DA93-50B5-C04F-8210-C9B9003DEF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09" y="6410635"/>
            <a:ext cx="2020622" cy="2020622"/>
          </a:xfrm>
          <a:prstGeom prst="rect">
            <a:avLst/>
          </a:prstGeom>
        </p:spPr>
      </p:pic>
      <p:pic>
        <p:nvPicPr>
          <p:cNvPr id="22" name="Picture 21" descr="Icon&#10;&#10;Description automatically generated">
            <a:extLst>
              <a:ext uri="{FF2B5EF4-FFF2-40B4-BE49-F238E27FC236}">
                <a16:creationId xmlns:a16="http://schemas.microsoft.com/office/drawing/2014/main" id="{6DE11A72-44D2-2A4D-A58D-881025694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0330" y="6438757"/>
            <a:ext cx="2020622" cy="2020622"/>
          </a:xfrm>
          <a:prstGeom prst="rect">
            <a:avLst/>
          </a:prstGeom>
        </p:spPr>
      </p:pic>
      <p:pic>
        <p:nvPicPr>
          <p:cNvPr id="23" name="Picture 22" descr="Shape&#10;&#10;Description automatically generated with low confidence">
            <a:extLst>
              <a:ext uri="{FF2B5EF4-FFF2-40B4-BE49-F238E27FC236}">
                <a16:creationId xmlns:a16="http://schemas.microsoft.com/office/drawing/2014/main" id="{DB633B27-3582-1E42-B2DC-12BD905433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8391" y="6922286"/>
            <a:ext cx="1059514" cy="1059514"/>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64990" y="576507"/>
            <a:ext cx="8127226"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boycott</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18340" y="5910550"/>
            <a:ext cx="9410447"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condemn</a:t>
            </a:r>
            <a:endParaRPr sz="166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CBADE33C-3199-FA42-A27D-2E5941B4B9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2216" y="624396"/>
            <a:ext cx="3348000" cy="3348000"/>
          </a:xfrm>
          <a:prstGeom prst="rect">
            <a:avLst/>
          </a:prstGeom>
        </p:spPr>
      </p:pic>
      <p:pic>
        <p:nvPicPr>
          <p:cNvPr id="17" name="Picture 16" descr="Icon&#10;&#10;Description automatically generated">
            <a:extLst>
              <a:ext uri="{FF2B5EF4-FFF2-40B4-BE49-F238E27FC236}">
                <a16:creationId xmlns:a16="http://schemas.microsoft.com/office/drawing/2014/main" id="{45F908FE-1754-E645-8AA1-E1CCFB648D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066" y="5626789"/>
            <a:ext cx="3516243" cy="3516243"/>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91074" y="2274766"/>
            <a:ext cx="173925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patch</a:t>
            </a:r>
            <a:endParaRPr b="1" dirty="0">
              <a:latin typeface="Gill Sans MT" panose="020B0502020104020203" pitchFamily="34" charset="77"/>
              <a:sym typeface="American Typewriter"/>
            </a:endParaRPr>
          </a:p>
        </p:txBody>
      </p:sp>
      <p:sp>
        <p:nvSpPr>
          <p:cNvPr id="134" name="office"/>
          <p:cNvSpPr txBox="1"/>
          <p:nvPr/>
        </p:nvSpPr>
        <p:spPr>
          <a:xfrm>
            <a:off x="5223810" y="3183419"/>
            <a:ext cx="267381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rucksack</a:t>
            </a:r>
            <a:endParaRPr dirty="0">
              <a:latin typeface="Gill Sans MT" panose="020B0502020104020203" pitchFamily="34" charset="77"/>
            </a:endParaRPr>
          </a:p>
        </p:txBody>
      </p:sp>
      <p:sp>
        <p:nvSpPr>
          <p:cNvPr id="135" name="spare"/>
          <p:cNvSpPr txBox="1"/>
          <p:nvPr/>
        </p:nvSpPr>
        <p:spPr>
          <a:xfrm>
            <a:off x="5671839" y="4033018"/>
            <a:ext cx="177773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break</a:t>
            </a:r>
            <a:endParaRPr b="1" dirty="0">
              <a:latin typeface="Gill Sans MT" panose="020B0502020104020203" pitchFamily="34" charset="77"/>
              <a:sym typeface="American Typewriter"/>
            </a:endParaRPr>
          </a:p>
        </p:txBody>
      </p:sp>
      <p:sp>
        <p:nvSpPr>
          <p:cNvPr id="136" name="chipped"/>
          <p:cNvSpPr txBox="1"/>
          <p:nvPr/>
        </p:nvSpPr>
        <p:spPr>
          <a:xfrm>
            <a:off x="5845770" y="4958818"/>
            <a:ext cx="142988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seed</a:t>
            </a:r>
            <a:endParaRPr dirty="0">
              <a:latin typeface="Gill Sans MT" panose="020B0502020104020203" pitchFamily="34" charset="77"/>
            </a:endParaRPr>
          </a:p>
        </p:txBody>
      </p:sp>
      <p:sp>
        <p:nvSpPr>
          <p:cNvPr id="137" name="lift"/>
          <p:cNvSpPr txBox="1"/>
          <p:nvPr/>
        </p:nvSpPr>
        <p:spPr>
          <a:xfrm>
            <a:off x="5730358" y="5829370"/>
            <a:ext cx="166071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dawn</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4875162" y="3418118"/>
            <a:ext cx="337111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exaggerate</a:t>
            </a:r>
            <a:endParaRPr b="1" dirty="0">
              <a:latin typeface="Gill Sans MT" panose="020B0502020104020203" pitchFamily="34" charset="77"/>
              <a:sym typeface="American Typewriter"/>
            </a:endParaRPr>
          </a:p>
        </p:txBody>
      </p:sp>
      <p:sp>
        <p:nvSpPr>
          <p:cNvPr id="140" name="tolerate"/>
          <p:cNvSpPr txBox="1"/>
          <p:nvPr/>
        </p:nvSpPr>
        <p:spPr>
          <a:xfrm>
            <a:off x="4807842" y="2522165"/>
            <a:ext cx="350576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accumulate</a:t>
            </a:r>
            <a:endParaRPr dirty="0">
              <a:latin typeface="Gill Sans MT" panose="020B0502020104020203" pitchFamily="34" charset="77"/>
            </a:endParaRPr>
          </a:p>
        </p:txBody>
      </p:sp>
      <p:sp>
        <p:nvSpPr>
          <p:cNvPr id="141" name="fixation"/>
          <p:cNvSpPr txBox="1"/>
          <p:nvPr/>
        </p:nvSpPr>
        <p:spPr>
          <a:xfrm>
            <a:off x="5043478" y="4280417"/>
            <a:ext cx="30344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repetition</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321790" y="5188117"/>
            <a:ext cx="236122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boycott</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082140" y="5996646"/>
            <a:ext cx="28405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condemn</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72001" y="1309202"/>
            <a:ext cx="207428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patch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60447" y="3994506"/>
            <a:ext cx="655704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patch on a surface is a part of it which is different in appearance from the area around it.</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pirate had a </a:t>
            </a:r>
            <a:r>
              <a:rPr lang="en-GB" sz="4000" b="1" dirty="0">
                <a:latin typeface="Gill Sans MT" panose="020B0502020104020203" pitchFamily="34" charset="77"/>
              </a:rPr>
              <a:t>patch</a:t>
            </a:r>
            <a:r>
              <a:rPr lang="en-GB" sz="4000" dirty="0">
                <a:latin typeface="Gill Sans MT" panose="020B0502020104020203" pitchFamily="34" charset="77"/>
              </a:rPr>
              <a:t> over his eye.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patch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7296940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spot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grass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speck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snatch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71154956"/>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patch of mud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bare patch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24E45C37-98BE-F941-B0F5-F5F08A7B8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645" y="2283288"/>
            <a:ext cx="3891689" cy="3891689"/>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69274" y="1309202"/>
            <a:ext cx="327974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rucksack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195" y="3938835"/>
            <a:ext cx="7421862"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rucksack is a bag with straps that go over your shoulders, so that you can carry things on your back, for example when you are walking or climbing.</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Emile carried his books to school in his </a:t>
            </a:r>
            <a:r>
              <a:rPr lang="en-GB" sz="4000" b="1" dirty="0">
                <a:latin typeface="Gill Sans MT" panose="020B0502020104020203" pitchFamily="34" charset="77"/>
              </a:rPr>
              <a:t>rucksack</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ruck-sack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5716571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bag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backpack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2982148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heavy rucksack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enormous rucksack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72BECBB2-BDF7-7E49-9B24-C30DABA97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783" y="2530026"/>
            <a:ext cx="3527181" cy="3527181"/>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34329" y="1309202"/>
            <a:ext cx="214962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break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4056" y="3774250"/>
            <a:ext cx="7195944"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an object breaks or when you break it, it suddenly separates into two or more pieces, often because it has been hit or dropped.</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Alan didn’t mean to drop the phone and </a:t>
            </a:r>
            <a:r>
              <a:rPr lang="en-GB" sz="4000" b="1" dirty="0">
                <a:latin typeface="Gill Sans MT" panose="020B0502020104020203" pitchFamily="34" charset="77"/>
              </a:rPr>
              <a:t>break</a:t>
            </a:r>
            <a:r>
              <a:rPr lang="en-GB" sz="4000" dirty="0">
                <a:latin typeface="Gill Sans MT" panose="020B0502020104020203" pitchFamily="34" charset="77"/>
              </a:rPr>
              <a:t> the screen.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break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6255722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smash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repair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mistake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screen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shatter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accident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58925127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it will break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it might break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BFB653AC-40BB-C948-A1CA-2932E6EBF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464" y="2474975"/>
            <a:ext cx="3597407" cy="3597407"/>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7486" y="1309202"/>
            <a:ext cx="176330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seed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08911" y="4215747"/>
            <a:ext cx="7572359"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seed is the small, hard part of a plant from which a new plant grows.</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Ollie scattered the </a:t>
            </a:r>
            <a:r>
              <a:rPr lang="en-GB" sz="4000" b="1" dirty="0">
                <a:latin typeface="Gill Sans MT" panose="020B0502020104020203" pitchFamily="34" charset="77"/>
              </a:rPr>
              <a:t>seeds</a:t>
            </a:r>
            <a:r>
              <a:rPr lang="en-GB" sz="4000" dirty="0">
                <a:latin typeface="Gill Sans MT" panose="020B0502020104020203" pitchFamily="34" charset="77"/>
              </a:rPr>
              <a:t> onto the soil.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seed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8527892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nut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45770243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scatter seeds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planted the seeds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48368E8C-4DE3-F248-99B2-540A1E9C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7977" y="2560669"/>
            <a:ext cx="3354500" cy="33545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0439" y="1309202"/>
            <a:ext cx="203741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dawn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4057934"/>
            <a:ext cx="646825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Dawn is the time of day when light first appears in the sky, just before the sun rises.</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sun rose above the horizon at </a:t>
            </a:r>
            <a:r>
              <a:rPr lang="en-GB" sz="4000" b="1" dirty="0">
                <a:latin typeface="Gill Sans MT" panose="020B0502020104020203" pitchFamily="34" charset="77"/>
              </a:rPr>
              <a:t>dawn</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dawn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0254034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daybreak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dusk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withdrawn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sunrise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28826353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break of dawn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bright, warm dawn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0D65A67C-2A25-F14D-9688-8BA13225B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9011" y="2243386"/>
            <a:ext cx="3841253" cy="3841253"/>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15681</TotalTime>
  <Words>1328</Words>
  <Application>Microsoft Macintosh PowerPoint</Application>
  <PresentationFormat>Custom</PresentationFormat>
  <Paragraphs>348</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286</cp:revision>
  <dcterms:modified xsi:type="dcterms:W3CDTF">2021-03-22T18:26:04Z</dcterms:modified>
</cp:coreProperties>
</file>