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5"/>
    <p:restoredTop sz="94771"/>
  </p:normalViewPr>
  <p:slideViewPr>
    <p:cSldViewPr snapToGrid="0" snapToObjects="1">
      <p:cViewPr varScale="1">
        <p:scale>
          <a:sx n="70" d="100"/>
          <a:sy n="70" d="100"/>
        </p:scale>
        <p:origin x="13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Summer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365615" y="3226831"/>
            <a:ext cx="6657272"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27</a:t>
            </a:r>
            <a:r>
              <a:rPr dirty="0">
                <a:latin typeface="Gill Sans MT" panose="020B0502020104020203" pitchFamily="34" charset="77"/>
              </a:rPr>
              <a:t> </a:t>
            </a:r>
            <a:r>
              <a:rPr lang="en-GB" dirty="0">
                <a:latin typeface="Gill Sans MT" panose="020B0502020104020203" pitchFamily="34" charset="77"/>
              </a:rPr>
              <a:t>– 12th April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15836" y="1309202"/>
            <a:ext cx="326211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confront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721057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confronted with a problem, task, or difficulty, you have to deal with it.</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Jones was </a:t>
            </a:r>
            <a:r>
              <a:rPr lang="en-GB" sz="4000" b="1" dirty="0">
                <a:latin typeface="Gill Sans MT" panose="020B0502020104020203" pitchFamily="34" charset="77"/>
              </a:rPr>
              <a:t>confronted</a:t>
            </a:r>
            <a:r>
              <a:rPr lang="en-GB" sz="4000" dirty="0">
                <a:latin typeface="Gill Sans MT" panose="020B0502020104020203" pitchFamily="34" charset="77"/>
              </a:rPr>
              <a:t> by a tricky maths question.</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con-front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8470129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challenge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avoid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tackle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1716876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brief confrontation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confronted by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 icon&#10;&#10;Description automatically generated">
            <a:extLst>
              <a:ext uri="{FF2B5EF4-FFF2-40B4-BE49-F238E27FC236}">
                <a16:creationId xmlns:a16="http://schemas.microsoft.com/office/drawing/2014/main" id="{15BEEB43-FE59-074F-9780-21D088208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4177" y="2722873"/>
            <a:ext cx="3299188" cy="3299188"/>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3058" y="1309202"/>
            <a:ext cx="267220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dawdle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65586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dawdle, you spend more time than is necessary going somewhere.</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Adah </a:t>
            </a:r>
            <a:r>
              <a:rPr lang="en-GB" sz="4000" b="1" dirty="0">
                <a:latin typeface="Gill Sans MT" panose="020B0502020104020203" pitchFamily="34" charset="77"/>
              </a:rPr>
              <a:t>dawdled</a:t>
            </a:r>
            <a:r>
              <a:rPr lang="en-GB" sz="4000" dirty="0">
                <a:latin typeface="Gill Sans MT" panose="020B0502020104020203" pitchFamily="34" charset="77"/>
              </a:rPr>
              <a:t> across the playground after PE.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daw-</a:t>
            </a:r>
            <a:r>
              <a:rPr lang="en-GB" dirty="0" err="1">
                <a:latin typeface="Gill Sans MT" panose="020B0502020104020203" pitchFamily="34" charset="77"/>
              </a:rPr>
              <a:t>dle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72355131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always dawdling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dawdled and stumbled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41959617"/>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linger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hurry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EE38644A-CCEB-4043-B8E6-518532A70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817" y="2340683"/>
            <a:ext cx="3804026" cy="380402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27020" y="1309202"/>
            <a:ext cx="286777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devious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26534" y="3882091"/>
            <a:ext cx="6788171"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someone as devious you do not like them because you think they are dishonest and like to keep things secret, often in a complicated way.</a:t>
            </a:r>
            <a:endParaRPr sz="32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Jeremy had a </a:t>
            </a:r>
            <a:r>
              <a:rPr lang="en-GB" sz="4000" b="1" dirty="0">
                <a:latin typeface="Gill Sans MT" panose="020B0502020104020203" pitchFamily="34" charset="77"/>
              </a:rPr>
              <a:t>devious</a:t>
            </a:r>
            <a:r>
              <a:rPr lang="en-GB" sz="4000" dirty="0">
                <a:latin typeface="Gill Sans MT" panose="020B0502020104020203" pitchFamily="34" charset="77"/>
              </a:rPr>
              <a:t> plan to score 10/10 on the test.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de-vi-</a:t>
            </a:r>
            <a:r>
              <a:rPr lang="en-GB" dirty="0" err="1">
                <a:latin typeface="Gill Sans MT" panose="020B0502020104020203" pitchFamily="34" charset="77"/>
              </a:rPr>
              <a:t>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16262660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extremely devious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clever and devious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66757636"/>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underhand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above board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previous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idea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dishonest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13" name="Group 12">
            <a:extLst>
              <a:ext uri="{FF2B5EF4-FFF2-40B4-BE49-F238E27FC236}">
                <a16:creationId xmlns:a16="http://schemas.microsoft.com/office/drawing/2014/main" id="{23EAE798-32B8-F849-817B-FC36FF65A7CA}"/>
              </a:ext>
            </a:extLst>
          </p:cNvPr>
          <p:cNvGrpSpPr/>
          <p:nvPr/>
        </p:nvGrpSpPr>
        <p:grpSpPr>
          <a:xfrm>
            <a:off x="8077844" y="2199259"/>
            <a:ext cx="4041402" cy="4041402"/>
            <a:chOff x="8077844" y="2199259"/>
            <a:chExt cx="4041402" cy="4041402"/>
          </a:xfrm>
        </p:grpSpPr>
        <p:pic>
          <p:nvPicPr>
            <p:cNvPr id="4" name="Picture 3" descr="Icon&#10;&#10;Description automatically generated">
              <a:extLst>
                <a:ext uri="{FF2B5EF4-FFF2-40B4-BE49-F238E27FC236}">
                  <a16:creationId xmlns:a16="http://schemas.microsoft.com/office/drawing/2014/main" id="{7904DCC0-2CD3-0B42-8EF7-47688F650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844" y="2199259"/>
              <a:ext cx="4041402" cy="4041402"/>
            </a:xfrm>
            <a:prstGeom prst="rect">
              <a:avLst/>
            </a:prstGeom>
          </p:spPr>
        </p:pic>
        <p:cxnSp>
          <p:nvCxnSpPr>
            <p:cNvPr id="10" name="Straight Connector 9">
              <a:extLst>
                <a:ext uri="{FF2B5EF4-FFF2-40B4-BE49-F238E27FC236}">
                  <a16:creationId xmlns:a16="http://schemas.microsoft.com/office/drawing/2014/main" id="{56A65866-8E53-9544-8879-302C8B346DFD}"/>
                </a:ext>
              </a:extLst>
            </p:cNvPr>
            <p:cNvCxnSpPr/>
            <p:nvPr/>
          </p:nvCxnSpPr>
          <p:spPr>
            <a:xfrm>
              <a:off x="10474414" y="3917089"/>
              <a:ext cx="334461" cy="178827"/>
            </a:xfrm>
            <a:prstGeom prst="line">
              <a:avLst/>
            </a:prstGeom>
            <a:noFill/>
            <a:ln w="381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3CEC5B31-9557-594F-97F3-1CB2DBF07E39}"/>
                </a:ext>
              </a:extLst>
            </p:cNvPr>
            <p:cNvCxnSpPr>
              <a:cxnSpLocks/>
            </p:cNvCxnSpPr>
            <p:nvPr/>
          </p:nvCxnSpPr>
          <p:spPr>
            <a:xfrm flipH="1">
              <a:off x="10961275" y="3917089"/>
              <a:ext cx="405974" cy="241814"/>
            </a:xfrm>
            <a:prstGeom prst="line">
              <a:avLst/>
            </a:prstGeom>
            <a:noFill/>
            <a:ln w="381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30546" y="1309202"/>
            <a:ext cx="327974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famished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304161"/>
            <a:ext cx="652184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famished, you are very hungry.</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It was still an hour until lunch and Alex was </a:t>
            </a:r>
            <a:r>
              <a:rPr lang="en-GB" b="1" dirty="0">
                <a:latin typeface="Gill Sans MT" panose="020B0502020104020203" pitchFamily="34" charset="77"/>
              </a:rPr>
              <a:t>famished</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fam-</a:t>
            </a:r>
            <a:r>
              <a:rPr lang="en-GB" dirty="0" err="1">
                <a:latin typeface="Gill Sans MT" panose="020B0502020104020203" pitchFamily="34" charset="77"/>
              </a:rPr>
              <a:t>ished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9329174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thirsty and famished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everyone was famished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14189205"/>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ravenous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well fed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vanished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starving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banished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2CA4D596-8CBE-C64F-8426-C6E794D8D0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0206" y="2699838"/>
            <a:ext cx="3349143" cy="3349143"/>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45812" y="1309202"/>
            <a:ext cx="36195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relinquish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052627"/>
            <a:ext cx="588783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relinquish something such as power or control, you give it up.</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 </a:t>
            </a:r>
            <a:r>
              <a:rPr lang="en-GB" sz="4000" b="1" dirty="0">
                <a:latin typeface="Gill Sans MT" panose="020B0502020104020203" pitchFamily="34" charset="77"/>
              </a:rPr>
              <a:t>relinquished</a:t>
            </a:r>
            <a:r>
              <a:rPr lang="en-GB" sz="4000" dirty="0">
                <a:latin typeface="Gill Sans MT" panose="020B0502020104020203" pitchFamily="34" charset="77"/>
              </a:rPr>
              <a:t> her title as the times table champion.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t>
            </a:r>
            <a:r>
              <a:rPr lang="en-GB" dirty="0" err="1">
                <a:latin typeface="Gill Sans MT" panose="020B0502020104020203" pitchFamily="34" charset="77"/>
              </a:rPr>
              <a:t>lin</a:t>
            </a:r>
            <a:r>
              <a:rPr lang="en-GB" dirty="0">
                <a:latin typeface="Gill Sans MT" panose="020B0502020104020203" pitchFamily="34" charset="77"/>
              </a:rPr>
              <a:t>-</a:t>
            </a:r>
            <a:r>
              <a:rPr lang="en-GB" dirty="0" err="1">
                <a:latin typeface="Gill Sans MT" panose="020B0502020104020203" pitchFamily="34" charset="77"/>
              </a:rPr>
              <a:t>quish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2967291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wouldn’t relinquish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would never relinquish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9583843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renounce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extinguish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give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distinguish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Logo, icon&#10;&#10;Description automatically generated">
            <a:extLst>
              <a:ext uri="{FF2B5EF4-FFF2-40B4-BE49-F238E27FC236}">
                <a16:creationId xmlns:a16="http://schemas.microsoft.com/office/drawing/2014/main" id="{46BE27CB-352E-0343-B2F9-BCCB665E8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139" y="2772044"/>
            <a:ext cx="3262573" cy="3262573"/>
          </a:xfrm>
          <a:prstGeom prst="rect">
            <a:avLst/>
          </a:prstGeom>
        </p:spPr>
      </p:pic>
      <p:pic>
        <p:nvPicPr>
          <p:cNvPr id="8" name="Picture 7" descr="Icon&#10;&#10;Description automatically generated">
            <a:extLst>
              <a:ext uri="{FF2B5EF4-FFF2-40B4-BE49-F238E27FC236}">
                <a16:creationId xmlns:a16="http://schemas.microsoft.com/office/drawing/2014/main" id="{B50E333D-B33C-484E-A62C-4F5004C92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3853" y="3694404"/>
            <a:ext cx="1940329" cy="1940329"/>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2437629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river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snap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feather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terrible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4244874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confront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dawdle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devious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famished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0675960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river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rattle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snap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feather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terrible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726553760"/>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something *** or when you *** it, it makes short sharp knocking sounds because it is being shaken or it keeps hitting against something 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A *** experience or situation is very serious or very unpleasant.</a:t>
                      </a:r>
                    </a:p>
                    <a:p>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bird’s *** are the soft covering on its body. Each *** consists of a lot of smooth hairs on each side of a thin stiff centre.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large amount of fresh water flowing continuously in a long line across the 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 or if you *** it, it breaks suddenly, usually with a sharp cracking noise.</a:t>
                      </a:r>
                    </a:p>
                    <a:p>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E59A8B91-D3F0-8E4E-9C2D-F0C9DABB93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9280" y="3810710"/>
            <a:ext cx="1201931" cy="1201931"/>
          </a:xfrm>
          <a:prstGeom prst="rect">
            <a:avLst/>
          </a:prstGeom>
        </p:spPr>
      </p:pic>
      <p:pic>
        <p:nvPicPr>
          <p:cNvPr id="20" name="Picture 19" descr="Logo&#10;&#10;Description automatically generated">
            <a:extLst>
              <a:ext uri="{FF2B5EF4-FFF2-40B4-BE49-F238E27FC236}">
                <a16:creationId xmlns:a16="http://schemas.microsoft.com/office/drawing/2014/main" id="{AE9EDCB7-1EBC-2C41-86A4-EA320B0E66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25421">
            <a:off x="10260670" y="5225110"/>
            <a:ext cx="1122778" cy="1122778"/>
          </a:xfrm>
          <a:prstGeom prst="rect">
            <a:avLst/>
          </a:prstGeom>
        </p:spPr>
      </p:pic>
      <p:pic>
        <p:nvPicPr>
          <p:cNvPr id="26" name="Picture 25" descr="Logo&#10;&#10;Description automatically generated">
            <a:extLst>
              <a:ext uri="{FF2B5EF4-FFF2-40B4-BE49-F238E27FC236}">
                <a16:creationId xmlns:a16="http://schemas.microsoft.com/office/drawing/2014/main" id="{2C877462-7F94-1142-8ABD-269A184CB5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6145" y="7772973"/>
            <a:ext cx="1201931" cy="1201931"/>
          </a:xfrm>
          <a:prstGeom prst="rect">
            <a:avLst/>
          </a:prstGeom>
        </p:spPr>
      </p:pic>
      <p:pic>
        <p:nvPicPr>
          <p:cNvPr id="27" name="Picture 26" descr="Icon&#10;&#10;Description automatically generated">
            <a:extLst>
              <a:ext uri="{FF2B5EF4-FFF2-40B4-BE49-F238E27FC236}">
                <a16:creationId xmlns:a16="http://schemas.microsoft.com/office/drawing/2014/main" id="{C2117B53-683B-5B4D-8ECE-0DBACACA0E7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0462" y="2427839"/>
            <a:ext cx="1182156" cy="1182156"/>
          </a:xfrm>
          <a:prstGeom prst="rect">
            <a:avLst/>
          </a:prstGeom>
        </p:spPr>
      </p:pic>
      <p:pic>
        <p:nvPicPr>
          <p:cNvPr id="28" name="Picture 27" descr="A picture containing icon&#10;&#10;Description automatically generated">
            <a:extLst>
              <a:ext uri="{FF2B5EF4-FFF2-40B4-BE49-F238E27FC236}">
                <a16:creationId xmlns:a16="http://schemas.microsoft.com/office/drawing/2014/main" id="{5CB42F58-581A-1B4C-B216-5FA063B0A4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5460" y="6480991"/>
            <a:ext cx="1048854" cy="1048854"/>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59003261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confront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dawdle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devious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famished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relinquish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702218097"/>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are *** with a problem, task, or difficulty, you have to deal with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are ***, you are very hungry.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such as power or control, you give it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you spend more time than is necessary going somewhere.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describe someone as *** you do not like them because you think they are dishonest and like to keep things secret, often in a complicated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5" name="Picture 24" descr="Logo, icon&#10;&#10;Description automatically generated">
            <a:extLst>
              <a:ext uri="{FF2B5EF4-FFF2-40B4-BE49-F238E27FC236}">
                <a16:creationId xmlns:a16="http://schemas.microsoft.com/office/drawing/2014/main" id="{F20F9C08-7C39-CA49-8A17-32EA04D07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4112" y="5040175"/>
            <a:ext cx="919889" cy="919889"/>
          </a:xfrm>
          <a:prstGeom prst="rect">
            <a:avLst/>
          </a:prstGeom>
        </p:spPr>
      </p:pic>
      <p:pic>
        <p:nvPicPr>
          <p:cNvPr id="26" name="Picture 25" descr="Icon&#10;&#10;Description automatically generated">
            <a:extLst>
              <a:ext uri="{FF2B5EF4-FFF2-40B4-BE49-F238E27FC236}">
                <a16:creationId xmlns:a16="http://schemas.microsoft.com/office/drawing/2014/main" id="{8D7125E0-212C-F14C-98EA-34BFCCF326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4028" y="5127323"/>
            <a:ext cx="1025411" cy="1025411"/>
          </a:xfrm>
          <a:prstGeom prst="rect">
            <a:avLst/>
          </a:prstGeom>
        </p:spPr>
      </p:pic>
      <p:pic>
        <p:nvPicPr>
          <p:cNvPr id="27" name="Picture 26" descr="Icon&#10;&#10;Description automatically generated">
            <a:extLst>
              <a:ext uri="{FF2B5EF4-FFF2-40B4-BE49-F238E27FC236}">
                <a16:creationId xmlns:a16="http://schemas.microsoft.com/office/drawing/2014/main" id="{959D7BDB-9DF1-AF4C-BDBF-39E84CEF30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3872" y="3769962"/>
            <a:ext cx="1059262" cy="1059262"/>
          </a:xfrm>
          <a:prstGeom prst="rect">
            <a:avLst/>
          </a:prstGeom>
        </p:spPr>
      </p:pic>
      <p:grpSp>
        <p:nvGrpSpPr>
          <p:cNvPr id="28" name="Group 27">
            <a:extLst>
              <a:ext uri="{FF2B5EF4-FFF2-40B4-BE49-F238E27FC236}">
                <a16:creationId xmlns:a16="http://schemas.microsoft.com/office/drawing/2014/main" id="{DF041F4F-4137-8445-9239-058E0E756573}"/>
              </a:ext>
            </a:extLst>
          </p:cNvPr>
          <p:cNvGrpSpPr/>
          <p:nvPr/>
        </p:nvGrpSpPr>
        <p:grpSpPr>
          <a:xfrm>
            <a:off x="9898640" y="7816867"/>
            <a:ext cx="1240421" cy="1170823"/>
            <a:chOff x="8077844" y="2199259"/>
            <a:chExt cx="4041402" cy="4041402"/>
          </a:xfrm>
        </p:grpSpPr>
        <p:pic>
          <p:nvPicPr>
            <p:cNvPr id="29" name="Picture 28" descr="Icon&#10;&#10;Description automatically generated">
              <a:extLst>
                <a:ext uri="{FF2B5EF4-FFF2-40B4-BE49-F238E27FC236}">
                  <a16:creationId xmlns:a16="http://schemas.microsoft.com/office/drawing/2014/main" id="{0BC7E5A6-5555-604D-8FC5-1106E2FD77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844" y="2199259"/>
              <a:ext cx="4041402" cy="4041402"/>
            </a:xfrm>
            <a:prstGeom prst="rect">
              <a:avLst/>
            </a:prstGeom>
          </p:spPr>
        </p:pic>
        <p:cxnSp>
          <p:nvCxnSpPr>
            <p:cNvPr id="35" name="Straight Connector 34">
              <a:extLst>
                <a:ext uri="{FF2B5EF4-FFF2-40B4-BE49-F238E27FC236}">
                  <a16:creationId xmlns:a16="http://schemas.microsoft.com/office/drawing/2014/main" id="{DEDB5E32-A408-7D49-A88B-F6DC5893D7A9}"/>
                </a:ext>
              </a:extLst>
            </p:cNvPr>
            <p:cNvCxnSpPr/>
            <p:nvPr/>
          </p:nvCxnSpPr>
          <p:spPr>
            <a:xfrm>
              <a:off x="10474414" y="3917089"/>
              <a:ext cx="334461" cy="178827"/>
            </a:xfrm>
            <a:prstGeom prst="line">
              <a:avLst/>
            </a:prstGeom>
            <a:noFill/>
            <a:ln w="381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6" name="Straight Connector 35">
              <a:extLst>
                <a:ext uri="{FF2B5EF4-FFF2-40B4-BE49-F238E27FC236}">
                  <a16:creationId xmlns:a16="http://schemas.microsoft.com/office/drawing/2014/main" id="{040DA139-360B-934B-978E-79FED8869A7A}"/>
                </a:ext>
              </a:extLst>
            </p:cNvPr>
            <p:cNvCxnSpPr>
              <a:cxnSpLocks/>
            </p:cNvCxnSpPr>
            <p:nvPr/>
          </p:nvCxnSpPr>
          <p:spPr>
            <a:xfrm flipH="1">
              <a:off x="10961275" y="3917089"/>
              <a:ext cx="405974" cy="241814"/>
            </a:xfrm>
            <a:prstGeom prst="line">
              <a:avLst/>
            </a:prstGeom>
            <a:noFill/>
            <a:ln w="381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pic>
        <p:nvPicPr>
          <p:cNvPr id="37" name="Picture 36" descr="Icon&#10;&#10;Description automatically generated">
            <a:extLst>
              <a:ext uri="{FF2B5EF4-FFF2-40B4-BE49-F238E27FC236}">
                <a16:creationId xmlns:a16="http://schemas.microsoft.com/office/drawing/2014/main" id="{A27165F6-E245-9F42-9B58-2CB39B1858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59467" y="6363144"/>
            <a:ext cx="1261053" cy="1261053"/>
          </a:xfrm>
          <a:prstGeom prst="rect">
            <a:avLst/>
          </a:prstGeom>
        </p:spPr>
      </p:pic>
      <p:pic>
        <p:nvPicPr>
          <p:cNvPr id="38" name="Picture 37" descr="Logo, icon&#10;&#10;Description automatically generated">
            <a:extLst>
              <a:ext uri="{FF2B5EF4-FFF2-40B4-BE49-F238E27FC236}">
                <a16:creationId xmlns:a16="http://schemas.microsoft.com/office/drawing/2014/main" id="{95B50291-D21D-7343-A005-3C49C24458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00814" y="2387202"/>
            <a:ext cx="1133926" cy="113392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47244" y="3085008"/>
            <a:ext cx="15036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river</a:t>
            </a:r>
            <a:endParaRPr b="1" dirty="0">
              <a:latin typeface="Gill Sans MT" panose="020B0502020104020203" pitchFamily="34" charset="77"/>
              <a:sym typeface="American Typewriter"/>
            </a:endParaRPr>
          </a:p>
        </p:txBody>
      </p:sp>
      <p:sp>
        <p:nvSpPr>
          <p:cNvPr id="134" name="office"/>
          <p:cNvSpPr txBox="1"/>
          <p:nvPr/>
        </p:nvSpPr>
        <p:spPr>
          <a:xfrm>
            <a:off x="2927027" y="3993661"/>
            <a:ext cx="17440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rattle</a:t>
            </a:r>
            <a:endParaRPr dirty="0">
              <a:latin typeface="Gill Sans MT" panose="020B0502020104020203" pitchFamily="34" charset="77"/>
            </a:endParaRPr>
          </a:p>
        </p:txBody>
      </p:sp>
      <p:sp>
        <p:nvSpPr>
          <p:cNvPr id="135" name="spare"/>
          <p:cNvSpPr txBox="1"/>
          <p:nvPr/>
        </p:nvSpPr>
        <p:spPr>
          <a:xfrm>
            <a:off x="3080105" y="4843260"/>
            <a:ext cx="143789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snap</a:t>
            </a:r>
            <a:endParaRPr b="1" dirty="0">
              <a:latin typeface="Gill Sans MT" panose="020B0502020104020203" pitchFamily="34" charset="77"/>
              <a:sym typeface="American Typewriter"/>
            </a:endParaRPr>
          </a:p>
        </p:txBody>
      </p:sp>
      <p:sp>
        <p:nvSpPr>
          <p:cNvPr id="136" name="chipped"/>
          <p:cNvSpPr txBox="1"/>
          <p:nvPr/>
        </p:nvSpPr>
        <p:spPr>
          <a:xfrm>
            <a:off x="2688175" y="5769060"/>
            <a:ext cx="22217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feather</a:t>
            </a:r>
            <a:endParaRPr dirty="0">
              <a:latin typeface="Gill Sans MT" panose="020B0502020104020203" pitchFamily="34" charset="77"/>
            </a:endParaRPr>
          </a:p>
        </p:txBody>
      </p:sp>
      <p:sp>
        <p:nvSpPr>
          <p:cNvPr id="137" name="lift"/>
          <p:cNvSpPr txBox="1"/>
          <p:nvPr/>
        </p:nvSpPr>
        <p:spPr>
          <a:xfrm>
            <a:off x="2638484" y="6639612"/>
            <a:ext cx="23211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terrible</a:t>
            </a:r>
            <a:endParaRPr dirty="0">
              <a:latin typeface="Gill Sans MT" panose="020B0502020104020203" pitchFamily="34" charset="77"/>
            </a:endParaRPr>
          </a:p>
        </p:txBody>
      </p:sp>
      <p:sp>
        <p:nvSpPr>
          <p:cNvPr id="138" name="mutter"/>
          <p:cNvSpPr txBox="1"/>
          <p:nvPr/>
        </p:nvSpPr>
        <p:spPr>
          <a:xfrm>
            <a:off x="8127725" y="3961911"/>
            <a:ext cx="21768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dawdle</a:t>
            </a:r>
            <a:endParaRPr b="1" dirty="0">
              <a:latin typeface="Gill Sans MT" panose="020B0502020104020203" pitchFamily="34" charset="77"/>
              <a:sym typeface="American Typewriter"/>
            </a:endParaRPr>
          </a:p>
        </p:txBody>
      </p:sp>
      <p:sp>
        <p:nvSpPr>
          <p:cNvPr id="139" name="unveil"/>
          <p:cNvSpPr txBox="1"/>
          <p:nvPr/>
        </p:nvSpPr>
        <p:spPr>
          <a:xfrm>
            <a:off x="7748215" y="5750010"/>
            <a:ext cx="27459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famished</a:t>
            </a:r>
            <a:endParaRPr b="1" dirty="0">
              <a:latin typeface="Gill Sans MT" panose="020B0502020104020203" pitchFamily="34" charset="77"/>
              <a:sym typeface="American Typewriter"/>
            </a:endParaRPr>
          </a:p>
        </p:txBody>
      </p:sp>
      <p:sp>
        <p:nvSpPr>
          <p:cNvPr id="140" name="tolerate"/>
          <p:cNvSpPr txBox="1"/>
          <p:nvPr/>
        </p:nvSpPr>
        <p:spPr>
          <a:xfrm>
            <a:off x="7904113" y="3065958"/>
            <a:ext cx="26241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confront</a:t>
            </a:r>
            <a:endParaRPr dirty="0">
              <a:latin typeface="Gill Sans MT" panose="020B0502020104020203" pitchFamily="34" charset="77"/>
            </a:endParaRPr>
          </a:p>
        </p:txBody>
      </p:sp>
      <p:sp>
        <p:nvSpPr>
          <p:cNvPr id="141" name="fixation"/>
          <p:cNvSpPr txBox="1"/>
          <p:nvPr/>
        </p:nvSpPr>
        <p:spPr>
          <a:xfrm>
            <a:off x="8058804" y="4824210"/>
            <a:ext cx="23147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devious</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688101" y="6639611"/>
            <a:ext cx="29767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relinquish</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19900" y="-387"/>
            <a:ext cx="601126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river</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2965" y="5203194"/>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rattle</a:t>
            </a:r>
            <a:endParaRPr sz="287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E6F79FEC-23C8-714E-B371-E5EA5AC5A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36" y="5662666"/>
            <a:ext cx="3374505" cy="3374505"/>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55BD8DB2-E142-9E47-99B0-B3648B4913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1268" y="598899"/>
            <a:ext cx="3259126" cy="3259126"/>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36922" y="0"/>
            <a:ext cx="565539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snap</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02904" y="5665826"/>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feather</a:t>
            </a:r>
            <a:endParaRPr sz="19900" dirty="0">
              <a:latin typeface="Gill Sans MT" panose="020B0502020104020203" pitchFamily="34" charset="77"/>
            </a:endParaRPr>
          </a:p>
        </p:txBody>
      </p:sp>
      <p:pic>
        <p:nvPicPr>
          <p:cNvPr id="16" name="Picture 15" descr="Logo&#10;&#10;Description automatically generated">
            <a:extLst>
              <a:ext uri="{FF2B5EF4-FFF2-40B4-BE49-F238E27FC236}">
                <a16:creationId xmlns:a16="http://schemas.microsoft.com/office/drawing/2014/main" id="{25D8C30B-521B-B243-8DE6-B05D3BBEA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5421">
            <a:off x="262582" y="5964235"/>
            <a:ext cx="3251317" cy="3251317"/>
          </a:xfrm>
          <a:prstGeom prst="rect">
            <a:avLst/>
          </a:prstGeom>
        </p:spPr>
      </p:pic>
      <p:pic>
        <p:nvPicPr>
          <p:cNvPr id="18" name="Picture 17" descr="Logo&#10;&#10;Description automatically generated">
            <a:extLst>
              <a:ext uri="{FF2B5EF4-FFF2-40B4-BE49-F238E27FC236}">
                <a16:creationId xmlns:a16="http://schemas.microsoft.com/office/drawing/2014/main" id="{2DA56D72-7165-324B-85C9-907A145ACF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629" y="449343"/>
            <a:ext cx="3558237" cy="355823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84315" y="531204"/>
            <a:ext cx="7813036"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terrible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41772" y="5819552"/>
            <a:ext cx="1234608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confront</a:t>
            </a:r>
            <a:endParaRPr sz="11500" dirty="0">
              <a:latin typeface="Gill Sans MT" panose="020B0502020104020203" pitchFamily="34" charset="77"/>
            </a:endParaRPr>
          </a:p>
        </p:txBody>
      </p:sp>
      <p:pic>
        <p:nvPicPr>
          <p:cNvPr id="18" name="Picture 17" descr="Logo, icon&#10;&#10;Description automatically generated">
            <a:extLst>
              <a:ext uri="{FF2B5EF4-FFF2-40B4-BE49-F238E27FC236}">
                <a16:creationId xmlns:a16="http://schemas.microsoft.com/office/drawing/2014/main" id="{D2892F36-979E-9843-887E-DF86CAF73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756" y="5766119"/>
            <a:ext cx="3299188" cy="3299188"/>
          </a:xfrm>
          <a:prstGeom prst="rect">
            <a:avLst/>
          </a:prstGeom>
        </p:spPr>
      </p:pic>
      <p:pic>
        <p:nvPicPr>
          <p:cNvPr id="19" name="Picture 18" descr="Icon&#10;&#10;Description automatically generated">
            <a:extLst>
              <a:ext uri="{FF2B5EF4-FFF2-40B4-BE49-F238E27FC236}">
                <a16:creationId xmlns:a16="http://schemas.microsoft.com/office/drawing/2014/main" id="{1D2F0688-1C83-D846-9F2E-E21F82CEB7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665752"/>
            <a:ext cx="3379988" cy="3379988"/>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540588"/>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dawdle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8023" y="5643529"/>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devious</a:t>
            </a:r>
            <a:endParaRPr sz="13800" dirty="0">
              <a:latin typeface="Gill Sans MT" panose="020B0502020104020203" pitchFamily="34" charset="77"/>
            </a:endParaRPr>
          </a:p>
        </p:txBody>
      </p:sp>
      <p:grpSp>
        <p:nvGrpSpPr>
          <p:cNvPr id="29" name="Group 28">
            <a:extLst>
              <a:ext uri="{FF2B5EF4-FFF2-40B4-BE49-F238E27FC236}">
                <a16:creationId xmlns:a16="http://schemas.microsoft.com/office/drawing/2014/main" id="{F629056E-FEDC-3748-855D-4CBD8B434A15}"/>
              </a:ext>
            </a:extLst>
          </p:cNvPr>
          <p:cNvGrpSpPr/>
          <p:nvPr/>
        </p:nvGrpSpPr>
        <p:grpSpPr>
          <a:xfrm>
            <a:off x="349809" y="5704839"/>
            <a:ext cx="3431225" cy="3164970"/>
            <a:chOff x="8077844" y="2199259"/>
            <a:chExt cx="4041402" cy="4041402"/>
          </a:xfrm>
        </p:grpSpPr>
        <p:pic>
          <p:nvPicPr>
            <p:cNvPr id="30" name="Picture 29" descr="Icon&#10;&#10;Description automatically generated">
              <a:extLst>
                <a:ext uri="{FF2B5EF4-FFF2-40B4-BE49-F238E27FC236}">
                  <a16:creationId xmlns:a16="http://schemas.microsoft.com/office/drawing/2014/main" id="{47CE7D73-1796-2A49-94CB-031AC72A4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844" y="2199259"/>
              <a:ext cx="4041402" cy="4041402"/>
            </a:xfrm>
            <a:prstGeom prst="rect">
              <a:avLst/>
            </a:prstGeom>
          </p:spPr>
        </p:pic>
        <p:cxnSp>
          <p:nvCxnSpPr>
            <p:cNvPr id="31" name="Straight Connector 30">
              <a:extLst>
                <a:ext uri="{FF2B5EF4-FFF2-40B4-BE49-F238E27FC236}">
                  <a16:creationId xmlns:a16="http://schemas.microsoft.com/office/drawing/2014/main" id="{1328B031-75BC-DB48-8BA5-52F26562CF9E}"/>
                </a:ext>
              </a:extLst>
            </p:cNvPr>
            <p:cNvCxnSpPr/>
            <p:nvPr/>
          </p:nvCxnSpPr>
          <p:spPr>
            <a:xfrm>
              <a:off x="10474414" y="3917089"/>
              <a:ext cx="334461" cy="178827"/>
            </a:xfrm>
            <a:prstGeom prst="line">
              <a:avLst/>
            </a:prstGeom>
            <a:noFill/>
            <a:ln w="381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B2E6FD11-036F-F742-8586-D136BF620231}"/>
                </a:ext>
              </a:extLst>
            </p:cNvPr>
            <p:cNvCxnSpPr>
              <a:cxnSpLocks/>
            </p:cNvCxnSpPr>
            <p:nvPr/>
          </p:nvCxnSpPr>
          <p:spPr>
            <a:xfrm flipH="1">
              <a:off x="10961275" y="3917089"/>
              <a:ext cx="405974" cy="241814"/>
            </a:xfrm>
            <a:prstGeom prst="line">
              <a:avLst/>
            </a:prstGeom>
            <a:noFill/>
            <a:ln w="381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pic>
        <p:nvPicPr>
          <p:cNvPr id="33" name="Picture 32" descr="Icon&#10;&#10;Description automatically generated">
            <a:extLst>
              <a:ext uri="{FF2B5EF4-FFF2-40B4-BE49-F238E27FC236}">
                <a16:creationId xmlns:a16="http://schemas.microsoft.com/office/drawing/2014/main" id="{58FDFC68-1566-B349-BD6D-1690B0503A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629" y="347350"/>
            <a:ext cx="3804026" cy="380402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57439" y="883170"/>
            <a:ext cx="7639912"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famished</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15075" y="5887012"/>
            <a:ext cx="941044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relinquish</a:t>
            </a:r>
            <a:endParaRPr sz="16600" dirty="0">
              <a:latin typeface="Gill Sans MT" panose="020B0502020104020203" pitchFamily="34" charset="77"/>
            </a:endParaRPr>
          </a:p>
        </p:txBody>
      </p:sp>
      <p:pic>
        <p:nvPicPr>
          <p:cNvPr id="18" name="Picture 17" descr="Logo, icon&#10;&#10;Description automatically generated">
            <a:extLst>
              <a:ext uri="{FF2B5EF4-FFF2-40B4-BE49-F238E27FC236}">
                <a16:creationId xmlns:a16="http://schemas.microsoft.com/office/drawing/2014/main" id="{69A08095-5CD9-E149-A24A-158ABFBA04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27" y="5645397"/>
            <a:ext cx="2898753" cy="2898753"/>
          </a:xfrm>
          <a:prstGeom prst="rect">
            <a:avLst/>
          </a:prstGeom>
        </p:spPr>
      </p:pic>
      <p:pic>
        <p:nvPicPr>
          <p:cNvPr id="19" name="Picture 18" descr="Icon&#10;&#10;Description automatically generated">
            <a:extLst>
              <a:ext uri="{FF2B5EF4-FFF2-40B4-BE49-F238E27FC236}">
                <a16:creationId xmlns:a16="http://schemas.microsoft.com/office/drawing/2014/main" id="{17098DEB-7018-A54A-A241-434E502EFF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809" y="7107838"/>
            <a:ext cx="1940329" cy="1940329"/>
          </a:xfrm>
          <a:prstGeom prst="rect">
            <a:avLst/>
          </a:prstGeom>
        </p:spPr>
      </p:pic>
      <p:pic>
        <p:nvPicPr>
          <p:cNvPr id="4" name="Picture 3" descr="Icon&#10;&#10;Description automatically generated">
            <a:extLst>
              <a:ext uri="{FF2B5EF4-FFF2-40B4-BE49-F238E27FC236}">
                <a16:creationId xmlns:a16="http://schemas.microsoft.com/office/drawing/2014/main" id="{D114D229-71E3-A64E-B671-9F6AF0B39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6257" y="769884"/>
            <a:ext cx="3125061" cy="3125061"/>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08896" y="2274766"/>
            <a:ext cx="15036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river</a:t>
            </a:r>
            <a:endParaRPr b="1" dirty="0">
              <a:latin typeface="Gill Sans MT" panose="020B0502020104020203" pitchFamily="34" charset="77"/>
              <a:sym typeface="American Typewriter"/>
            </a:endParaRPr>
          </a:p>
        </p:txBody>
      </p:sp>
      <p:sp>
        <p:nvSpPr>
          <p:cNvPr id="134" name="office"/>
          <p:cNvSpPr txBox="1"/>
          <p:nvPr/>
        </p:nvSpPr>
        <p:spPr>
          <a:xfrm>
            <a:off x="5688683" y="3183419"/>
            <a:ext cx="17440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rattle</a:t>
            </a:r>
            <a:endParaRPr dirty="0">
              <a:latin typeface="Gill Sans MT" panose="020B0502020104020203" pitchFamily="34" charset="77"/>
            </a:endParaRPr>
          </a:p>
        </p:txBody>
      </p:sp>
      <p:sp>
        <p:nvSpPr>
          <p:cNvPr id="135" name="spare"/>
          <p:cNvSpPr txBox="1"/>
          <p:nvPr/>
        </p:nvSpPr>
        <p:spPr>
          <a:xfrm>
            <a:off x="5841757" y="4033018"/>
            <a:ext cx="143789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snap</a:t>
            </a:r>
            <a:endParaRPr b="1" dirty="0">
              <a:latin typeface="Gill Sans MT" panose="020B0502020104020203" pitchFamily="34" charset="77"/>
              <a:sym typeface="American Typewriter"/>
            </a:endParaRPr>
          </a:p>
        </p:txBody>
      </p:sp>
      <p:sp>
        <p:nvSpPr>
          <p:cNvPr id="136" name="chipped"/>
          <p:cNvSpPr txBox="1"/>
          <p:nvPr/>
        </p:nvSpPr>
        <p:spPr>
          <a:xfrm>
            <a:off x="5449830" y="4958818"/>
            <a:ext cx="22217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feather</a:t>
            </a:r>
            <a:endParaRPr dirty="0">
              <a:latin typeface="Gill Sans MT" panose="020B0502020104020203" pitchFamily="34" charset="77"/>
            </a:endParaRPr>
          </a:p>
        </p:txBody>
      </p:sp>
      <p:sp>
        <p:nvSpPr>
          <p:cNvPr id="137" name="lift"/>
          <p:cNvSpPr txBox="1"/>
          <p:nvPr/>
        </p:nvSpPr>
        <p:spPr>
          <a:xfrm>
            <a:off x="5400141" y="5829370"/>
            <a:ext cx="23211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terrible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72282" y="3418118"/>
            <a:ext cx="217687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dawdle</a:t>
            </a:r>
            <a:endParaRPr b="1" dirty="0">
              <a:latin typeface="Gill Sans MT" panose="020B0502020104020203" pitchFamily="34" charset="77"/>
              <a:sym typeface="American Typewriter"/>
            </a:endParaRPr>
          </a:p>
        </p:txBody>
      </p:sp>
      <p:sp>
        <p:nvSpPr>
          <p:cNvPr id="140" name="tolerate"/>
          <p:cNvSpPr txBox="1"/>
          <p:nvPr/>
        </p:nvSpPr>
        <p:spPr>
          <a:xfrm>
            <a:off x="5248669" y="2522165"/>
            <a:ext cx="262411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confront</a:t>
            </a:r>
            <a:endParaRPr dirty="0">
              <a:latin typeface="Gill Sans MT" panose="020B0502020104020203" pitchFamily="34" charset="77"/>
            </a:endParaRPr>
          </a:p>
        </p:txBody>
      </p:sp>
      <p:sp>
        <p:nvSpPr>
          <p:cNvPr id="141" name="fixation"/>
          <p:cNvSpPr txBox="1"/>
          <p:nvPr/>
        </p:nvSpPr>
        <p:spPr>
          <a:xfrm>
            <a:off x="5403353" y="4280417"/>
            <a:ext cx="23147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devious</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129431" y="5188117"/>
            <a:ext cx="27459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famished</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014015" y="5996646"/>
            <a:ext cx="29767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relinquish</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2228" y="1309202"/>
            <a:ext cx="183383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river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6"/>
            <a:ext cx="623893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river is a large amount of fresh water flowing continuously in a long line across the land.</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river</a:t>
            </a:r>
            <a:r>
              <a:rPr lang="en-GB" sz="4000" dirty="0">
                <a:latin typeface="Gill Sans MT" panose="020B0502020104020203" pitchFamily="34" charset="77"/>
              </a:rPr>
              <a:t> was full of fish and wildlife.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riv</a:t>
            </a:r>
            <a:r>
              <a:rPr lang="en-GB" dirty="0">
                <a:latin typeface="Gill Sans MT" panose="020B0502020104020203" pitchFamily="34" charset="77"/>
              </a:rPr>
              <a: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7412396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stream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flowing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shiver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deep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80456465"/>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deep river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flowing river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84A5E238-5328-7B4E-B1B9-7B010193E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420" y="2606057"/>
            <a:ext cx="3259126" cy="3259126"/>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76813" y="1309202"/>
            <a:ext cx="206466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rattle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067852"/>
            <a:ext cx="6633425"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When something rattles or when you rattle it, it makes short sharp knocking sounds because it is being shaken or it keeps hitting against something hard.</a:t>
            </a:r>
            <a:endParaRPr sz="28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knives and forks </a:t>
            </a:r>
            <a:r>
              <a:rPr lang="en-GB" sz="4000" b="1" dirty="0">
                <a:latin typeface="Gill Sans MT" panose="020B0502020104020203" pitchFamily="34" charset="77"/>
              </a:rPr>
              <a:t>rattled</a:t>
            </a:r>
            <a:r>
              <a:rPr lang="en-GB" sz="4000" dirty="0">
                <a:latin typeface="Gill Sans MT" panose="020B0502020104020203" pitchFamily="34" charset="77"/>
              </a:rPr>
              <a:t> as the were put away.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rat-</a:t>
            </a:r>
            <a:r>
              <a:rPr lang="en-GB" dirty="0" err="1">
                <a:latin typeface="Gill Sans MT" panose="020B0502020104020203" pitchFamily="34" charset="77"/>
              </a:rPr>
              <a:t>tle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716041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clatter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bang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14287268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loud rattling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didn’t stop rattling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848141AF-49F3-C24A-9E65-ACD04F557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734" y="2688979"/>
            <a:ext cx="3374505" cy="337450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5124" y="1309202"/>
            <a:ext cx="172803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snap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4056" y="4051248"/>
            <a:ext cx="719594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snaps or if you snap it, it breaks suddenly, usually with a sharp cracking noise.</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twig </a:t>
            </a:r>
            <a:r>
              <a:rPr lang="en-GB" sz="4000" b="1" dirty="0">
                <a:latin typeface="Gill Sans MT" panose="020B0502020104020203" pitchFamily="34" charset="77"/>
              </a:rPr>
              <a:t>snapped</a:t>
            </a:r>
            <a:r>
              <a:rPr lang="en-GB" sz="4000" dirty="0">
                <a:latin typeface="Gill Sans MT" panose="020B0502020104020203" pitchFamily="34" charset="77"/>
              </a:rPr>
              <a:t> as she stepped on it.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snap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8500833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broken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splinter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5570010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snapped easily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snap and crash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10;&#10;Description automatically generated">
            <a:extLst>
              <a:ext uri="{FF2B5EF4-FFF2-40B4-BE49-F238E27FC236}">
                <a16:creationId xmlns:a16="http://schemas.microsoft.com/office/drawing/2014/main" id="{B553AA40-96CA-FB4C-B129-E5405522F7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093" y="2489012"/>
            <a:ext cx="3724502" cy="3724502"/>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73036" y="1309202"/>
            <a:ext cx="267220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feather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97397" y="3934001"/>
            <a:ext cx="5793309"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bird's feathers are the soft covering on its body. Each feather consists of a lot of smooth hairs on each side of a thin stiff centre.</a:t>
            </a:r>
            <a:endParaRPr sz="36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bird’s </a:t>
            </a:r>
            <a:r>
              <a:rPr lang="en-GB" sz="4000" b="1" dirty="0">
                <a:latin typeface="Gill Sans MT" panose="020B0502020104020203" pitchFamily="34" charset="77"/>
              </a:rPr>
              <a:t>feathers</a:t>
            </a:r>
            <a:r>
              <a:rPr lang="en-GB" sz="4000" dirty="0">
                <a:latin typeface="Gill Sans MT" panose="020B0502020104020203" pitchFamily="34" charset="77"/>
              </a:rPr>
              <a:t> were colourful.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feath</a:t>
            </a:r>
            <a:r>
              <a:rPr lang="en-GB" dirty="0">
                <a:latin typeface="Gill Sans MT" panose="020B0502020104020203" pitchFamily="34" charset="77"/>
              </a:rPr>
              <a: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5920145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plume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quill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848774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beautiful feather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golden feathers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0847A3CC-F450-B447-A08C-3E7C8558E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5421">
            <a:off x="7830443" y="2577805"/>
            <a:ext cx="3668368" cy="3668368"/>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01713" y="1309202"/>
            <a:ext cx="281487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terrible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4334933"/>
            <a:ext cx="646825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terrible experience or situation is very serious or very unpleasant.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weather was </a:t>
            </a:r>
            <a:r>
              <a:rPr lang="en-GB" sz="4000" b="1" dirty="0">
                <a:latin typeface="Gill Sans MT" panose="020B0502020104020203" pitchFamily="34" charset="77"/>
              </a:rPr>
              <a:t>terrible</a:t>
            </a:r>
            <a:r>
              <a:rPr lang="en-GB" sz="4000" dirty="0">
                <a:latin typeface="Gill Sans MT" panose="020B0502020104020203" pitchFamily="34" charset="77"/>
              </a:rPr>
              <a:t> outside.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ter-ri-ble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7668711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dreadful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incredible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awful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brilliant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negative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73656531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terrible storm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terrible idea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7F29695C-156E-3B4D-92F7-FDE5BAED4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214" y="2428276"/>
            <a:ext cx="3650455" cy="3650455"/>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16685</TotalTime>
  <Words>1264</Words>
  <Application>Microsoft Macintosh PowerPoint</Application>
  <PresentationFormat>Custom</PresentationFormat>
  <Paragraphs>347</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297</cp:revision>
  <dcterms:modified xsi:type="dcterms:W3CDTF">2021-03-27T11:25:59Z</dcterms:modified>
</cp:coreProperties>
</file>