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0"/>
    <p:restoredTop sz="94771"/>
  </p:normalViewPr>
  <p:slideViewPr>
    <p:cSldViewPr snapToGrid="0" snapToObjects="1">
      <p:cViewPr varScale="1">
        <p:scale>
          <a:sx n="70" d="100"/>
          <a:sy n="70" d="100"/>
        </p:scale>
        <p:origin x="119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18987" y="3226831"/>
            <a:ext cx="7750520"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22</a:t>
            </a:r>
            <a:r>
              <a:rPr dirty="0">
                <a:latin typeface="Gill Sans MT" panose="020B0502020104020203" pitchFamily="34" charset="77"/>
              </a:rPr>
              <a:t> </a:t>
            </a:r>
            <a:r>
              <a:rPr lang="en-GB" dirty="0">
                <a:latin typeface="Gill Sans MT" panose="020B0502020104020203" pitchFamily="34" charset="77"/>
              </a:rPr>
              <a:t>– 22nd February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69340" y="1309202"/>
            <a:ext cx="335508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reluctant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2472" y="3869026"/>
            <a:ext cx="698339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reluctant to do something, you are unwilling to do it and hesitate before doing it, or do it slowly and without enthusiasm.</a:t>
            </a:r>
            <a:endParaRPr sz="3600" dirty="0">
              <a:latin typeface="Gill Sans MT" panose="020B0502020104020203" pitchFamily="34" charset="77"/>
            </a:endParaRPr>
          </a:p>
        </p:txBody>
      </p:sp>
      <p:sp>
        <p:nvSpPr>
          <p:cNvPr id="155" name="The was a tear in Freddie’s new school jumper."/>
          <p:cNvSpPr txBox="1"/>
          <p:nvPr/>
        </p:nvSpPr>
        <p:spPr>
          <a:xfrm>
            <a:off x="0" y="622721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Alonso was </a:t>
            </a:r>
            <a:r>
              <a:rPr lang="en-GB" sz="4000" b="1" dirty="0">
                <a:latin typeface="Gill Sans MT" panose="020B0502020104020203" pitchFamily="34" charset="77"/>
              </a:rPr>
              <a:t>reluctant</a:t>
            </a:r>
            <a:r>
              <a:rPr lang="en-GB" sz="4000" dirty="0">
                <a:latin typeface="Gill Sans MT" panose="020B0502020104020203" pitchFamily="34" charset="77"/>
              </a:rPr>
              <a:t> to get in the swimming pool.</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t>
            </a:r>
            <a:r>
              <a:rPr lang="en-GB" dirty="0" err="1">
                <a:latin typeface="Gill Sans MT" panose="020B0502020104020203" pitchFamily="34" charset="77"/>
              </a:rPr>
              <a:t>luc</a:t>
            </a:r>
            <a:r>
              <a:rPr lang="en-GB" dirty="0">
                <a:latin typeface="Gill Sans MT" panose="020B0502020104020203" pitchFamily="34" charset="77"/>
              </a:rPr>
              <a:t>-tant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8222090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unwilling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willing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fearful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ance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5686017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reluctant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afraid and reluctant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D6A9AF20-8DE5-994A-BDE9-D7B83D56A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104" y="2684989"/>
            <a:ext cx="3502620" cy="350262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85923" y="1309202"/>
            <a:ext cx="344645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effortless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301011"/>
            <a:ext cx="5798455"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Something that is effortless is done easily and well.</a:t>
            </a:r>
            <a:endParaRPr sz="4000" dirty="0">
              <a:latin typeface="Gill Sans MT" panose="020B0502020104020203" pitchFamily="34" charset="77"/>
            </a:endParaRPr>
          </a:p>
        </p:txBody>
      </p:sp>
      <p:sp>
        <p:nvSpPr>
          <p:cNvPr id="155" name="The was a tear in Freddie’s new school jumper."/>
          <p:cNvSpPr txBox="1"/>
          <p:nvPr/>
        </p:nvSpPr>
        <p:spPr>
          <a:xfrm>
            <a:off x="-27810" y="624302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Jay made playing the piano look </a:t>
            </a:r>
            <a:r>
              <a:rPr lang="en-GB" sz="4000" b="1" dirty="0">
                <a:latin typeface="Gill Sans MT" panose="020B0502020104020203" pitchFamily="34" charset="77"/>
              </a:rPr>
              <a:t>effortless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ef</a:t>
            </a:r>
            <a:r>
              <a:rPr lang="en-GB" dirty="0">
                <a:latin typeface="Gill Sans MT" panose="020B0502020104020203" pitchFamily="34" charset="77"/>
              </a:rPr>
              <a:t>-fort-less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1956445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truly effortless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natural and effortless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698340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easy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difficult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simple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4801B5ED-9974-EA41-B8B5-B7B71D54D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182" y="2455733"/>
            <a:ext cx="3769619" cy="3769619"/>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5163" y="1309202"/>
            <a:ext cx="185146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glare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6796" y="4147457"/>
            <a:ext cx="678817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glare at someone, you look at them with an angry expression on your face.</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Jay </a:t>
            </a:r>
            <a:r>
              <a:rPr lang="en-GB" sz="4000" b="1" dirty="0">
                <a:latin typeface="Gill Sans MT" panose="020B0502020104020203" pitchFamily="34" charset="77"/>
              </a:rPr>
              <a:t>glared</a:t>
            </a:r>
            <a:r>
              <a:rPr lang="en-GB" sz="4000" dirty="0">
                <a:latin typeface="Gill Sans MT" panose="020B0502020104020203" pitchFamily="34" charset="77"/>
              </a:rPr>
              <a:t> at Ronnie while she played the piano.</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glare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1390624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glare angrily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short glare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4062882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scowl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naughty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glower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4C1D79D9-AA03-2042-8F3F-42A2FE369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885" y="2668615"/>
            <a:ext cx="2990087" cy="2990087"/>
          </a:xfrm>
          <a:prstGeom prst="rect">
            <a:avLst/>
          </a:prstGeom>
        </p:spPr>
      </p:pic>
      <p:pic>
        <p:nvPicPr>
          <p:cNvPr id="24" name="Picture 23" descr="Logo&#10;&#10;Description automatically generated with medium confidence">
            <a:extLst>
              <a:ext uri="{FF2B5EF4-FFF2-40B4-BE49-F238E27FC236}">
                <a16:creationId xmlns:a16="http://schemas.microsoft.com/office/drawing/2014/main" id="{D0BDEB32-15D3-2A43-B8B8-50D510D01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90863">
            <a:off x="8447035" y="3095426"/>
            <a:ext cx="2589303" cy="2589303"/>
          </a:xfrm>
          <a:prstGeom prst="rect">
            <a:avLst/>
          </a:prstGeom>
        </p:spPr>
      </p:pic>
      <p:pic>
        <p:nvPicPr>
          <p:cNvPr id="25" name="Picture 24" descr="Icon&#10;&#10;Description automatically generated">
            <a:extLst>
              <a:ext uri="{FF2B5EF4-FFF2-40B4-BE49-F238E27FC236}">
                <a16:creationId xmlns:a16="http://schemas.microsoft.com/office/drawing/2014/main" id="{E9B24072-7844-BE47-B9A8-82EDA684F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0560" y="3918393"/>
            <a:ext cx="2001036" cy="200103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87821" y="1309202"/>
            <a:ext cx="276518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tension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4" y="3750165"/>
            <a:ext cx="6638496"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Tension is the feeling that is produced in a situation when people are anxious and do not trust each other.</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You could feel the </a:t>
            </a:r>
            <a:r>
              <a:rPr lang="en-GB" b="1" dirty="0">
                <a:latin typeface="Gill Sans MT" panose="020B0502020104020203" pitchFamily="34" charset="77"/>
              </a:rPr>
              <a:t>tension</a:t>
            </a:r>
            <a:r>
              <a:rPr lang="en-GB" dirty="0">
                <a:latin typeface="Gill Sans MT" panose="020B0502020104020203" pitchFamily="34" charset="77"/>
              </a:rPr>
              <a:t>, as Mr Jay glared at Ronnie.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ten-</a:t>
            </a:r>
            <a:r>
              <a:rPr lang="en-GB" dirty="0" err="1">
                <a:latin typeface="Gill Sans MT" panose="020B0502020104020203" pitchFamily="34" charset="77"/>
              </a:rPr>
              <a:t>sion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1649530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full of tension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feel the tension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86537961"/>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friction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harmony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awkward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attention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312AEB3C-3B21-9042-9EBD-93CA75F37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885" y="2668615"/>
            <a:ext cx="2990087" cy="2990087"/>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FAA6B15B-3B27-1345-BAE7-20A905C2D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6472329" y="3136550"/>
            <a:ext cx="1073668" cy="1073668"/>
          </a:xfrm>
          <a:prstGeom prst="rect">
            <a:avLst/>
          </a:prstGeom>
        </p:spPr>
      </p:pic>
      <p:pic>
        <p:nvPicPr>
          <p:cNvPr id="12" name="Picture 11" descr="Icon&#10;&#10;Description automatically generated">
            <a:extLst>
              <a:ext uri="{FF2B5EF4-FFF2-40B4-BE49-F238E27FC236}">
                <a16:creationId xmlns:a16="http://schemas.microsoft.com/office/drawing/2014/main" id="{464423DF-4F15-1246-B81F-C74C572093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0560" y="3918393"/>
            <a:ext cx="2001036" cy="2001036"/>
          </a:xfrm>
          <a:prstGeom prst="rect">
            <a:avLst/>
          </a:prstGeom>
        </p:spPr>
      </p:pic>
      <p:pic>
        <p:nvPicPr>
          <p:cNvPr id="29" name="Picture 28" descr="Logo&#10;&#10;Description automatically generated with medium confidence">
            <a:extLst>
              <a:ext uri="{FF2B5EF4-FFF2-40B4-BE49-F238E27FC236}">
                <a16:creationId xmlns:a16="http://schemas.microsoft.com/office/drawing/2014/main" id="{EB4DA5BB-2C15-984F-A9FE-3F236E3EC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7513096" y="2975535"/>
            <a:ext cx="1073668" cy="1073668"/>
          </a:xfrm>
          <a:prstGeom prst="rect">
            <a:avLst/>
          </a:prstGeom>
        </p:spPr>
      </p:pic>
      <p:pic>
        <p:nvPicPr>
          <p:cNvPr id="30" name="Picture 29" descr="Logo&#10;&#10;Description automatically generated with medium confidence">
            <a:extLst>
              <a:ext uri="{FF2B5EF4-FFF2-40B4-BE49-F238E27FC236}">
                <a16:creationId xmlns:a16="http://schemas.microsoft.com/office/drawing/2014/main" id="{59E7C101-B2AA-F249-8BC4-0688FD07E7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8488616" y="3356353"/>
            <a:ext cx="705960" cy="616675"/>
          </a:xfrm>
          <a:prstGeom prst="rect">
            <a:avLst/>
          </a:prstGeom>
        </p:spPr>
      </p:pic>
      <p:pic>
        <p:nvPicPr>
          <p:cNvPr id="31" name="Picture 30" descr="Logo&#10;&#10;Description automatically generated with medium confidence">
            <a:extLst>
              <a:ext uri="{FF2B5EF4-FFF2-40B4-BE49-F238E27FC236}">
                <a16:creationId xmlns:a16="http://schemas.microsoft.com/office/drawing/2014/main" id="{8C4F533C-4A19-694F-87B6-FC57CBFC5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8961927" y="4245839"/>
            <a:ext cx="705960" cy="616675"/>
          </a:xfrm>
          <a:prstGeom prst="rect">
            <a:avLst/>
          </a:prstGeom>
        </p:spPr>
      </p:pic>
      <p:pic>
        <p:nvPicPr>
          <p:cNvPr id="32" name="Picture 31" descr="Logo&#10;&#10;Description automatically generated with medium confidence">
            <a:extLst>
              <a:ext uri="{FF2B5EF4-FFF2-40B4-BE49-F238E27FC236}">
                <a16:creationId xmlns:a16="http://schemas.microsoft.com/office/drawing/2014/main" id="{215A3C85-CB10-5C44-BABE-5E883FC54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9626287" y="2633907"/>
            <a:ext cx="705960" cy="616675"/>
          </a:xfrm>
          <a:prstGeom prst="rect">
            <a:avLst/>
          </a:prstGeom>
        </p:spPr>
      </p:pic>
      <p:pic>
        <p:nvPicPr>
          <p:cNvPr id="33" name="Picture 32" descr="Logo&#10;&#10;Description automatically generated with medium confidence">
            <a:extLst>
              <a:ext uri="{FF2B5EF4-FFF2-40B4-BE49-F238E27FC236}">
                <a16:creationId xmlns:a16="http://schemas.microsoft.com/office/drawing/2014/main" id="{DC08EA3A-0DB7-B046-AEBC-6B65C2B68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9200692" y="3213971"/>
            <a:ext cx="971545" cy="848671"/>
          </a:xfrm>
          <a:prstGeom prst="rect">
            <a:avLst/>
          </a:prstGeom>
        </p:spPr>
      </p:pic>
      <p:pic>
        <p:nvPicPr>
          <p:cNvPr id="34" name="Picture 33" descr="Logo&#10;&#10;Description automatically generated with medium confidence">
            <a:extLst>
              <a:ext uri="{FF2B5EF4-FFF2-40B4-BE49-F238E27FC236}">
                <a16:creationId xmlns:a16="http://schemas.microsoft.com/office/drawing/2014/main" id="{0EA95BEE-B271-934F-86AE-15DAE3780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8536290" y="4996532"/>
            <a:ext cx="971545" cy="848671"/>
          </a:xfrm>
          <a:prstGeom prst="rect">
            <a:avLst/>
          </a:prstGeom>
        </p:spPr>
      </p:pic>
      <p:pic>
        <p:nvPicPr>
          <p:cNvPr id="35" name="Picture 34" descr="Logo&#10;&#10;Description automatically generated with medium confidence">
            <a:extLst>
              <a:ext uri="{FF2B5EF4-FFF2-40B4-BE49-F238E27FC236}">
                <a16:creationId xmlns:a16="http://schemas.microsoft.com/office/drawing/2014/main" id="{CAF08793-BC22-B645-9109-62CD31E7CD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9554762" y="4517574"/>
            <a:ext cx="705960" cy="616675"/>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50235" y="1309202"/>
            <a:ext cx="401071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unanimous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7526" y="3657745"/>
            <a:ext cx="6443354"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a group of people are unanimous, they all agree about something or all vote for the same thing.</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t>
            </a:r>
            <a:r>
              <a:rPr lang="en-GB" sz="4000" b="1" dirty="0">
                <a:latin typeface="Gill Sans MT" panose="020B0502020104020203" pitchFamily="34" charset="77"/>
              </a:rPr>
              <a:t>unanimous</a:t>
            </a:r>
            <a:r>
              <a:rPr lang="en-GB" sz="4000" dirty="0">
                <a:latin typeface="Gill Sans MT" panose="020B0502020104020203" pitchFamily="34" charset="77"/>
              </a:rPr>
              <a:t>, everyone thought Ronnie had been rude.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u-nan-</a:t>
            </a:r>
            <a:r>
              <a:rPr lang="en-GB" dirty="0" err="1">
                <a:latin typeface="Gill Sans MT" panose="020B0502020104020203" pitchFamily="34" charset="77"/>
              </a:rPr>
              <a:t>i</a:t>
            </a:r>
            <a:r>
              <a:rPr lang="en-GB" dirty="0">
                <a:latin typeface="Gill Sans MT" panose="020B0502020104020203" pitchFamily="34" charset="77"/>
              </a:rPr>
              <a:t>-</a:t>
            </a:r>
            <a:r>
              <a:rPr lang="en-GB" dirty="0" err="1">
                <a:latin typeface="Gill Sans MT" panose="020B0502020104020203" pitchFamily="34" charset="77"/>
              </a:rPr>
              <a:t>mous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6579839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unanimous 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overwhelmingly unanimous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5910983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united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divided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with one voice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odds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opinion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text, tableware, plate, dishware&#10;&#10;Description automatically generated">
            <a:extLst>
              <a:ext uri="{FF2B5EF4-FFF2-40B4-BE49-F238E27FC236}">
                <a16:creationId xmlns:a16="http://schemas.microsoft.com/office/drawing/2014/main" id="{78E038E7-B702-054F-ADC3-F5CE7C1CE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690" y="2569078"/>
            <a:ext cx="3392019" cy="339201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8012829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climb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skip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bounce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meet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5931335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effortless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reluctant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glare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unanimous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22149991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climb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skip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meet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147650655"/>
              </p:ext>
            </p:extLst>
          </p:nvPr>
        </p:nvGraphicFramePr>
        <p:xfrm>
          <a:off x="5307795" y="1251704"/>
          <a:ext cx="4826233" cy="80561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along, you move almost as if you are dancing, with a series of little jumps from one foot to the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an object such as a ball *** or when you *** it, it moves upwards from a surface or away from it immediately after hitting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someone, you happen to be in the same place as them and start talking to them. You may know the other person, but be surprised to see them, or you may not know them at 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such as a tree, mountain, or ladder, or climb up it, you move towards the top of it. If you *** down it, you move towards the bottom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the wind *** something somewhere or if it *** there, the wind moves it 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Logo&#10;&#10;Description automatically generated">
            <a:extLst>
              <a:ext uri="{FF2B5EF4-FFF2-40B4-BE49-F238E27FC236}">
                <a16:creationId xmlns:a16="http://schemas.microsoft.com/office/drawing/2014/main" id="{4FD4659F-35EF-594B-A89B-EEEAC793EB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6563013"/>
            <a:ext cx="1117947" cy="1117947"/>
          </a:xfrm>
          <a:prstGeom prst="rect">
            <a:avLst/>
          </a:prstGeom>
        </p:spPr>
      </p:pic>
      <p:pic>
        <p:nvPicPr>
          <p:cNvPr id="22" name="Picture 21" descr="Icon&#10;&#10;Description automatically generated">
            <a:extLst>
              <a:ext uri="{FF2B5EF4-FFF2-40B4-BE49-F238E27FC236}">
                <a16:creationId xmlns:a16="http://schemas.microsoft.com/office/drawing/2014/main" id="{6FB02710-C4BA-6349-9098-FF664F722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7504" y="2231136"/>
            <a:ext cx="1414797" cy="1414797"/>
          </a:xfrm>
          <a:prstGeom prst="rect">
            <a:avLst/>
          </a:prstGeom>
        </p:spPr>
      </p:pic>
      <p:pic>
        <p:nvPicPr>
          <p:cNvPr id="23" name="Picture 22" descr="Logo, icon&#10;&#10;Description automatically generated">
            <a:extLst>
              <a:ext uri="{FF2B5EF4-FFF2-40B4-BE49-F238E27FC236}">
                <a16:creationId xmlns:a16="http://schemas.microsoft.com/office/drawing/2014/main" id="{0003FE32-F833-674C-962B-C8D87CE6BD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7178" y="7828829"/>
            <a:ext cx="1117947" cy="1117947"/>
          </a:xfrm>
          <a:prstGeom prst="rect">
            <a:avLst/>
          </a:prstGeom>
        </p:spPr>
      </p:pic>
      <p:pic>
        <p:nvPicPr>
          <p:cNvPr id="24" name="Picture 23" descr="Icon&#10;&#10;Description automatically generated">
            <a:extLst>
              <a:ext uri="{FF2B5EF4-FFF2-40B4-BE49-F238E27FC236}">
                <a16:creationId xmlns:a16="http://schemas.microsoft.com/office/drawing/2014/main" id="{4E62CB9F-17FE-6B4E-B0A8-E67D46D1A2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7040" y="3882586"/>
            <a:ext cx="994214" cy="994214"/>
          </a:xfrm>
          <a:prstGeom prst="rect">
            <a:avLst/>
          </a:prstGeom>
        </p:spPr>
      </p:pic>
      <p:pic>
        <p:nvPicPr>
          <p:cNvPr id="25" name="Picture 24" descr="Icon&#10;&#10;Description automatically generated">
            <a:extLst>
              <a:ext uri="{FF2B5EF4-FFF2-40B4-BE49-F238E27FC236}">
                <a16:creationId xmlns:a16="http://schemas.microsoft.com/office/drawing/2014/main" id="{11E34E4C-0B54-FD49-97F6-DDD515867A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6456" y="4901817"/>
            <a:ext cx="1513327" cy="1513327"/>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4149017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reluctant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effortless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glare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tension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unanimous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758356097"/>
              </p:ext>
            </p:extLst>
          </p:nvPr>
        </p:nvGraphicFramePr>
        <p:xfrm>
          <a:off x="5934636" y="1251704"/>
          <a:ext cx="4199392" cy="7723200"/>
        </p:xfrm>
        <a:graphic>
          <a:graphicData uri="http://schemas.openxmlformats.org/drawingml/2006/table">
            <a:tbl>
              <a:tblPr firstRow="1" bandRow="1">
                <a:tableStyleId>{5940675A-B579-460E-94D1-54222C63F5DA}</a:tableStyleId>
              </a:tblPr>
              <a:tblGrid>
                <a:gridCol w="4199392">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Something that is *** is done easily and 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 is the feeling that is produced in a situation when people are anxious and do not trust each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a group of people are ***, they all agree about something or all vote for the same 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at someone, you look at them with an angry expression on your 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are *** to do something, you are unwilling to do it and hesitate before doing it, or do it slowly and without enthusiasm.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7" name="Picture 26">
            <a:extLst>
              <a:ext uri="{FF2B5EF4-FFF2-40B4-BE49-F238E27FC236}">
                <a16:creationId xmlns:a16="http://schemas.microsoft.com/office/drawing/2014/main" id="{4ACD6206-2210-AD47-920A-1E050EE551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1205" y="7913668"/>
            <a:ext cx="1066969" cy="1066969"/>
          </a:xfrm>
          <a:prstGeom prst="rect">
            <a:avLst/>
          </a:prstGeom>
        </p:spPr>
      </p:pic>
      <p:pic>
        <p:nvPicPr>
          <p:cNvPr id="28" name="Picture 27" descr="Icon&#10;&#10;Description automatically generated">
            <a:extLst>
              <a:ext uri="{FF2B5EF4-FFF2-40B4-BE49-F238E27FC236}">
                <a16:creationId xmlns:a16="http://schemas.microsoft.com/office/drawing/2014/main" id="{F9FB672A-BAFD-6946-9037-00E956C22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8887" y="2349519"/>
            <a:ext cx="1162718" cy="1162718"/>
          </a:xfrm>
          <a:prstGeom prst="rect">
            <a:avLst/>
          </a:prstGeom>
        </p:spPr>
      </p:pic>
      <p:pic>
        <p:nvPicPr>
          <p:cNvPr id="29" name="Picture 28" descr="Icon&#10;&#10;Description automatically generated">
            <a:extLst>
              <a:ext uri="{FF2B5EF4-FFF2-40B4-BE49-F238E27FC236}">
                <a16:creationId xmlns:a16="http://schemas.microsoft.com/office/drawing/2014/main" id="{26A0F168-4EDF-2C48-982C-6779043AF6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6792" y="6379740"/>
            <a:ext cx="1162719" cy="1162719"/>
          </a:xfrm>
          <a:prstGeom prst="rect">
            <a:avLst/>
          </a:prstGeom>
        </p:spPr>
      </p:pic>
      <p:pic>
        <p:nvPicPr>
          <p:cNvPr id="30" name="Picture 29" descr="Logo&#10;&#10;Description automatically generated with medium confidence">
            <a:extLst>
              <a:ext uri="{FF2B5EF4-FFF2-40B4-BE49-F238E27FC236}">
                <a16:creationId xmlns:a16="http://schemas.microsoft.com/office/drawing/2014/main" id="{18EF2BF3-D669-D446-B80E-C2F0BF88B0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90863">
            <a:off x="10675958" y="6430581"/>
            <a:ext cx="1006871" cy="1006871"/>
          </a:xfrm>
          <a:prstGeom prst="rect">
            <a:avLst/>
          </a:prstGeom>
        </p:spPr>
      </p:pic>
      <p:pic>
        <p:nvPicPr>
          <p:cNvPr id="31" name="Picture 30" descr="Icon&#10;&#10;Description automatically generated">
            <a:extLst>
              <a:ext uri="{FF2B5EF4-FFF2-40B4-BE49-F238E27FC236}">
                <a16:creationId xmlns:a16="http://schemas.microsoft.com/office/drawing/2014/main" id="{5BA95584-5166-0B45-A313-2C4BEA52A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4028" y="6804636"/>
            <a:ext cx="778119" cy="778119"/>
          </a:xfrm>
          <a:prstGeom prst="rect">
            <a:avLst/>
          </a:prstGeom>
        </p:spPr>
      </p:pic>
      <p:pic>
        <p:nvPicPr>
          <p:cNvPr id="47" name="Picture 46" descr="Icon&#10;&#10;Description automatically generated">
            <a:extLst>
              <a:ext uri="{FF2B5EF4-FFF2-40B4-BE49-F238E27FC236}">
                <a16:creationId xmlns:a16="http://schemas.microsoft.com/office/drawing/2014/main" id="{7C517E2C-DD3F-4041-A7F5-5CDC054771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0786" y="3711240"/>
            <a:ext cx="1203281" cy="1203281"/>
          </a:xfrm>
          <a:prstGeom prst="rect">
            <a:avLst/>
          </a:prstGeom>
        </p:spPr>
      </p:pic>
      <p:pic>
        <p:nvPicPr>
          <p:cNvPr id="49" name="Picture 48" descr="Icon&#10;&#10;Description automatically generated">
            <a:extLst>
              <a:ext uri="{FF2B5EF4-FFF2-40B4-BE49-F238E27FC236}">
                <a16:creationId xmlns:a16="http://schemas.microsoft.com/office/drawing/2014/main" id="{E73B8503-A1B7-5244-A0C9-58F67F12D2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8394" y="4381240"/>
            <a:ext cx="805263" cy="805263"/>
          </a:xfrm>
          <a:prstGeom prst="rect">
            <a:avLst/>
          </a:prstGeom>
        </p:spPr>
      </p:pic>
      <p:pic>
        <p:nvPicPr>
          <p:cNvPr id="50" name="Picture 49" descr="Logo&#10;&#10;Description automatically generated with medium confidence">
            <a:extLst>
              <a:ext uri="{FF2B5EF4-FFF2-40B4-BE49-F238E27FC236}">
                <a16:creationId xmlns:a16="http://schemas.microsoft.com/office/drawing/2014/main" id="{583E4E28-909A-D041-A8B4-A513E941B2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08792">
            <a:off x="10268107" y="3800338"/>
            <a:ext cx="432069" cy="432069"/>
          </a:xfrm>
          <a:prstGeom prst="rect">
            <a:avLst/>
          </a:prstGeom>
        </p:spPr>
      </p:pic>
      <p:pic>
        <p:nvPicPr>
          <p:cNvPr id="52" name="Picture 51" descr="Logo&#10;&#10;Description automatically generated with medium confidence">
            <a:extLst>
              <a:ext uri="{FF2B5EF4-FFF2-40B4-BE49-F238E27FC236}">
                <a16:creationId xmlns:a16="http://schemas.microsoft.com/office/drawing/2014/main" id="{FF6B479B-6BC4-EA4B-AB20-8E77F9E424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08792">
            <a:off x="10818722" y="4696055"/>
            <a:ext cx="284094" cy="248164"/>
          </a:xfrm>
          <a:prstGeom prst="rect">
            <a:avLst/>
          </a:prstGeom>
        </p:spPr>
      </p:pic>
      <p:pic>
        <p:nvPicPr>
          <p:cNvPr id="53" name="Picture 52" descr="Logo&#10;&#10;Description automatically generated with medium confidence">
            <a:extLst>
              <a:ext uri="{FF2B5EF4-FFF2-40B4-BE49-F238E27FC236}">
                <a16:creationId xmlns:a16="http://schemas.microsoft.com/office/drawing/2014/main" id="{946AA1B0-10BF-5E4D-8F23-E0F07AE843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08792">
            <a:off x="10639981" y="4122116"/>
            <a:ext cx="284094" cy="248164"/>
          </a:xfrm>
          <a:prstGeom prst="rect">
            <a:avLst/>
          </a:prstGeom>
        </p:spPr>
      </p:pic>
      <p:pic>
        <p:nvPicPr>
          <p:cNvPr id="57" name="Picture 56" descr="Logo&#10;&#10;Description automatically generated with medium confidence">
            <a:extLst>
              <a:ext uri="{FF2B5EF4-FFF2-40B4-BE49-F238E27FC236}">
                <a16:creationId xmlns:a16="http://schemas.microsoft.com/office/drawing/2014/main" id="{48016A44-25ED-844C-9B53-0D1073A627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08792">
            <a:off x="10729089" y="3785529"/>
            <a:ext cx="390972" cy="341525"/>
          </a:xfrm>
          <a:prstGeom prst="rect">
            <a:avLst/>
          </a:prstGeom>
        </p:spPr>
      </p:pic>
      <p:pic>
        <p:nvPicPr>
          <p:cNvPr id="59" name="Picture 58" descr="Logo&#10;&#10;Description automatically generated with medium confidence">
            <a:extLst>
              <a:ext uri="{FF2B5EF4-FFF2-40B4-BE49-F238E27FC236}">
                <a16:creationId xmlns:a16="http://schemas.microsoft.com/office/drawing/2014/main" id="{FFB249EF-A640-8246-A1DC-D151583622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08792">
            <a:off x="10863309" y="4255827"/>
            <a:ext cx="284094" cy="248164"/>
          </a:xfrm>
          <a:prstGeom prst="rect">
            <a:avLst/>
          </a:prstGeom>
        </p:spPr>
      </p:pic>
      <p:pic>
        <p:nvPicPr>
          <p:cNvPr id="60" name="Picture 59" descr="A picture containing text, tableware, plate, dishware&#10;&#10;Description automatically generated">
            <a:extLst>
              <a:ext uri="{FF2B5EF4-FFF2-40B4-BE49-F238E27FC236}">
                <a16:creationId xmlns:a16="http://schemas.microsoft.com/office/drawing/2014/main" id="{198F6939-913D-F74A-8120-782A9F9A2D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86300" y="5219826"/>
            <a:ext cx="1036781" cy="103678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35830" y="3085008"/>
            <a:ext cx="17264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climb</a:t>
            </a:r>
            <a:endParaRPr b="1" dirty="0">
              <a:latin typeface="Gill Sans MT" panose="020B0502020104020203" pitchFamily="34" charset="77"/>
              <a:sym typeface="American Typewriter"/>
            </a:endParaRPr>
          </a:p>
        </p:txBody>
      </p:sp>
      <p:sp>
        <p:nvSpPr>
          <p:cNvPr id="134" name="office"/>
          <p:cNvSpPr txBox="1"/>
          <p:nvPr/>
        </p:nvSpPr>
        <p:spPr>
          <a:xfrm>
            <a:off x="3172280" y="3993661"/>
            <a:ext cx="125354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skip</a:t>
            </a:r>
            <a:endParaRPr dirty="0">
              <a:latin typeface="Gill Sans MT" panose="020B0502020104020203" pitchFamily="34" charset="77"/>
            </a:endParaRPr>
          </a:p>
        </p:txBody>
      </p:sp>
      <p:sp>
        <p:nvSpPr>
          <p:cNvPr id="135" name="spare"/>
          <p:cNvSpPr txBox="1"/>
          <p:nvPr/>
        </p:nvSpPr>
        <p:spPr>
          <a:xfrm>
            <a:off x="3047242" y="4843260"/>
            <a:ext cx="150361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blow</a:t>
            </a:r>
            <a:endParaRPr b="1" dirty="0">
              <a:latin typeface="Gill Sans MT" panose="020B0502020104020203" pitchFamily="34" charset="77"/>
              <a:sym typeface="American Typewriter"/>
            </a:endParaRPr>
          </a:p>
        </p:txBody>
      </p:sp>
      <p:sp>
        <p:nvSpPr>
          <p:cNvPr id="136" name="chipped"/>
          <p:cNvSpPr txBox="1"/>
          <p:nvPr/>
        </p:nvSpPr>
        <p:spPr>
          <a:xfrm>
            <a:off x="2680155" y="5769060"/>
            <a:ext cx="22377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bounce</a:t>
            </a:r>
            <a:endParaRPr dirty="0">
              <a:latin typeface="Gill Sans MT" panose="020B0502020104020203" pitchFamily="34" charset="77"/>
            </a:endParaRPr>
          </a:p>
        </p:txBody>
      </p:sp>
      <p:sp>
        <p:nvSpPr>
          <p:cNvPr id="137" name="lift"/>
          <p:cNvSpPr txBox="1"/>
          <p:nvPr/>
        </p:nvSpPr>
        <p:spPr>
          <a:xfrm>
            <a:off x="2972704" y="6639612"/>
            <a:ext cx="16526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meet</a:t>
            </a:r>
            <a:endParaRPr dirty="0">
              <a:latin typeface="Gill Sans MT" panose="020B0502020104020203" pitchFamily="34" charset="77"/>
            </a:endParaRPr>
          </a:p>
        </p:txBody>
      </p:sp>
      <p:sp>
        <p:nvSpPr>
          <p:cNvPr id="138" name="mutter"/>
          <p:cNvSpPr txBox="1"/>
          <p:nvPr/>
        </p:nvSpPr>
        <p:spPr>
          <a:xfrm>
            <a:off x="7821543" y="3961911"/>
            <a:ext cx="27892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effortless</a:t>
            </a:r>
            <a:endParaRPr b="1" dirty="0">
              <a:latin typeface="Gill Sans MT" panose="020B0502020104020203" pitchFamily="34" charset="77"/>
              <a:sym typeface="American Typewriter"/>
            </a:endParaRPr>
          </a:p>
        </p:txBody>
      </p:sp>
      <p:sp>
        <p:nvSpPr>
          <p:cNvPr id="139" name="unveil"/>
          <p:cNvSpPr txBox="1"/>
          <p:nvPr/>
        </p:nvSpPr>
        <p:spPr>
          <a:xfrm>
            <a:off x="7996675" y="5750010"/>
            <a:ext cx="22490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tension</a:t>
            </a:r>
            <a:endParaRPr b="1" dirty="0">
              <a:latin typeface="Gill Sans MT" panose="020B0502020104020203" pitchFamily="34" charset="77"/>
              <a:sym typeface="American Typewriter"/>
            </a:endParaRPr>
          </a:p>
        </p:txBody>
      </p:sp>
      <p:sp>
        <p:nvSpPr>
          <p:cNvPr id="140" name="tolerate"/>
          <p:cNvSpPr txBox="1"/>
          <p:nvPr/>
        </p:nvSpPr>
        <p:spPr>
          <a:xfrm>
            <a:off x="7819947" y="3065958"/>
            <a:ext cx="27924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reluctant</a:t>
            </a:r>
            <a:endParaRPr dirty="0">
              <a:latin typeface="Gill Sans MT" panose="020B0502020104020203" pitchFamily="34" charset="77"/>
            </a:endParaRPr>
          </a:p>
        </p:txBody>
      </p:sp>
      <p:sp>
        <p:nvSpPr>
          <p:cNvPr id="141" name="fixation"/>
          <p:cNvSpPr txBox="1"/>
          <p:nvPr/>
        </p:nvSpPr>
        <p:spPr>
          <a:xfrm>
            <a:off x="8429089" y="4824210"/>
            <a:ext cx="15741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glare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517370" y="6639611"/>
            <a:ext cx="331821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unanimous</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15667" y="182698"/>
            <a:ext cx="66829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climb</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0593" y="5164399"/>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skip</a:t>
            </a:r>
            <a:endParaRPr sz="34400" dirty="0">
              <a:latin typeface="Gill Sans MT" panose="020B0502020104020203" pitchFamily="34" charset="77"/>
            </a:endParaRPr>
          </a:p>
        </p:txBody>
      </p:sp>
      <p:pic>
        <p:nvPicPr>
          <p:cNvPr id="18" name="Picture 17" descr="Logo&#10;&#10;Description automatically generated">
            <a:extLst>
              <a:ext uri="{FF2B5EF4-FFF2-40B4-BE49-F238E27FC236}">
                <a16:creationId xmlns:a16="http://schemas.microsoft.com/office/drawing/2014/main" id="{0D4E5F1D-8C01-884A-9AAE-69197BE78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419" y="506421"/>
            <a:ext cx="3444081" cy="3444081"/>
          </a:xfrm>
          <a:prstGeom prst="rect">
            <a:avLst/>
          </a:prstGeom>
        </p:spPr>
      </p:pic>
      <p:pic>
        <p:nvPicPr>
          <p:cNvPr id="21" name="Picture 20" descr="Icon&#10;&#10;Description automatically generated">
            <a:extLst>
              <a:ext uri="{FF2B5EF4-FFF2-40B4-BE49-F238E27FC236}">
                <a16:creationId xmlns:a16="http://schemas.microsoft.com/office/drawing/2014/main" id="{5701C9D9-0CA7-9149-A780-226F30AC5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729" y="5679177"/>
            <a:ext cx="3327170" cy="332717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93132" y="507204"/>
            <a:ext cx="518090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blow</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98736" y="5559714"/>
            <a:ext cx="1041922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bounce</a:t>
            </a:r>
            <a:endParaRPr sz="16600" dirty="0">
              <a:latin typeface="Gill Sans MT" panose="020B0502020104020203" pitchFamily="34" charset="77"/>
            </a:endParaRPr>
          </a:p>
        </p:txBody>
      </p:sp>
      <p:pic>
        <p:nvPicPr>
          <p:cNvPr id="16" name="Picture 15" descr="Logo, icon&#10;&#10;Description automatically generated">
            <a:extLst>
              <a:ext uri="{FF2B5EF4-FFF2-40B4-BE49-F238E27FC236}">
                <a16:creationId xmlns:a16="http://schemas.microsoft.com/office/drawing/2014/main" id="{FDB8856C-6380-884D-BE54-4C66ED434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960" y="466448"/>
            <a:ext cx="3524027" cy="3524027"/>
          </a:xfrm>
          <a:prstGeom prst="rect">
            <a:avLst/>
          </a:prstGeom>
        </p:spPr>
      </p:pic>
      <p:pic>
        <p:nvPicPr>
          <p:cNvPr id="17" name="Picture 16" descr="Icon&#10;&#10;Description automatically generated">
            <a:extLst>
              <a:ext uri="{FF2B5EF4-FFF2-40B4-BE49-F238E27FC236}">
                <a16:creationId xmlns:a16="http://schemas.microsoft.com/office/drawing/2014/main" id="{C76677E6-7E1D-E74B-ACC3-B8EFBE7EBB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032" y="5652352"/>
            <a:ext cx="3474457" cy="347445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85578" y="-15059"/>
            <a:ext cx="64232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meet</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48358" y="5884442"/>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reluctant</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DBF7499D-C184-8548-A543-384B1EE01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531" y="196148"/>
            <a:ext cx="4136980" cy="4136980"/>
          </a:xfrm>
          <a:prstGeom prst="rect">
            <a:avLst/>
          </a:prstGeom>
        </p:spPr>
      </p:pic>
      <p:pic>
        <p:nvPicPr>
          <p:cNvPr id="17" name="Picture 16">
            <a:extLst>
              <a:ext uri="{FF2B5EF4-FFF2-40B4-BE49-F238E27FC236}">
                <a16:creationId xmlns:a16="http://schemas.microsoft.com/office/drawing/2014/main" id="{31FDCEAB-57EE-3B44-B22C-F1399950D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59" y="5764750"/>
            <a:ext cx="3303022" cy="330302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91842" y="603327"/>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effortless</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36036" y="5051507"/>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glare</a:t>
            </a:r>
            <a:endParaRPr sz="166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9E8706B0-2570-4449-9C81-57A8FBD54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3471" y="894862"/>
            <a:ext cx="2767765" cy="2767765"/>
          </a:xfrm>
          <a:prstGeom prst="rect">
            <a:avLst/>
          </a:prstGeom>
        </p:spPr>
      </p:pic>
      <p:pic>
        <p:nvPicPr>
          <p:cNvPr id="18" name="Picture 17" descr="Icon&#10;&#10;Description automatically generated">
            <a:extLst>
              <a:ext uri="{FF2B5EF4-FFF2-40B4-BE49-F238E27FC236}">
                <a16:creationId xmlns:a16="http://schemas.microsoft.com/office/drawing/2014/main" id="{79A12929-731F-1C48-BF53-C7023FE18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666" y="5854875"/>
            <a:ext cx="2990087" cy="2990087"/>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9D1653C6-D798-1F49-A193-E5976D9C6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90863">
            <a:off x="1404690" y="6658298"/>
            <a:ext cx="2199786" cy="2199786"/>
          </a:xfrm>
          <a:prstGeom prst="rect">
            <a:avLst/>
          </a:prstGeom>
        </p:spPr>
      </p:pic>
      <p:pic>
        <p:nvPicPr>
          <p:cNvPr id="21" name="Picture 20" descr="Icon&#10;&#10;Description automatically generated">
            <a:extLst>
              <a:ext uri="{FF2B5EF4-FFF2-40B4-BE49-F238E27FC236}">
                <a16:creationId xmlns:a16="http://schemas.microsoft.com/office/drawing/2014/main" id="{FF6D58D8-A3BF-9646-82C0-805033F924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846" y="7011634"/>
            <a:ext cx="2001036" cy="200103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88784" y="730558"/>
            <a:ext cx="642002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tension</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75095" y="6158815"/>
            <a:ext cx="1234608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unanimous</a:t>
            </a:r>
            <a:endParaRPr sz="166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84DCC0FD-D99A-F244-8CBD-FBF73D134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3881" y="961174"/>
            <a:ext cx="2656887" cy="2656887"/>
          </a:xfrm>
          <a:prstGeom prst="rect">
            <a:avLst/>
          </a:prstGeom>
        </p:spPr>
      </p:pic>
      <p:pic>
        <p:nvPicPr>
          <p:cNvPr id="18" name="Picture 17" descr="Logo&#10;&#10;Description automatically generated with medium confidence">
            <a:extLst>
              <a:ext uri="{FF2B5EF4-FFF2-40B4-BE49-F238E27FC236}">
                <a16:creationId xmlns:a16="http://schemas.microsoft.com/office/drawing/2014/main" id="{4A8A47C7-8BCD-EE45-A6A6-48CD17777C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7655188" y="726828"/>
            <a:ext cx="954024" cy="954024"/>
          </a:xfrm>
          <a:prstGeom prst="rect">
            <a:avLst/>
          </a:prstGeom>
        </p:spPr>
      </p:pic>
      <p:pic>
        <p:nvPicPr>
          <p:cNvPr id="19" name="Picture 18" descr="Icon&#10;&#10;Description automatically generated">
            <a:extLst>
              <a:ext uri="{FF2B5EF4-FFF2-40B4-BE49-F238E27FC236}">
                <a16:creationId xmlns:a16="http://schemas.microsoft.com/office/drawing/2014/main" id="{009262E4-2810-804F-B828-199A46BAD9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4365" y="2220427"/>
            <a:ext cx="1778051" cy="1778051"/>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79241395-7D15-F247-84A1-77D976D0B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9493723" y="1613073"/>
            <a:ext cx="954024" cy="954024"/>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630CC886-0FF0-334D-A12D-3876EA5771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8380110" y="1552432"/>
            <a:ext cx="627291" cy="547956"/>
          </a:xfrm>
          <a:prstGeom prst="rect">
            <a:avLst/>
          </a:prstGeom>
        </p:spPr>
      </p:pic>
      <p:pic>
        <p:nvPicPr>
          <p:cNvPr id="29" name="Picture 28" descr="Logo&#10;&#10;Description automatically generated with medium confidence">
            <a:extLst>
              <a:ext uri="{FF2B5EF4-FFF2-40B4-BE49-F238E27FC236}">
                <a16:creationId xmlns:a16="http://schemas.microsoft.com/office/drawing/2014/main" id="{3355BB2B-D26E-4843-81AA-615C58677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9055033" y="2144906"/>
            <a:ext cx="627291" cy="547956"/>
          </a:xfrm>
          <a:prstGeom prst="rect">
            <a:avLst/>
          </a:prstGeom>
        </p:spPr>
      </p:pic>
      <p:pic>
        <p:nvPicPr>
          <p:cNvPr id="30" name="Picture 29" descr="Logo&#10;&#10;Description automatically generated with medium confidence">
            <a:extLst>
              <a:ext uri="{FF2B5EF4-FFF2-40B4-BE49-F238E27FC236}">
                <a16:creationId xmlns:a16="http://schemas.microsoft.com/office/drawing/2014/main" id="{D5D8CAB5-5CF6-CA4C-8252-AFAE1A57C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9397745" y="724515"/>
            <a:ext cx="627291" cy="547956"/>
          </a:xfrm>
          <a:prstGeom prst="rect">
            <a:avLst/>
          </a:prstGeom>
        </p:spPr>
      </p:pic>
      <p:pic>
        <p:nvPicPr>
          <p:cNvPr id="31" name="Picture 30" descr="Logo&#10;&#10;Description automatically generated with medium confidence">
            <a:extLst>
              <a:ext uri="{FF2B5EF4-FFF2-40B4-BE49-F238E27FC236}">
                <a16:creationId xmlns:a16="http://schemas.microsoft.com/office/drawing/2014/main" id="{DEF3BD93-5244-D04A-9F7C-39A54880F2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8685291" y="968015"/>
            <a:ext cx="863281" cy="754099"/>
          </a:xfrm>
          <a:prstGeom prst="rect">
            <a:avLst/>
          </a:prstGeom>
        </p:spPr>
      </p:pic>
      <p:pic>
        <p:nvPicPr>
          <p:cNvPr id="32" name="Picture 31" descr="Logo&#10;&#10;Description automatically generated with medium confidence">
            <a:extLst>
              <a:ext uri="{FF2B5EF4-FFF2-40B4-BE49-F238E27FC236}">
                <a16:creationId xmlns:a16="http://schemas.microsoft.com/office/drawing/2014/main" id="{FD4305E1-87AF-CE43-B87B-AAC15F26A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9039335" y="3096415"/>
            <a:ext cx="863281" cy="754099"/>
          </a:xfrm>
          <a:prstGeom prst="rect">
            <a:avLst/>
          </a:prstGeom>
        </p:spPr>
      </p:pic>
      <p:pic>
        <p:nvPicPr>
          <p:cNvPr id="33" name="Picture 32" descr="Logo&#10;&#10;Description automatically generated with medium confidence">
            <a:extLst>
              <a:ext uri="{FF2B5EF4-FFF2-40B4-BE49-F238E27FC236}">
                <a16:creationId xmlns:a16="http://schemas.microsoft.com/office/drawing/2014/main" id="{3F302787-FB08-5649-8052-253B6323A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08792">
            <a:off x="9802558" y="3018080"/>
            <a:ext cx="627291" cy="547956"/>
          </a:xfrm>
          <a:prstGeom prst="rect">
            <a:avLst/>
          </a:prstGeom>
        </p:spPr>
      </p:pic>
      <p:pic>
        <p:nvPicPr>
          <p:cNvPr id="34" name="Picture 33" descr="A picture containing text, tableware, plate, dishware&#10;&#10;Description automatically generated">
            <a:extLst>
              <a:ext uri="{FF2B5EF4-FFF2-40B4-BE49-F238E27FC236}">
                <a16:creationId xmlns:a16="http://schemas.microsoft.com/office/drawing/2014/main" id="{3812AF0E-4A2D-6040-981B-B4690EE82B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789" y="5627738"/>
            <a:ext cx="3392019" cy="339201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97483" y="2274766"/>
            <a:ext cx="17264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climb</a:t>
            </a:r>
            <a:endParaRPr b="1" dirty="0">
              <a:latin typeface="Gill Sans MT" panose="020B0502020104020203" pitchFamily="34" charset="77"/>
              <a:sym typeface="American Typewriter"/>
            </a:endParaRPr>
          </a:p>
        </p:txBody>
      </p:sp>
      <p:sp>
        <p:nvSpPr>
          <p:cNvPr id="134" name="office"/>
          <p:cNvSpPr txBox="1"/>
          <p:nvPr/>
        </p:nvSpPr>
        <p:spPr>
          <a:xfrm>
            <a:off x="5933936" y="3183419"/>
            <a:ext cx="125354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skip</a:t>
            </a:r>
            <a:endParaRPr dirty="0">
              <a:latin typeface="Gill Sans MT" panose="020B0502020104020203" pitchFamily="34" charset="77"/>
            </a:endParaRPr>
          </a:p>
        </p:txBody>
      </p:sp>
      <p:sp>
        <p:nvSpPr>
          <p:cNvPr id="135" name="spare"/>
          <p:cNvSpPr txBox="1"/>
          <p:nvPr/>
        </p:nvSpPr>
        <p:spPr>
          <a:xfrm>
            <a:off x="5808894" y="4033018"/>
            <a:ext cx="150361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blow</a:t>
            </a:r>
            <a:endParaRPr b="1" dirty="0">
              <a:latin typeface="Gill Sans MT" panose="020B0502020104020203" pitchFamily="34" charset="77"/>
              <a:sym typeface="American Typewriter"/>
            </a:endParaRPr>
          </a:p>
        </p:txBody>
      </p:sp>
      <p:sp>
        <p:nvSpPr>
          <p:cNvPr id="136" name="chipped"/>
          <p:cNvSpPr txBox="1"/>
          <p:nvPr/>
        </p:nvSpPr>
        <p:spPr>
          <a:xfrm>
            <a:off x="5441809" y="4958818"/>
            <a:ext cx="22377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bounce</a:t>
            </a:r>
            <a:endParaRPr dirty="0">
              <a:latin typeface="Gill Sans MT" panose="020B0502020104020203" pitchFamily="34" charset="77"/>
            </a:endParaRPr>
          </a:p>
        </p:txBody>
      </p:sp>
      <p:sp>
        <p:nvSpPr>
          <p:cNvPr id="137" name="lift"/>
          <p:cNvSpPr txBox="1"/>
          <p:nvPr/>
        </p:nvSpPr>
        <p:spPr>
          <a:xfrm>
            <a:off x="5734359" y="5829370"/>
            <a:ext cx="16526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meet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166097" y="3418118"/>
            <a:ext cx="27892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effortless</a:t>
            </a:r>
            <a:endParaRPr b="1" dirty="0">
              <a:latin typeface="Gill Sans MT" panose="020B0502020104020203" pitchFamily="34" charset="77"/>
              <a:sym typeface="American Typewriter"/>
            </a:endParaRPr>
          </a:p>
        </p:txBody>
      </p:sp>
      <p:sp>
        <p:nvSpPr>
          <p:cNvPr id="139" name="unveil"/>
          <p:cNvSpPr txBox="1"/>
          <p:nvPr/>
        </p:nvSpPr>
        <p:spPr>
          <a:xfrm>
            <a:off x="5341229" y="5206217"/>
            <a:ext cx="22490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tension</a:t>
            </a:r>
            <a:endParaRPr b="1" dirty="0">
              <a:latin typeface="Gill Sans MT" panose="020B0502020104020203" pitchFamily="34" charset="77"/>
              <a:sym typeface="American Typewriter"/>
            </a:endParaRPr>
          </a:p>
        </p:txBody>
      </p:sp>
      <p:sp>
        <p:nvSpPr>
          <p:cNvPr id="140" name="tolerate"/>
          <p:cNvSpPr txBox="1"/>
          <p:nvPr/>
        </p:nvSpPr>
        <p:spPr>
          <a:xfrm>
            <a:off x="5164503" y="2522165"/>
            <a:ext cx="27924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reluctant</a:t>
            </a:r>
            <a:endParaRPr dirty="0">
              <a:latin typeface="Gill Sans MT" panose="020B0502020104020203" pitchFamily="34" charset="77"/>
            </a:endParaRPr>
          </a:p>
        </p:txBody>
      </p:sp>
      <p:sp>
        <p:nvSpPr>
          <p:cNvPr id="141" name="fixation"/>
          <p:cNvSpPr txBox="1"/>
          <p:nvPr/>
        </p:nvSpPr>
        <p:spPr>
          <a:xfrm>
            <a:off x="5773639" y="4280417"/>
            <a:ext cx="15741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glare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4861925" y="6095818"/>
            <a:ext cx="331821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unanimous</a:t>
            </a:r>
            <a:endParaRPr b="1" dirty="0">
              <a:latin typeface="Gill Sans MT" panose="020B0502020104020203" pitchFamily="34" charset="77"/>
              <a:sym typeface="American Typewriter"/>
            </a:endParaRPr>
          </a:p>
        </p:txBody>
      </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3641" y="1309202"/>
            <a:ext cx="203100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climb</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00547" y="4031433"/>
            <a:ext cx="6722147"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climb something such as a tree, mountain, or ladder, or climb up it, you move towards the top of it. If you climb down it, you move towards the bottom of it.</a:t>
            </a:r>
            <a:endParaRPr sz="28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Robson </a:t>
            </a:r>
            <a:r>
              <a:rPr lang="en-GB" sz="4000" b="1" dirty="0">
                <a:latin typeface="Gill Sans MT" panose="020B0502020104020203" pitchFamily="34" charset="77"/>
              </a:rPr>
              <a:t>climbed</a:t>
            </a:r>
            <a:r>
              <a:rPr lang="en-GB" sz="4000" dirty="0">
                <a:latin typeface="Gill Sans MT" panose="020B0502020104020203" pitchFamily="34" charset="77"/>
              </a:rPr>
              <a:t> the ladder to get to the roof.</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climb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1239467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mount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descend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69014143"/>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climb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climbed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629E1C40-E68A-924E-AD3B-A0B2AE3D3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241" y="2576229"/>
            <a:ext cx="3444081" cy="344408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7713" y="1309202"/>
            <a:ext cx="152285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skip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195" y="3815725"/>
            <a:ext cx="647690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skip along, you move almost as if you are dancing, with a series of little jumps from one foot to the other.</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Alice </a:t>
            </a:r>
            <a:r>
              <a:rPr lang="en-GB" sz="4000" b="1" dirty="0">
                <a:latin typeface="Gill Sans MT" panose="020B0502020104020203" pitchFamily="34" charset="77"/>
              </a:rPr>
              <a:t>skipped</a:t>
            </a:r>
            <a:r>
              <a:rPr lang="en-GB" sz="4000" dirty="0">
                <a:latin typeface="Gill Sans MT" panose="020B0502020104020203" pitchFamily="34" charset="77"/>
              </a:rPr>
              <a:t> around the playground in the sun.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skip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6081416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0781836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skipped joyfully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skip 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4F265191-E46B-FD44-8564-799CC0567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845" y="2404264"/>
            <a:ext cx="3655685" cy="365568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4168" y="1309202"/>
            <a:ext cx="188994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blow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4056" y="3958915"/>
            <a:ext cx="6674576"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the wind blows something somewhere or if it blows there, the wind moves it there.</a:t>
            </a:r>
            <a:endParaRPr sz="40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wind was </a:t>
            </a:r>
            <a:r>
              <a:rPr lang="en-GB" sz="4000" b="1" dirty="0">
                <a:latin typeface="Gill Sans MT" panose="020B0502020104020203" pitchFamily="34" charset="77"/>
              </a:rPr>
              <a:t>blowing</a:t>
            </a:r>
            <a:r>
              <a:rPr lang="en-GB" sz="4000" dirty="0">
                <a:latin typeface="Gill Sans MT" panose="020B0502020104020203" pitchFamily="34" charset="77"/>
              </a:rPr>
              <a:t> very hard today.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blow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1354675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gust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puff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5927333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blew 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blow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 icon&#10;&#10;Description automatically generated">
            <a:extLst>
              <a:ext uri="{FF2B5EF4-FFF2-40B4-BE49-F238E27FC236}">
                <a16:creationId xmlns:a16="http://schemas.microsoft.com/office/drawing/2014/main" id="{93501DA1-6E57-E845-A0B8-6BBECC224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489" y="2387526"/>
            <a:ext cx="3806546" cy="3806546"/>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25743" y="1309202"/>
            <a:ext cx="276678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bounce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38343" y="3757578"/>
            <a:ext cx="7393548" cy="2380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an object such as a ball bounces or when you bounce it, it moves upwards from a surface or away from it immediately after hitting it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Gustav </a:t>
            </a:r>
            <a:r>
              <a:rPr lang="en-GB" sz="4000" b="1" dirty="0">
                <a:latin typeface="Gill Sans MT" panose="020B0502020104020203" pitchFamily="34" charset="77"/>
              </a:rPr>
              <a:t>bounced</a:t>
            </a:r>
            <a:r>
              <a:rPr lang="en-GB" sz="4000" dirty="0">
                <a:latin typeface="Gill Sans MT" panose="020B0502020104020203" pitchFamily="34" charset="77"/>
              </a:rPr>
              <a:t> the ball to Justine.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bounce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280445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rebound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announce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172243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bounce over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powerful bounce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9F90FD35-CF1E-0A40-B8C8-88445D905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174" y="2210627"/>
            <a:ext cx="4136277" cy="413627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32915" y="1309202"/>
            <a:ext cx="195245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meet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2" y="3811713"/>
            <a:ext cx="5868108"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meet someone, you happen to be in the same place as them and start talking to them. You may know the other person, but be surprised to see them, or you may not know them at all.</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Gregor needed to </a:t>
            </a:r>
            <a:r>
              <a:rPr lang="en-GB" sz="4000" b="1" dirty="0">
                <a:latin typeface="Gill Sans MT" panose="020B0502020104020203" pitchFamily="34" charset="77"/>
              </a:rPr>
              <a:t>meet</a:t>
            </a:r>
            <a:r>
              <a:rPr lang="en-GB" sz="4000" dirty="0">
                <a:latin typeface="Gill Sans MT" panose="020B0502020104020203" pitchFamily="34" charset="77"/>
              </a:rPr>
              <a:t> Mrs Robson at break 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meet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1896122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encounter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avoid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bump into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1370865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meet up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didn’t expect to meet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9FA88C4E-1A8C-9B45-BFE8-8D9D818ED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436" y="2038019"/>
            <a:ext cx="4383671" cy="438367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14178</TotalTime>
  <Words>1388</Words>
  <Application>Microsoft Macintosh PowerPoint</Application>
  <PresentationFormat>Custom</PresentationFormat>
  <Paragraphs>344</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239</cp:revision>
  <dcterms:modified xsi:type="dcterms:W3CDTF">2021-02-11T19:05:53Z</dcterms:modified>
</cp:coreProperties>
</file>