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0"/>
    <p:restoredTop sz="94771"/>
  </p:normalViewPr>
  <p:slideViewPr>
    <p:cSldViewPr snapToGrid="0" snapToObjects="1">
      <p:cViewPr varScale="1">
        <p:scale>
          <a:sx n="70" d="100"/>
          <a:sy n="70" d="100"/>
        </p:scale>
        <p:origin x="133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396070" y="3226831"/>
            <a:ext cx="6596358"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23</a:t>
            </a:r>
            <a:r>
              <a:rPr dirty="0">
                <a:latin typeface="Gill Sans MT" panose="020B0502020104020203" pitchFamily="34" charset="77"/>
              </a:rPr>
              <a:t> </a:t>
            </a:r>
            <a:r>
              <a:rPr lang="en-GB" dirty="0">
                <a:latin typeface="Gill Sans MT" panose="020B0502020104020203" pitchFamily="34" charset="77"/>
              </a:rPr>
              <a:t>– 1st March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47514" y="1309202"/>
            <a:ext cx="359874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announce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2549" y="4166875"/>
            <a:ext cx="613992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announce something, you tell people about it publicly or officially.</a:t>
            </a:r>
            <a:endParaRPr sz="3600" dirty="0">
              <a:latin typeface="Gill Sans MT" panose="020B0502020104020203" pitchFamily="34" charset="77"/>
            </a:endParaRPr>
          </a:p>
        </p:txBody>
      </p:sp>
      <p:sp>
        <p:nvSpPr>
          <p:cNvPr id="155" name="The was a tear in Freddie’s new school jumper."/>
          <p:cNvSpPr txBox="1"/>
          <p:nvPr/>
        </p:nvSpPr>
        <p:spPr>
          <a:xfrm>
            <a:off x="0" y="622721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Justine was </a:t>
            </a:r>
            <a:r>
              <a:rPr lang="en-GB" sz="4000" b="1" dirty="0">
                <a:latin typeface="Gill Sans MT" panose="020B0502020104020203" pitchFamily="34" charset="77"/>
              </a:rPr>
              <a:t>announced</a:t>
            </a:r>
            <a:r>
              <a:rPr lang="en-GB" sz="4000" dirty="0">
                <a:latin typeface="Gill Sans MT" panose="020B0502020104020203" pitchFamily="34" charset="77"/>
              </a:rPr>
              <a:t> as pupil of the week.</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an-</a:t>
            </a:r>
            <a:r>
              <a:rPr lang="en-GB" dirty="0" err="1">
                <a:latin typeface="Gill Sans MT" panose="020B0502020104020203" pitchFamily="34" charset="77"/>
              </a:rPr>
              <a:t>nounce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9851905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report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conceal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ounce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declare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suppress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ment</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pounce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award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0279084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announced to everyone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announced weekly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577E9AEF-6ACB-6C4B-976F-2A4BDAB66A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3121" y="2489012"/>
            <a:ext cx="3712029" cy="3712029"/>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07191" y="1309202"/>
            <a:ext cx="380392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congruent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3993234"/>
            <a:ext cx="6349999"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one thing is congruent with another thing, they are similar or fit together well.</a:t>
            </a:r>
            <a:endParaRPr sz="4000" dirty="0">
              <a:latin typeface="Gill Sans MT" panose="020B0502020104020203" pitchFamily="34" charset="77"/>
            </a:endParaRPr>
          </a:p>
        </p:txBody>
      </p:sp>
      <p:sp>
        <p:nvSpPr>
          <p:cNvPr id="155" name="The was a tear in Freddie’s new school jumper."/>
          <p:cNvSpPr txBox="1"/>
          <p:nvPr/>
        </p:nvSpPr>
        <p:spPr>
          <a:xfrm>
            <a:off x="-27810" y="624302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triangles were </a:t>
            </a:r>
            <a:r>
              <a:rPr lang="en-GB" sz="4000" b="1" dirty="0">
                <a:latin typeface="Gill Sans MT" panose="020B0502020104020203" pitchFamily="34" charset="77"/>
              </a:rPr>
              <a:t>congruent</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con-</a:t>
            </a:r>
            <a:r>
              <a:rPr lang="en-GB" dirty="0" err="1">
                <a:latin typeface="Gill Sans MT" panose="020B0502020104020203" pitchFamily="34" charset="77"/>
              </a:rPr>
              <a:t>gru</a:t>
            </a:r>
            <a:r>
              <a:rPr lang="en-GB" dirty="0">
                <a:latin typeface="Gill Sans MT" panose="020B0502020104020203" pitchFamily="34" charset="77"/>
              </a:rPr>
              <a:t>-</a:t>
            </a:r>
            <a:r>
              <a:rPr lang="en-GB" dirty="0" err="1">
                <a:latin typeface="Gill Sans MT" panose="020B0502020104020203" pitchFamily="34" charset="77"/>
              </a:rPr>
              <a:t>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52618490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truly congruent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congruent 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10803246"/>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in harmony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shapes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matching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A picture containing sign&#10;&#10;Description automatically generated">
            <a:extLst>
              <a:ext uri="{FF2B5EF4-FFF2-40B4-BE49-F238E27FC236}">
                <a16:creationId xmlns:a16="http://schemas.microsoft.com/office/drawing/2014/main" id="{36A8FCB6-2917-864B-A492-36FC6B4EC1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953" y="1822440"/>
            <a:ext cx="4876800" cy="48768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299200" y="1309202"/>
            <a:ext cx="352340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elaborate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66796" y="4147457"/>
            <a:ext cx="678817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elaborate on something that has been said, you say more about it, or give more details.</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Rahim </a:t>
            </a:r>
            <a:r>
              <a:rPr lang="en-GB" sz="4000" b="1" dirty="0">
                <a:latin typeface="Gill Sans MT" panose="020B0502020104020203" pitchFamily="34" charset="77"/>
              </a:rPr>
              <a:t>elaborated</a:t>
            </a:r>
            <a:r>
              <a:rPr lang="en-GB" sz="4000" dirty="0">
                <a:latin typeface="Gill Sans MT" panose="020B0502020104020203" pitchFamily="34" charset="77"/>
              </a:rPr>
              <a:t> every detail of his goal.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e-lab-o-rate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00943548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elaborated in detail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enjoyed elaborating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42552957"/>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detail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simple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rabbit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detail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explain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cabinet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84C841AA-77FF-E44A-816E-81BAEE498D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5991" y="2569078"/>
            <a:ext cx="3498353" cy="3498353"/>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26107" y="1309202"/>
            <a:ext cx="288861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genuine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027163"/>
            <a:ext cx="7520223"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Genuine is used to describe people and things that are exactly what they appear to be, and are not false or an imitation.</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Ronnie’s apology to Mr Jay was clearly </a:t>
            </a:r>
            <a:r>
              <a:rPr lang="en-GB" b="1" dirty="0">
                <a:latin typeface="Gill Sans MT" panose="020B0502020104020203" pitchFamily="34" charset="77"/>
              </a:rPr>
              <a:t>genuine</a:t>
            </a:r>
            <a:r>
              <a:rPr lang="en-GB" dirty="0">
                <a:latin typeface="Gill Sans MT" panose="020B0502020104020203" pitchFamily="34" charset="77"/>
              </a:rPr>
              <a: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gen-u-</a:t>
            </a:r>
            <a:r>
              <a:rPr lang="en-GB" dirty="0" err="1">
                <a:latin typeface="Gill Sans MT" panose="020B0502020104020203" pitchFamily="34" charset="77"/>
              </a:rPr>
              <a:t>ine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87726395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wanted to be genuine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genuine 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05567151"/>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authentic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actual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bogus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false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8B1AF305-F754-AD45-92C7-441E64EA9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950" y="2606139"/>
            <a:ext cx="3541959" cy="3541959"/>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12328" y="1309202"/>
            <a:ext cx="348653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ferocious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14564" y="3911029"/>
            <a:ext cx="6443354"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400" dirty="0">
                <a:latin typeface="Gill Sans MT" panose="020B0502020104020203" pitchFamily="34" charset="77"/>
              </a:rPr>
              <a:t>A ferocious animal, person, or action is very fierce and violent.</a:t>
            </a:r>
            <a:endParaRPr sz="44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Hamza had a </a:t>
            </a:r>
            <a:r>
              <a:rPr lang="en-GB" sz="4000" b="1" dirty="0">
                <a:latin typeface="Gill Sans MT" panose="020B0502020104020203" pitchFamily="34" charset="77"/>
              </a:rPr>
              <a:t>ferocious</a:t>
            </a:r>
            <a:r>
              <a:rPr lang="en-GB" sz="4000" dirty="0">
                <a:latin typeface="Gill Sans MT" panose="020B0502020104020203" pitchFamily="34" charset="77"/>
              </a:rPr>
              <a:t> thirst after PE.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fe-ro-cious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7172873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ferocious appetite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ferociously proud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2823681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fierce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atrocious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attitude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savage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gentle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precocious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5F15D4A3-042C-594E-8830-9BD85A888D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27" y="2466794"/>
            <a:ext cx="3540392" cy="3540392"/>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9860340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holiday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factory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wrapper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ingredients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2781688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announce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elaborate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genuine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ferocious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61445132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sweet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holiday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factory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wrapper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ingredients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508997222"/>
              </p:ext>
            </p:extLst>
          </p:nvPr>
        </p:nvGraphicFramePr>
        <p:xfrm>
          <a:off x="5307795" y="1251704"/>
          <a:ext cx="4826233" cy="77513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a large building where machines are used to make large quantities of goods.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 food and drink contains a lot of sugar.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 are the things that are used to make something, especially all the different foods you use when you are cooking a particular dish.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is a period of time during which you relax and enjoy yourself away from home. People sometimes refer to their holiday as their holidays.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is a piece of paper, plastic, or thin metal which covers and protects something that you buy, especially 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9" name="Picture 18" descr="Icon&#10;&#10;Description automatically generated">
            <a:extLst>
              <a:ext uri="{FF2B5EF4-FFF2-40B4-BE49-F238E27FC236}">
                <a16:creationId xmlns:a16="http://schemas.microsoft.com/office/drawing/2014/main" id="{D9A5812F-0D27-6C4A-878D-43E74E0BB0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5177" y="3950407"/>
            <a:ext cx="1100739" cy="1100739"/>
          </a:xfrm>
          <a:prstGeom prst="rect">
            <a:avLst/>
          </a:prstGeom>
        </p:spPr>
      </p:pic>
      <p:pic>
        <p:nvPicPr>
          <p:cNvPr id="26" name="Picture 25" descr="Logo&#10;&#10;Description automatically generated">
            <a:extLst>
              <a:ext uri="{FF2B5EF4-FFF2-40B4-BE49-F238E27FC236}">
                <a16:creationId xmlns:a16="http://schemas.microsoft.com/office/drawing/2014/main" id="{DC1BE466-E731-0A4D-BEDA-678D162F34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5917" y="6366702"/>
            <a:ext cx="1309444" cy="1309444"/>
          </a:xfrm>
          <a:prstGeom prst="rect">
            <a:avLst/>
          </a:prstGeom>
        </p:spPr>
      </p:pic>
      <p:pic>
        <p:nvPicPr>
          <p:cNvPr id="27" name="Picture 26" descr="A picture containing icon&#10;&#10;Description automatically generated">
            <a:extLst>
              <a:ext uri="{FF2B5EF4-FFF2-40B4-BE49-F238E27FC236}">
                <a16:creationId xmlns:a16="http://schemas.microsoft.com/office/drawing/2014/main" id="{343DC819-F348-9D40-9632-15B14EE609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1802" y="2480165"/>
            <a:ext cx="1269979" cy="1269979"/>
          </a:xfrm>
          <a:prstGeom prst="rect">
            <a:avLst/>
          </a:prstGeom>
        </p:spPr>
      </p:pic>
      <p:pic>
        <p:nvPicPr>
          <p:cNvPr id="28" name="Picture 27" descr="Icon&#10;&#10;Description automatically generated">
            <a:extLst>
              <a:ext uri="{FF2B5EF4-FFF2-40B4-BE49-F238E27FC236}">
                <a16:creationId xmlns:a16="http://schemas.microsoft.com/office/drawing/2014/main" id="{FEAE5310-D439-BA48-A957-B6C6B8EA7B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3970" y="7845996"/>
            <a:ext cx="1063724" cy="1063724"/>
          </a:xfrm>
          <a:prstGeom prst="rect">
            <a:avLst/>
          </a:prstGeom>
        </p:spPr>
      </p:pic>
      <p:pic>
        <p:nvPicPr>
          <p:cNvPr id="29" name="Picture 28" descr="Icon&#10;&#10;Description automatically generated">
            <a:extLst>
              <a:ext uri="{FF2B5EF4-FFF2-40B4-BE49-F238E27FC236}">
                <a16:creationId xmlns:a16="http://schemas.microsoft.com/office/drawing/2014/main" id="{9F22D16A-8B45-D342-98EA-36BBD1114A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6900" y="5080545"/>
            <a:ext cx="1221228" cy="1221228"/>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92529376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announce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congruent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elaborate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genuine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ferocious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4079715620"/>
              </p:ext>
            </p:extLst>
          </p:nvPr>
        </p:nvGraphicFramePr>
        <p:xfrm>
          <a:off x="5934636" y="1251704"/>
          <a:ext cx="4199392" cy="7723200"/>
        </p:xfrm>
        <a:graphic>
          <a:graphicData uri="http://schemas.openxmlformats.org/drawingml/2006/table">
            <a:tbl>
              <a:tblPr firstRow="1" bandRow="1">
                <a:tableStyleId>{5940675A-B579-460E-94D1-54222C63F5DA}</a:tableStyleId>
              </a:tblPr>
              <a:tblGrid>
                <a:gridCol w="4199392">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one thing is *** with another thing, they are similar or fit together well.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 is used to describe people and things that are exactly what they appear to be, and are not false or an imitation.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something, you tell people about it publicly or officially.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animal, person, or action is very fierce and violent.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on something that has been said, you say more about it, or give more details.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32" name="Picture 31" descr="Icon&#10;&#10;Description automatically generated">
            <a:extLst>
              <a:ext uri="{FF2B5EF4-FFF2-40B4-BE49-F238E27FC236}">
                <a16:creationId xmlns:a16="http://schemas.microsoft.com/office/drawing/2014/main" id="{96AE5F9C-4EB5-7F49-AD6D-26A95F32E8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5951" y="5236127"/>
            <a:ext cx="935883" cy="935883"/>
          </a:xfrm>
          <a:prstGeom prst="rect">
            <a:avLst/>
          </a:prstGeom>
        </p:spPr>
      </p:pic>
      <p:pic>
        <p:nvPicPr>
          <p:cNvPr id="33" name="Picture 32" descr="A picture containing sign&#10;&#10;Description automatically generated">
            <a:extLst>
              <a:ext uri="{FF2B5EF4-FFF2-40B4-BE49-F238E27FC236}">
                <a16:creationId xmlns:a16="http://schemas.microsoft.com/office/drawing/2014/main" id="{6266FDDE-84E1-194F-AA38-2D88ACFD98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1879" y="2399689"/>
            <a:ext cx="1304025" cy="1304025"/>
          </a:xfrm>
          <a:prstGeom prst="rect">
            <a:avLst/>
          </a:prstGeom>
        </p:spPr>
      </p:pic>
      <p:pic>
        <p:nvPicPr>
          <p:cNvPr id="34" name="Picture 33" descr="Icon&#10;&#10;Description automatically generated">
            <a:extLst>
              <a:ext uri="{FF2B5EF4-FFF2-40B4-BE49-F238E27FC236}">
                <a16:creationId xmlns:a16="http://schemas.microsoft.com/office/drawing/2014/main" id="{701EF61D-D30E-E946-8195-C4E87A1BFB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8885" y="7786547"/>
            <a:ext cx="1288109" cy="1288109"/>
          </a:xfrm>
          <a:prstGeom prst="rect">
            <a:avLst/>
          </a:prstGeom>
        </p:spPr>
      </p:pic>
      <p:pic>
        <p:nvPicPr>
          <p:cNvPr id="35" name="Picture 34" descr="Icon&#10;&#10;Description automatically generated">
            <a:extLst>
              <a:ext uri="{FF2B5EF4-FFF2-40B4-BE49-F238E27FC236}">
                <a16:creationId xmlns:a16="http://schemas.microsoft.com/office/drawing/2014/main" id="{C83CA8AE-9BC7-3E45-92E9-F0B309579E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9800" y="3871453"/>
            <a:ext cx="1178282" cy="1178282"/>
          </a:xfrm>
          <a:prstGeom prst="rect">
            <a:avLst/>
          </a:prstGeom>
        </p:spPr>
      </p:pic>
      <p:pic>
        <p:nvPicPr>
          <p:cNvPr id="36" name="Picture 35" descr="Icon&#10;&#10;Description automatically generated">
            <a:extLst>
              <a:ext uri="{FF2B5EF4-FFF2-40B4-BE49-F238E27FC236}">
                <a16:creationId xmlns:a16="http://schemas.microsoft.com/office/drawing/2014/main" id="{A38A5FDF-A2D5-5641-B9F3-A6D3684338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45333" y="6358402"/>
            <a:ext cx="1267216" cy="1267216"/>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894954" y="3085008"/>
            <a:ext cx="180818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sweet</a:t>
            </a:r>
            <a:endParaRPr b="1" dirty="0">
              <a:latin typeface="Gill Sans MT" panose="020B0502020104020203" pitchFamily="34" charset="77"/>
              <a:sym typeface="American Typewriter"/>
            </a:endParaRPr>
          </a:p>
        </p:txBody>
      </p:sp>
      <p:sp>
        <p:nvSpPr>
          <p:cNvPr id="134" name="office"/>
          <p:cNvSpPr txBox="1"/>
          <p:nvPr/>
        </p:nvSpPr>
        <p:spPr>
          <a:xfrm>
            <a:off x="2696991" y="3993661"/>
            <a:ext cx="220413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holiday</a:t>
            </a:r>
            <a:endParaRPr dirty="0">
              <a:latin typeface="Gill Sans MT" panose="020B0502020104020203" pitchFamily="34" charset="77"/>
            </a:endParaRPr>
          </a:p>
        </p:txBody>
      </p:sp>
      <p:sp>
        <p:nvSpPr>
          <p:cNvPr id="135" name="spare"/>
          <p:cNvSpPr txBox="1"/>
          <p:nvPr/>
        </p:nvSpPr>
        <p:spPr>
          <a:xfrm>
            <a:off x="2713818" y="4843260"/>
            <a:ext cx="217046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factory</a:t>
            </a:r>
            <a:endParaRPr b="1" dirty="0">
              <a:latin typeface="Gill Sans MT" panose="020B0502020104020203" pitchFamily="34" charset="77"/>
              <a:sym typeface="American Typewriter"/>
            </a:endParaRPr>
          </a:p>
        </p:txBody>
      </p:sp>
      <p:sp>
        <p:nvSpPr>
          <p:cNvPr id="136" name="chipped"/>
          <p:cNvSpPr txBox="1"/>
          <p:nvPr/>
        </p:nvSpPr>
        <p:spPr>
          <a:xfrm>
            <a:off x="2513443" y="5769060"/>
            <a:ext cx="257121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wrapper</a:t>
            </a:r>
            <a:endParaRPr dirty="0">
              <a:latin typeface="Gill Sans MT" panose="020B0502020104020203" pitchFamily="34" charset="77"/>
            </a:endParaRPr>
          </a:p>
        </p:txBody>
      </p:sp>
      <p:sp>
        <p:nvSpPr>
          <p:cNvPr id="137" name="lift"/>
          <p:cNvSpPr txBox="1"/>
          <p:nvPr/>
        </p:nvSpPr>
        <p:spPr>
          <a:xfrm>
            <a:off x="2242539" y="6639612"/>
            <a:ext cx="311303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ingredient</a:t>
            </a:r>
            <a:endParaRPr dirty="0">
              <a:latin typeface="Gill Sans MT" panose="020B0502020104020203" pitchFamily="34" charset="77"/>
            </a:endParaRPr>
          </a:p>
        </p:txBody>
      </p:sp>
      <p:sp>
        <p:nvSpPr>
          <p:cNvPr id="138" name="mutter"/>
          <p:cNvSpPr txBox="1"/>
          <p:nvPr/>
        </p:nvSpPr>
        <p:spPr>
          <a:xfrm>
            <a:off x="7658841" y="3961911"/>
            <a:ext cx="311463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congruent</a:t>
            </a:r>
            <a:endParaRPr b="1" dirty="0">
              <a:latin typeface="Gill Sans MT" panose="020B0502020104020203" pitchFamily="34" charset="77"/>
              <a:sym typeface="American Typewriter"/>
            </a:endParaRPr>
          </a:p>
        </p:txBody>
      </p:sp>
      <p:sp>
        <p:nvSpPr>
          <p:cNvPr id="139" name="unveil"/>
          <p:cNvSpPr txBox="1"/>
          <p:nvPr/>
        </p:nvSpPr>
        <p:spPr>
          <a:xfrm>
            <a:off x="7918129" y="5750010"/>
            <a:ext cx="240610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genuine</a:t>
            </a:r>
            <a:endParaRPr b="1" dirty="0">
              <a:latin typeface="Gill Sans MT" panose="020B0502020104020203" pitchFamily="34" charset="77"/>
              <a:sym typeface="American Typewriter"/>
            </a:endParaRPr>
          </a:p>
        </p:txBody>
      </p:sp>
      <p:sp>
        <p:nvSpPr>
          <p:cNvPr id="140" name="tolerate"/>
          <p:cNvSpPr txBox="1"/>
          <p:nvPr/>
        </p:nvSpPr>
        <p:spPr>
          <a:xfrm>
            <a:off x="7747012" y="3065958"/>
            <a:ext cx="293830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announce</a:t>
            </a:r>
            <a:endParaRPr dirty="0">
              <a:latin typeface="Gill Sans MT" panose="020B0502020104020203" pitchFamily="34" charset="77"/>
            </a:endParaRPr>
          </a:p>
        </p:txBody>
      </p:sp>
      <p:sp>
        <p:nvSpPr>
          <p:cNvPr id="141" name="fixation"/>
          <p:cNvSpPr txBox="1"/>
          <p:nvPr/>
        </p:nvSpPr>
        <p:spPr>
          <a:xfrm>
            <a:off x="7761442" y="4824210"/>
            <a:ext cx="290945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elaborate</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783470" y="6639611"/>
            <a:ext cx="27860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ferocious</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73264" y="63362"/>
            <a:ext cx="744434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sweet</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242659" y="5704841"/>
            <a:ext cx="10875989"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holiday</a:t>
            </a:r>
            <a:endParaRPr sz="34400" dirty="0">
              <a:latin typeface="Gill Sans MT" panose="020B0502020104020203" pitchFamily="34" charset="77"/>
            </a:endParaRPr>
          </a:p>
        </p:txBody>
      </p:sp>
      <p:pic>
        <p:nvPicPr>
          <p:cNvPr id="16" name="Picture 15" descr="Logo&#10;&#10;Description automatically generated">
            <a:extLst>
              <a:ext uri="{FF2B5EF4-FFF2-40B4-BE49-F238E27FC236}">
                <a16:creationId xmlns:a16="http://schemas.microsoft.com/office/drawing/2014/main" id="{350AF26F-C06D-734D-803D-46CAFF6359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85" y="5760212"/>
            <a:ext cx="3256541" cy="3256541"/>
          </a:xfrm>
          <a:prstGeom prst="rect">
            <a:avLst/>
          </a:prstGeom>
        </p:spPr>
      </p:pic>
      <p:pic>
        <p:nvPicPr>
          <p:cNvPr id="17" name="Picture 16" descr="Icon&#10;&#10;Description automatically generated">
            <a:extLst>
              <a:ext uri="{FF2B5EF4-FFF2-40B4-BE49-F238E27FC236}">
                <a16:creationId xmlns:a16="http://schemas.microsoft.com/office/drawing/2014/main" id="{4AF73832-12F6-E84F-8798-BF431C7BA8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0564" y="473186"/>
            <a:ext cx="3431474" cy="3431474"/>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19957" y="507204"/>
            <a:ext cx="7330533"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factory</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256220" y="5569234"/>
            <a:ext cx="1041922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wrapper</a:t>
            </a:r>
            <a:endParaRPr sz="16600" dirty="0">
              <a:latin typeface="Gill Sans MT" panose="020B0502020104020203" pitchFamily="34" charset="77"/>
            </a:endParaRPr>
          </a:p>
        </p:txBody>
      </p:sp>
      <p:pic>
        <p:nvPicPr>
          <p:cNvPr id="18" name="Picture 17" descr="Icon&#10;&#10;Description automatically generated">
            <a:extLst>
              <a:ext uri="{FF2B5EF4-FFF2-40B4-BE49-F238E27FC236}">
                <a16:creationId xmlns:a16="http://schemas.microsoft.com/office/drawing/2014/main" id="{EB2DA845-949B-A84C-B055-8AA42206A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53" y="5605319"/>
            <a:ext cx="3498353" cy="3498353"/>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E3AF84A8-663F-6D43-B4D7-D33767BD1B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0490" y="416904"/>
            <a:ext cx="3623115" cy="3623115"/>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48358" y="1292308"/>
            <a:ext cx="6662080" cy="1872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1500" dirty="0">
                <a:latin typeface="Gill Sans MT" panose="020B0502020104020203" pitchFamily="34" charset="77"/>
              </a:rPr>
              <a:t>ingredients</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548358" y="5884442"/>
            <a:ext cx="1234608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announce</a:t>
            </a:r>
            <a:endParaRPr sz="11500" dirty="0">
              <a:latin typeface="Gill Sans MT" panose="020B0502020104020203" pitchFamily="34" charset="77"/>
            </a:endParaRPr>
          </a:p>
        </p:txBody>
      </p:sp>
      <p:pic>
        <p:nvPicPr>
          <p:cNvPr id="18" name="Picture 17" descr="Icon&#10;&#10;Description automatically generated">
            <a:extLst>
              <a:ext uri="{FF2B5EF4-FFF2-40B4-BE49-F238E27FC236}">
                <a16:creationId xmlns:a16="http://schemas.microsoft.com/office/drawing/2014/main" id="{4FBBA705-C42B-3547-B66B-DD7427FA87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263" y="5974243"/>
            <a:ext cx="3024773" cy="3024773"/>
          </a:xfrm>
          <a:prstGeom prst="rect">
            <a:avLst/>
          </a:prstGeom>
        </p:spPr>
      </p:pic>
      <p:pic>
        <p:nvPicPr>
          <p:cNvPr id="19" name="Picture 18" descr="Icon&#10;&#10;Description automatically generated">
            <a:extLst>
              <a:ext uri="{FF2B5EF4-FFF2-40B4-BE49-F238E27FC236}">
                <a16:creationId xmlns:a16="http://schemas.microsoft.com/office/drawing/2014/main" id="{D52EA86C-147E-F14D-AA4A-BFE41A0DDC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1352" y="415948"/>
            <a:ext cx="3589784" cy="3589784"/>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591842" y="759735"/>
            <a:ext cx="11999897"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congruent</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66400" y="5926954"/>
            <a:ext cx="10288591"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elaborate</a:t>
            </a:r>
            <a:endParaRPr sz="13800" dirty="0">
              <a:latin typeface="Gill Sans MT" panose="020B0502020104020203" pitchFamily="34" charset="77"/>
            </a:endParaRPr>
          </a:p>
        </p:txBody>
      </p:sp>
      <p:pic>
        <p:nvPicPr>
          <p:cNvPr id="19" name="Picture 18" descr="Icon&#10;&#10;Description automatically generated">
            <a:extLst>
              <a:ext uri="{FF2B5EF4-FFF2-40B4-BE49-F238E27FC236}">
                <a16:creationId xmlns:a16="http://schemas.microsoft.com/office/drawing/2014/main" id="{1F11F160-35F7-D944-9366-E43044439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859" y="5649510"/>
            <a:ext cx="3498353" cy="3498353"/>
          </a:xfrm>
          <a:prstGeom prst="rect">
            <a:avLst/>
          </a:prstGeom>
        </p:spPr>
      </p:pic>
      <p:pic>
        <p:nvPicPr>
          <p:cNvPr id="22" name="Picture 21" descr="A picture containing sign&#10;&#10;Description automatically generated">
            <a:extLst>
              <a:ext uri="{FF2B5EF4-FFF2-40B4-BE49-F238E27FC236}">
                <a16:creationId xmlns:a16="http://schemas.microsoft.com/office/drawing/2014/main" id="{F3EA6EBD-F93B-6D4E-8EC4-A69AAD05BA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4335" y="585740"/>
            <a:ext cx="3575785" cy="3575785"/>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72718" y="344422"/>
            <a:ext cx="8024633"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genuine</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19278" y="6021350"/>
            <a:ext cx="1234608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ferocious</a:t>
            </a:r>
            <a:endParaRPr sz="16600" dirty="0">
              <a:latin typeface="Gill Sans MT" panose="020B0502020104020203" pitchFamily="34" charset="77"/>
            </a:endParaRPr>
          </a:p>
        </p:txBody>
      </p:sp>
      <p:pic>
        <p:nvPicPr>
          <p:cNvPr id="35" name="Picture 34" descr="Icon&#10;&#10;Description automatically generated">
            <a:extLst>
              <a:ext uri="{FF2B5EF4-FFF2-40B4-BE49-F238E27FC236}">
                <a16:creationId xmlns:a16="http://schemas.microsoft.com/office/drawing/2014/main" id="{F797698A-69FC-224F-9922-499D69584C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516" y="5527380"/>
            <a:ext cx="3540392" cy="3540392"/>
          </a:xfrm>
          <a:prstGeom prst="rect">
            <a:avLst/>
          </a:prstGeom>
        </p:spPr>
      </p:pic>
      <p:pic>
        <p:nvPicPr>
          <p:cNvPr id="36" name="Picture 35" descr="Icon&#10;&#10;Description automatically generated">
            <a:extLst>
              <a:ext uri="{FF2B5EF4-FFF2-40B4-BE49-F238E27FC236}">
                <a16:creationId xmlns:a16="http://schemas.microsoft.com/office/drawing/2014/main" id="{2EFE0576-989F-B44C-9F25-5C63204C69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3481" y="411240"/>
            <a:ext cx="3541959" cy="3541959"/>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56607" y="2274766"/>
            <a:ext cx="180818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sweet</a:t>
            </a:r>
            <a:endParaRPr b="1" dirty="0">
              <a:latin typeface="Gill Sans MT" panose="020B0502020104020203" pitchFamily="34" charset="77"/>
              <a:sym typeface="American Typewriter"/>
            </a:endParaRPr>
          </a:p>
        </p:txBody>
      </p:sp>
      <p:sp>
        <p:nvSpPr>
          <p:cNvPr id="134" name="office"/>
          <p:cNvSpPr txBox="1"/>
          <p:nvPr/>
        </p:nvSpPr>
        <p:spPr>
          <a:xfrm>
            <a:off x="5458647" y="3183419"/>
            <a:ext cx="220413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holiday</a:t>
            </a:r>
            <a:endParaRPr dirty="0">
              <a:latin typeface="Gill Sans MT" panose="020B0502020104020203" pitchFamily="34" charset="77"/>
            </a:endParaRPr>
          </a:p>
        </p:txBody>
      </p:sp>
      <p:sp>
        <p:nvSpPr>
          <p:cNvPr id="135" name="spare"/>
          <p:cNvSpPr txBox="1"/>
          <p:nvPr/>
        </p:nvSpPr>
        <p:spPr>
          <a:xfrm>
            <a:off x="5475470" y="4033018"/>
            <a:ext cx="217046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factory</a:t>
            </a:r>
            <a:endParaRPr b="1" dirty="0">
              <a:latin typeface="Gill Sans MT" panose="020B0502020104020203" pitchFamily="34" charset="77"/>
              <a:sym typeface="American Typewriter"/>
            </a:endParaRPr>
          </a:p>
        </p:txBody>
      </p:sp>
      <p:sp>
        <p:nvSpPr>
          <p:cNvPr id="136" name="chipped"/>
          <p:cNvSpPr txBox="1"/>
          <p:nvPr/>
        </p:nvSpPr>
        <p:spPr>
          <a:xfrm>
            <a:off x="5275099" y="4958818"/>
            <a:ext cx="257121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wrapper</a:t>
            </a:r>
            <a:endParaRPr dirty="0">
              <a:latin typeface="Gill Sans MT" panose="020B0502020104020203" pitchFamily="34" charset="77"/>
            </a:endParaRPr>
          </a:p>
        </p:txBody>
      </p:sp>
      <p:sp>
        <p:nvSpPr>
          <p:cNvPr id="137" name="lift"/>
          <p:cNvSpPr txBox="1"/>
          <p:nvPr/>
        </p:nvSpPr>
        <p:spPr>
          <a:xfrm>
            <a:off x="5004194" y="5829370"/>
            <a:ext cx="311303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ingredient</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003395" y="3418118"/>
            <a:ext cx="311463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congruent</a:t>
            </a:r>
            <a:endParaRPr b="1" dirty="0">
              <a:latin typeface="Gill Sans MT" panose="020B0502020104020203" pitchFamily="34" charset="77"/>
              <a:sym typeface="American Typewriter"/>
            </a:endParaRPr>
          </a:p>
        </p:txBody>
      </p:sp>
      <p:sp>
        <p:nvSpPr>
          <p:cNvPr id="139" name="unveil"/>
          <p:cNvSpPr txBox="1"/>
          <p:nvPr/>
        </p:nvSpPr>
        <p:spPr>
          <a:xfrm>
            <a:off x="5262683" y="5206217"/>
            <a:ext cx="240610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genuine</a:t>
            </a:r>
            <a:endParaRPr b="1" dirty="0">
              <a:latin typeface="Gill Sans MT" panose="020B0502020104020203" pitchFamily="34" charset="77"/>
              <a:sym typeface="American Typewriter"/>
            </a:endParaRPr>
          </a:p>
        </p:txBody>
      </p:sp>
      <p:sp>
        <p:nvSpPr>
          <p:cNvPr id="140" name="tolerate"/>
          <p:cNvSpPr txBox="1"/>
          <p:nvPr/>
        </p:nvSpPr>
        <p:spPr>
          <a:xfrm>
            <a:off x="5091568" y="2522165"/>
            <a:ext cx="293830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announce</a:t>
            </a:r>
            <a:endParaRPr dirty="0">
              <a:latin typeface="Gill Sans MT" panose="020B0502020104020203" pitchFamily="34" charset="77"/>
            </a:endParaRPr>
          </a:p>
        </p:txBody>
      </p:sp>
      <p:sp>
        <p:nvSpPr>
          <p:cNvPr id="141" name="fixation"/>
          <p:cNvSpPr txBox="1"/>
          <p:nvPr/>
        </p:nvSpPr>
        <p:spPr>
          <a:xfrm>
            <a:off x="5105990" y="4280417"/>
            <a:ext cx="290945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elaborate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5128025" y="6095818"/>
            <a:ext cx="27860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ferocious</a:t>
            </a:r>
            <a:endParaRPr b="1" dirty="0">
              <a:latin typeface="Gill Sans MT" panose="020B0502020104020203" pitchFamily="34" charset="77"/>
              <a:sym typeface="American Typewriter"/>
            </a:endParaRPr>
          </a:p>
        </p:txBody>
      </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83835" y="1309202"/>
            <a:ext cx="225061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sweet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60447" y="4086840"/>
            <a:ext cx="6101853"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800" dirty="0">
                <a:latin typeface="Gill Sans MT" panose="020B0502020104020203" pitchFamily="34" charset="77"/>
              </a:rPr>
              <a:t>Sweet food and drink contains a lot of sugar.</a:t>
            </a:r>
            <a:endParaRPr sz="48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dessert was very </a:t>
            </a:r>
            <a:r>
              <a:rPr lang="en-GB" sz="4000" b="1" dirty="0">
                <a:latin typeface="Gill Sans MT" panose="020B0502020104020203" pitchFamily="34" charset="77"/>
              </a:rPr>
              <a:t>sweet</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sweet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718084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sugary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pudding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candied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sharp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street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taste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33206664"/>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sweet and sour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soft and sweet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2706B4E7-1880-7841-8303-8A180BF9A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4452" y="2644639"/>
            <a:ext cx="3431474" cy="3431474"/>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72237" y="1309202"/>
            <a:ext cx="267380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holiday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83195" y="3815725"/>
            <a:ext cx="7421862"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holiday is a period of time during which you relax and enjoy yourself away from home. People sometimes refer to their holiday as their holidays.</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was excited for the </a:t>
            </a:r>
            <a:r>
              <a:rPr lang="en-GB" sz="4000" b="1" dirty="0">
                <a:latin typeface="Gill Sans MT" panose="020B0502020104020203" pitchFamily="34" charset="77"/>
              </a:rPr>
              <a:t>holiday</a:t>
            </a:r>
            <a:r>
              <a:rPr lang="en-GB" sz="4000" dirty="0">
                <a:latin typeface="Gill Sans MT" panose="020B0502020104020203" pitchFamily="34" charset="77"/>
              </a:rPr>
              <a:t> in Spain.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hol</a:t>
            </a:r>
            <a:r>
              <a:rPr lang="en-GB" dirty="0">
                <a:latin typeface="Gill Sans MT" panose="020B0502020104020203" pitchFamily="34" charset="77"/>
              </a:rPr>
              <a:t>-</a:t>
            </a:r>
            <a:r>
              <a:rPr lang="en-GB" dirty="0" err="1">
                <a:latin typeface="Gill Sans MT" panose="020B0502020104020203" pitchFamily="34" charset="77"/>
              </a:rPr>
              <a:t>i</a:t>
            </a:r>
            <a:r>
              <a:rPr lang="en-GB" dirty="0">
                <a:latin typeface="Gill Sans MT" panose="020B0502020104020203" pitchFamily="34" charset="77"/>
              </a:rPr>
              <a:t>-day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0617629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break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relax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79508131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two-week holiday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time for a holiday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6570162A-7485-CE45-AC60-10608509E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8989" y="2158728"/>
            <a:ext cx="4232357" cy="4232357"/>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86663" y="1309202"/>
            <a:ext cx="264495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factory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4056" y="3958915"/>
            <a:ext cx="6674576"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A factory is a large building where machines are used to make large quantities of goods.</a:t>
            </a:r>
            <a:endParaRPr sz="40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Colin’s mum worked in a </a:t>
            </a:r>
            <a:r>
              <a:rPr lang="en-GB" sz="4000" b="1" dirty="0">
                <a:latin typeface="Gill Sans MT" panose="020B0502020104020203" pitchFamily="34" charset="77"/>
              </a:rPr>
              <a:t>factory</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fac</a:t>
            </a:r>
            <a:r>
              <a:rPr lang="en-GB" dirty="0">
                <a:latin typeface="Gill Sans MT" panose="020B0502020104020203" pitchFamily="34" charset="77"/>
              </a:rPr>
              <a:t>-to-</a:t>
            </a:r>
            <a:r>
              <a:rPr lang="en-GB" dirty="0" err="1">
                <a:latin typeface="Gill Sans MT" panose="020B0502020104020203" pitchFamily="34" charset="77"/>
              </a:rPr>
              <a:t>ry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7286223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work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plant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products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02605297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industrial factory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factory workers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375B16DC-F81B-8144-9626-4E47EB9EC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283" y="2489012"/>
            <a:ext cx="3623115" cy="362311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23766" y="1309202"/>
            <a:ext cx="31707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wrapper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08911" y="3938748"/>
            <a:ext cx="811294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wrapper is a piece of paper, plastic, or thin metal which covers and protects something that you buy, especially food.</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Charlie peeled back the </a:t>
            </a:r>
            <a:r>
              <a:rPr lang="en-GB" sz="4000" b="1" dirty="0">
                <a:latin typeface="Gill Sans MT" panose="020B0502020104020203" pitchFamily="34" charset="77"/>
              </a:rPr>
              <a:t>wrapper</a:t>
            </a:r>
            <a:r>
              <a:rPr lang="en-GB" sz="4000" dirty="0">
                <a:latin typeface="Gill Sans MT" panose="020B0502020104020203" pitchFamily="34" charset="77"/>
              </a:rPr>
              <a:t> to find a golden ticket.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wrap-per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9368600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paper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trapper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rapper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sweets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83156829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sparkling wrapper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clear wrapper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E7A17E07-A034-DA40-AC7E-D9B6193C5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9369" y="2539820"/>
            <a:ext cx="3498353" cy="3498353"/>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35234" y="1309202"/>
            <a:ext cx="374782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ingredient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3904045"/>
            <a:ext cx="6768617"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Ingredients are the things that are used to make something, especially all the different foods you use when you are cooking a particular dish.</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Johnson stirred in all the </a:t>
            </a:r>
            <a:r>
              <a:rPr lang="en-GB" sz="4000" b="1" dirty="0">
                <a:latin typeface="Gill Sans MT" panose="020B0502020104020203" pitchFamily="34" charset="77"/>
              </a:rPr>
              <a:t>ingredients</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a:t>
            </a:r>
            <a:r>
              <a:rPr lang="en-GB" dirty="0" err="1">
                <a:latin typeface="Gill Sans MT" panose="020B0502020104020203" pitchFamily="34" charset="77"/>
              </a:rPr>
              <a:t>gre</a:t>
            </a:r>
            <a:r>
              <a:rPr lang="en-GB" dirty="0">
                <a:latin typeface="Gill Sans MT" panose="020B0502020104020203" pitchFamily="34" charset="77"/>
              </a:rPr>
              <a:t>-di-</a:t>
            </a:r>
            <a:r>
              <a:rPr lang="en-GB" dirty="0" err="1">
                <a:latin typeface="Gill Sans MT" panose="020B0502020104020203" pitchFamily="34" charset="77"/>
              </a:rPr>
              <a:t>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4735970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constituent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obedient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cooking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lenient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4327787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variety of ingredients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fresh ingredients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0302F120-392D-6C46-A5D1-A5A75105C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8635" y="2253327"/>
            <a:ext cx="4177628" cy="4177628"/>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14427</TotalTime>
  <Words>1258</Words>
  <Application>Microsoft Macintosh PowerPoint</Application>
  <PresentationFormat>Custom</PresentationFormat>
  <Paragraphs>347</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251</cp:revision>
  <dcterms:modified xsi:type="dcterms:W3CDTF">2021-02-25T21:21:26Z</dcterms:modified>
</cp:coreProperties>
</file>