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71" r:id="rId4"/>
    <p:sldId id="273" r:id="rId5"/>
    <p:sldId id="274" r:id="rId6"/>
    <p:sldId id="275" r:id="rId7"/>
    <p:sldId id="276" r:id="rId8"/>
    <p:sldId id="272" r:id="rId9"/>
    <p:sldId id="277" r:id="rId10"/>
    <p:sldId id="278" r:id="rId11"/>
    <p:sldId id="279" r:id="rId12"/>
    <p:sldId id="280"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p:restoredTop sz="94690"/>
  </p:normalViewPr>
  <p:slideViewPr>
    <p:cSldViewPr snapToGrid="0" snapToObjects="1">
      <p:cViewPr varScale="1">
        <p:scale>
          <a:sx n="64" d="100"/>
          <a:sy n="64" d="100"/>
        </p:scale>
        <p:origin x="17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652272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2020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98323" y="3226831"/>
            <a:ext cx="759182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7th</a:t>
            </a:r>
            <a:r>
              <a:rPr dirty="0">
                <a:latin typeface="Gill Sans MT" panose="020B0502020104020203" pitchFamily="34" charset="77"/>
              </a:rPr>
              <a:t> </a:t>
            </a:r>
            <a:r>
              <a:rPr lang="en-GB" dirty="0">
                <a:latin typeface="Gill Sans MT" panose="020B0502020104020203" pitchFamily="34" charset="77"/>
              </a:rPr>
              <a:t>September</a:t>
            </a:r>
            <a:r>
              <a:rPr dirty="0">
                <a:latin typeface="Gill Sans MT" panose="020B0502020104020203" pitchFamily="34" charset="77"/>
              </a:rPr>
              <a:t> 2020</a:t>
            </a: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54585" y="1309202"/>
            <a:ext cx="270907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diverse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081301"/>
            <a:ext cx="5507633"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If a group or range of things is diverse, it is made up of a wide variety of things.</a:t>
            </a:r>
            <a:endParaRPr sz="3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St. Jeremy’s taught a </a:t>
            </a:r>
            <a:r>
              <a:rPr lang="en-GB" sz="4000" b="1" dirty="0">
                <a:latin typeface="Gill Sans MT" panose="020B0502020104020203" pitchFamily="34" charset="77"/>
              </a:rPr>
              <a:t>diverse</a:t>
            </a:r>
            <a:r>
              <a:rPr lang="en-GB" sz="4000" dirty="0">
                <a:latin typeface="Gill Sans MT" panose="020B0502020104020203" pitchFamily="34" charset="77"/>
              </a:rPr>
              <a:t> selection of subjects.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di-verse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6661156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diverse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diverse 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9319768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various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similar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ity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multiple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adverse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picture containing room, clock&#10;&#10;Description automatically generated">
            <a:extLst>
              <a:ext uri="{FF2B5EF4-FFF2-40B4-BE49-F238E27FC236}">
                <a16:creationId xmlns:a16="http://schemas.microsoft.com/office/drawing/2014/main" id="{3BDE4B6D-4698-1642-8AD5-F421076EC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624" y="2709186"/>
            <a:ext cx="3290516" cy="329051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04707" y="1309202"/>
            <a:ext cx="300883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tolerant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619637"/>
            <a:ext cx="5507633"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If you describe someone as tolerant, you approve of the fact that they allow other people to say and do as they like, even if they do not agree with or like it.</a:t>
            </a:r>
            <a:endParaRPr sz="3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Chloe was very </a:t>
            </a:r>
            <a:r>
              <a:rPr lang="en-GB" sz="4000" b="1" dirty="0">
                <a:latin typeface="Gill Sans MT" panose="020B0502020104020203" pitchFamily="34" charset="77"/>
              </a:rPr>
              <a:t>tolerant</a:t>
            </a:r>
            <a:r>
              <a:rPr lang="en-GB" sz="4000" dirty="0">
                <a:latin typeface="Gill Sans MT" panose="020B0502020104020203" pitchFamily="34" charset="77"/>
              </a:rPr>
              <a:t> of her little brother.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tol</a:t>
            </a:r>
            <a:r>
              <a:rPr lang="en-GB" dirty="0">
                <a:latin typeface="Gill Sans MT" panose="020B0502020104020203" pitchFamily="34" charset="77"/>
              </a:rPr>
              <a:t>-</a:t>
            </a:r>
            <a:r>
              <a:rPr lang="en-GB" dirty="0" err="1">
                <a:latin typeface="Gill Sans MT" panose="020B0502020104020203" pitchFamily="34" charset="77"/>
              </a:rPr>
              <a:t>er</a:t>
            </a:r>
            <a:r>
              <a:rPr lang="en-GB" dirty="0">
                <a:latin typeface="Gill Sans MT" panose="020B0502020104020203" pitchFamily="34" charset="77"/>
              </a:rPr>
              <a:t>-ant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7400783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tolerant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to tolerate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0021952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open minded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intolerant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ance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dominant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picture containing light&#10;&#10;Description automatically generated">
            <a:extLst>
              <a:ext uri="{FF2B5EF4-FFF2-40B4-BE49-F238E27FC236}">
                <a16:creationId xmlns:a16="http://schemas.microsoft.com/office/drawing/2014/main" id="{B78B2289-4A44-F844-B920-810E36657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210" y="2640587"/>
            <a:ext cx="3398899" cy="339889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33377" y="1309202"/>
            <a:ext cx="315150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inclusive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912025"/>
            <a:ext cx="6055421"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describe a group or organisation as inclusive, you mean that it allows all kinds of people to belong to it, rather than just one kind of person.</a:t>
            </a:r>
            <a:endParaRPr sz="28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Jones made sure her classroom was an </a:t>
            </a:r>
            <a:r>
              <a:rPr lang="en-GB" sz="4000" b="1" dirty="0">
                <a:latin typeface="Gill Sans MT" panose="020B0502020104020203" pitchFamily="34" charset="77"/>
              </a:rPr>
              <a:t>inclusive</a:t>
            </a:r>
            <a:r>
              <a:rPr lang="en-GB" sz="4000" dirty="0">
                <a:latin typeface="Gill Sans MT" panose="020B0502020104020203" pitchFamily="34" charset="77"/>
              </a:rPr>
              <a:t> place.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clu</a:t>
            </a:r>
            <a:r>
              <a:rPr lang="en-GB" dirty="0">
                <a:latin typeface="Gill Sans MT" panose="020B0502020104020203" pitchFamily="34" charset="77"/>
              </a:rPr>
              <a:t>-</a:t>
            </a:r>
            <a:r>
              <a:rPr lang="en-GB" dirty="0" err="1">
                <a:latin typeface="Gill Sans MT" panose="020B0502020104020203" pitchFamily="34" charset="77"/>
              </a:rPr>
              <a:t>sive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67002264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inclusive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inclusive 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1875080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overall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exclusive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elusive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exclusive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window&#10;&#10;Description automatically generated">
            <a:extLst>
              <a:ext uri="{FF2B5EF4-FFF2-40B4-BE49-F238E27FC236}">
                <a16:creationId xmlns:a16="http://schemas.microsoft.com/office/drawing/2014/main" id="{68280842-35AA-744B-8298-E869D9FE9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919" y="2211021"/>
            <a:ext cx="4134850" cy="413485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11958" y="3085008"/>
            <a:ext cx="1574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treat</a:t>
            </a:r>
            <a:endParaRPr b="1" dirty="0">
              <a:latin typeface="Gill Sans MT" panose="020B0502020104020203" pitchFamily="34" charset="77"/>
              <a:sym typeface="American Typewriter"/>
            </a:endParaRPr>
          </a:p>
        </p:txBody>
      </p:sp>
      <p:sp>
        <p:nvSpPr>
          <p:cNvPr id="134" name="office"/>
          <p:cNvSpPr txBox="1"/>
          <p:nvPr/>
        </p:nvSpPr>
        <p:spPr>
          <a:xfrm>
            <a:off x="2370760" y="3993661"/>
            <a:ext cx="28565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challenge</a:t>
            </a:r>
            <a:endParaRPr dirty="0">
              <a:latin typeface="Gill Sans MT" panose="020B0502020104020203" pitchFamily="34" charset="77"/>
            </a:endParaRPr>
          </a:p>
        </p:txBody>
      </p:sp>
      <p:sp>
        <p:nvSpPr>
          <p:cNvPr id="135" name="spare"/>
          <p:cNvSpPr txBox="1"/>
          <p:nvPr/>
        </p:nvSpPr>
        <p:spPr>
          <a:xfrm>
            <a:off x="3260423" y="4843260"/>
            <a:ext cx="10772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fair</a:t>
            </a:r>
            <a:endParaRPr b="1" dirty="0">
              <a:latin typeface="Gill Sans MT" panose="020B0502020104020203" pitchFamily="34" charset="77"/>
              <a:sym typeface="American Typewriter"/>
            </a:endParaRPr>
          </a:p>
        </p:txBody>
      </p:sp>
      <p:sp>
        <p:nvSpPr>
          <p:cNvPr id="136" name="chipped"/>
          <p:cNvSpPr txBox="1"/>
          <p:nvPr/>
        </p:nvSpPr>
        <p:spPr>
          <a:xfrm>
            <a:off x="2906961" y="5769060"/>
            <a:ext cx="17841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rights</a:t>
            </a:r>
            <a:endParaRPr dirty="0">
              <a:latin typeface="Gill Sans MT" panose="020B0502020104020203" pitchFamily="34" charset="77"/>
            </a:endParaRPr>
          </a:p>
        </p:txBody>
      </p:sp>
      <p:sp>
        <p:nvSpPr>
          <p:cNvPr id="137" name="lift"/>
          <p:cNvSpPr txBox="1"/>
          <p:nvPr/>
        </p:nvSpPr>
        <p:spPr>
          <a:xfrm>
            <a:off x="2301029" y="6639612"/>
            <a:ext cx="299601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education</a:t>
            </a:r>
            <a:endParaRPr dirty="0">
              <a:latin typeface="Gill Sans MT" panose="020B0502020104020203" pitchFamily="34" charset="77"/>
            </a:endParaRPr>
          </a:p>
        </p:txBody>
      </p:sp>
      <p:sp>
        <p:nvSpPr>
          <p:cNvPr id="138" name="mutter"/>
          <p:cNvSpPr txBox="1"/>
          <p:nvPr/>
        </p:nvSpPr>
        <p:spPr>
          <a:xfrm>
            <a:off x="7646793" y="3961911"/>
            <a:ext cx="31386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intimidate</a:t>
            </a:r>
            <a:endParaRPr b="1" dirty="0">
              <a:latin typeface="Gill Sans MT" panose="020B0502020104020203" pitchFamily="34" charset="77"/>
              <a:sym typeface="American Typewriter"/>
            </a:endParaRPr>
          </a:p>
        </p:txBody>
      </p:sp>
      <p:sp>
        <p:nvSpPr>
          <p:cNvPr id="139" name="unveil"/>
          <p:cNvSpPr txBox="1"/>
          <p:nvPr/>
        </p:nvSpPr>
        <p:spPr>
          <a:xfrm>
            <a:off x="7878822" y="5750010"/>
            <a:ext cx="24846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tolerant</a:t>
            </a:r>
            <a:endParaRPr b="1" dirty="0">
              <a:latin typeface="Gill Sans MT" panose="020B0502020104020203" pitchFamily="34" charset="77"/>
              <a:sym typeface="American Typewriter"/>
            </a:endParaRPr>
          </a:p>
        </p:txBody>
      </p:sp>
      <p:sp>
        <p:nvSpPr>
          <p:cNvPr id="140" name="tolerate"/>
          <p:cNvSpPr txBox="1"/>
          <p:nvPr/>
        </p:nvSpPr>
        <p:spPr>
          <a:xfrm>
            <a:off x="8412228" y="3065958"/>
            <a:ext cx="160781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unite</a:t>
            </a:r>
            <a:endParaRPr dirty="0">
              <a:latin typeface="Gill Sans MT" panose="020B0502020104020203" pitchFamily="34" charset="77"/>
            </a:endParaRPr>
          </a:p>
        </p:txBody>
      </p:sp>
      <p:sp>
        <p:nvSpPr>
          <p:cNvPr id="141" name="fixation"/>
          <p:cNvSpPr txBox="1"/>
          <p:nvPr/>
        </p:nvSpPr>
        <p:spPr>
          <a:xfrm>
            <a:off x="8114871" y="4824210"/>
            <a:ext cx="22025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diverse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878822" y="6639611"/>
            <a:ext cx="25952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inclusive</a:t>
            </a:r>
            <a:endParaRPr b="1" dirty="0">
              <a:latin typeface="Gill Sans MT" panose="020B0502020104020203" pitchFamily="34" charset="77"/>
              <a:sym typeface="American Typewrite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5367" y="1309202"/>
            <a:ext cx="186749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treat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788914"/>
            <a:ext cx="550763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treat someone or something in a particular way, you behave towards them or deal with them in that way.</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head </a:t>
            </a:r>
            <a:r>
              <a:rPr lang="en-GB" sz="4000" b="1" dirty="0">
                <a:latin typeface="Gill Sans MT" panose="020B0502020104020203" pitchFamily="34" charset="77"/>
              </a:rPr>
              <a:t>treated</a:t>
            </a:r>
            <a:r>
              <a:rPr lang="en-GB" sz="4000" dirty="0">
                <a:latin typeface="Gill Sans MT" panose="020B0502020104020203" pitchFamily="34" charset="77"/>
              </a:rPr>
              <a:t> everyone to a singing assembly.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treat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3977952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handle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fairly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manage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others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2521549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treat with 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treat 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food, shirt&#10;&#10;Description automatically generated">
            <a:extLst>
              <a:ext uri="{FF2B5EF4-FFF2-40B4-BE49-F238E27FC236}">
                <a16:creationId xmlns:a16="http://schemas.microsoft.com/office/drawing/2014/main" id="{AF1CB1B0-FC84-CA47-B882-D760781F9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799" y="2416449"/>
            <a:ext cx="3691263" cy="369126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02722" y="1309202"/>
            <a:ext cx="341279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challenge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 / noun)</a:t>
            </a:r>
          </a:p>
        </p:txBody>
      </p:sp>
      <p:sp>
        <p:nvSpPr>
          <p:cNvPr id="154" name="If you tear paper, cloth, or another material, or if it tears, you pull it into two pieces or you pull it so that a hole appears in it."/>
          <p:cNvSpPr txBox="1"/>
          <p:nvPr/>
        </p:nvSpPr>
        <p:spPr>
          <a:xfrm>
            <a:off x="697772" y="4035135"/>
            <a:ext cx="550763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challenge is something new and difficult which requires great effort and determination.</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maths lesson was a real </a:t>
            </a:r>
            <a:r>
              <a:rPr lang="en-GB" sz="4000" b="1" dirty="0">
                <a:latin typeface="Gill Sans MT" panose="020B0502020104020203" pitchFamily="34" charset="77"/>
              </a:rPr>
              <a:t>challenge</a:t>
            </a:r>
            <a:r>
              <a:rPr lang="en-GB" sz="4000" dirty="0">
                <a:latin typeface="Gill Sans MT" panose="020B0502020104020203" pitchFamily="34" charset="77"/>
              </a:rPr>
              <a:t> for everyone.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chal-lenge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2437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problem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accepted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set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7037071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great challenge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challenge accepted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A picture containing table, sign&#10;&#10;Description automatically generated">
            <a:extLst>
              <a:ext uri="{FF2B5EF4-FFF2-40B4-BE49-F238E27FC236}">
                <a16:creationId xmlns:a16="http://schemas.microsoft.com/office/drawing/2014/main" id="{84CD3436-223E-7B47-9B61-32B71E27A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83" y="2722578"/>
            <a:ext cx="3329901" cy="332990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77534" y="1309202"/>
            <a:ext cx="126316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fair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281356"/>
            <a:ext cx="550763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or someone that is fair is reasonable, right, and just.</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Everyone’s playtime was fifteen minutes, which was </a:t>
            </a:r>
            <a:r>
              <a:rPr lang="en-GB" sz="4000" b="1" dirty="0">
                <a:latin typeface="Gill Sans MT" panose="020B0502020104020203" pitchFamily="34" charset="77"/>
              </a:rPr>
              <a:t>fair</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fair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9133048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just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unfair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equal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672091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always fair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fair to everyone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close up of a logo&#10;&#10;Description automatically generated">
            <a:extLst>
              <a:ext uri="{FF2B5EF4-FFF2-40B4-BE49-F238E27FC236}">
                <a16:creationId xmlns:a16="http://schemas.microsoft.com/office/drawing/2014/main" id="{389BBB77-F63D-854F-B0E9-38EE3021C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064" y="2563115"/>
            <a:ext cx="3379216" cy="3379216"/>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3922" y="1309202"/>
            <a:ext cx="21303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rights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(noun)</a:t>
            </a:r>
          </a:p>
        </p:txBody>
      </p:sp>
      <p:sp>
        <p:nvSpPr>
          <p:cNvPr id="154" name="If you tear paper, cloth, or another material, or if it tears, you pull it into two pieces or you pull it so that a hole appears in it."/>
          <p:cNvSpPr txBox="1"/>
          <p:nvPr/>
        </p:nvSpPr>
        <p:spPr>
          <a:xfrm>
            <a:off x="697772" y="4035135"/>
            <a:ext cx="550763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those things that someone is morally or legally entitled to do or have.</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All of the children had the </a:t>
            </a:r>
            <a:r>
              <a:rPr lang="en-GB" sz="4000" b="1" dirty="0">
                <a:latin typeface="Gill Sans MT" panose="020B0502020104020203" pitchFamily="34" charset="77"/>
              </a:rPr>
              <a:t>right</a:t>
            </a:r>
            <a:r>
              <a:rPr lang="en-GB" sz="4000" dirty="0">
                <a:latin typeface="Gill Sans MT" panose="020B0502020104020203" pitchFamily="34" charset="77"/>
              </a:rPr>
              <a:t> to an education.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rights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3554131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8156133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everyone’s rights were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the right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fence&#10;&#10;Description automatically generated">
            <a:extLst>
              <a:ext uri="{FF2B5EF4-FFF2-40B4-BE49-F238E27FC236}">
                <a16:creationId xmlns:a16="http://schemas.microsoft.com/office/drawing/2014/main" id="{148B71FA-AE0D-F04C-9B02-897224EC3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757" y="2655075"/>
            <a:ext cx="3416470" cy="341647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82498" y="1309202"/>
            <a:ext cx="365324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education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(noun)</a:t>
            </a:r>
          </a:p>
        </p:txBody>
      </p:sp>
      <p:sp>
        <p:nvSpPr>
          <p:cNvPr id="154" name="If you tear paper, cloth, or another material, or if it tears, you pull it into two pieces or you pull it so that a hole appears in it."/>
          <p:cNvSpPr txBox="1"/>
          <p:nvPr/>
        </p:nvSpPr>
        <p:spPr>
          <a:xfrm>
            <a:off x="697772" y="4138451"/>
            <a:ext cx="5507633"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Education involves teaching people various subjects, usually at a school or college, or being taught.</a:t>
            </a:r>
            <a:endParaRPr sz="3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Children came to school for an </a:t>
            </a:r>
            <a:r>
              <a:rPr lang="en-GB" sz="4000" b="1" dirty="0">
                <a:latin typeface="Gill Sans MT" panose="020B0502020104020203" pitchFamily="34" charset="77"/>
              </a:rPr>
              <a:t>education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ed-u-ca-</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3834970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teaching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population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tuition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9289191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education was important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education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close up of a logo&#10;&#10;Description automatically generated">
            <a:extLst>
              <a:ext uri="{FF2B5EF4-FFF2-40B4-BE49-F238E27FC236}">
                <a16:creationId xmlns:a16="http://schemas.microsoft.com/office/drawing/2014/main" id="{8636F68A-CCE1-F348-98E0-AA8D4E304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794" y="2708272"/>
            <a:ext cx="3329901" cy="332990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6516" y="1309202"/>
            <a:ext cx="19252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unite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081301"/>
            <a:ext cx="5507633"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If a group of people or things unite or if something unites them, they join together and act as a group.</a:t>
            </a:r>
            <a:endParaRPr sz="3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a:t>
            </a:r>
            <a:r>
              <a:rPr lang="en-GB" sz="4000" b="1" dirty="0">
                <a:latin typeface="Gill Sans MT" panose="020B0502020104020203" pitchFamily="34" charset="77"/>
              </a:rPr>
              <a:t>united</a:t>
            </a:r>
            <a:r>
              <a:rPr lang="en-GB" sz="4000" dirty="0">
                <a:latin typeface="Gill Sans MT" panose="020B0502020104020203" pitchFamily="34" charset="77"/>
              </a:rPr>
              <a:t> against bullying.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a:t>
            </a:r>
            <a:r>
              <a:rPr lang="en-GB" dirty="0" err="1">
                <a:latin typeface="Gill Sans MT" panose="020B0502020104020203" pitchFamily="34" charset="77"/>
              </a:rPr>
              <a:t>nite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3069689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unify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join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split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810504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unite to 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unite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plate&#10;&#10;Description automatically generated">
            <a:extLst>
              <a:ext uri="{FF2B5EF4-FFF2-40B4-BE49-F238E27FC236}">
                <a16:creationId xmlns:a16="http://schemas.microsoft.com/office/drawing/2014/main" id="{8899FC4C-54E7-8749-8EE1-949538E3A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750" y="2543039"/>
            <a:ext cx="3581684" cy="358168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58454" y="1309202"/>
            <a:ext cx="370133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intimidate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665805"/>
            <a:ext cx="550763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intimidate someone, you deliberately make them frightened enough to do what you want them to do.</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Sometimes, Mr Robson could be a little </a:t>
            </a:r>
            <a:r>
              <a:rPr lang="en-GB" sz="4000" b="1" dirty="0">
                <a:latin typeface="Gill Sans MT" panose="020B0502020104020203" pitchFamily="34" charset="77"/>
              </a:rPr>
              <a:t>intimidating</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tim</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-date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5332472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intimidated us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intimidated me by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7703066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frighten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irritate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terrify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liquidate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close up of a sign&#10;&#10;Description automatically generated">
            <a:extLst>
              <a:ext uri="{FF2B5EF4-FFF2-40B4-BE49-F238E27FC236}">
                <a16:creationId xmlns:a16="http://schemas.microsoft.com/office/drawing/2014/main" id="{AC3F7AF4-6BDB-224D-BF3D-1B9F02F50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2319" y="2235650"/>
            <a:ext cx="3946930" cy="394693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8666</TotalTime>
  <Words>854</Words>
  <Application>Microsoft Macintosh PowerPoint</Application>
  <PresentationFormat>Custom</PresentationFormat>
  <Paragraphs>260</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34</cp:revision>
  <dcterms:modified xsi:type="dcterms:W3CDTF">2020-09-05T10:30:40Z</dcterms:modified>
</cp:coreProperties>
</file>