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73" r:id="rId5"/>
    <p:sldId id="274" r:id="rId6"/>
    <p:sldId id="275" r:id="rId7"/>
    <p:sldId id="276" r:id="rId8"/>
    <p:sldId id="272" r:id="rId9"/>
    <p:sldId id="277" r:id="rId10"/>
    <p:sldId id="278" r:id="rId11"/>
    <p:sldId id="279" r:id="rId12"/>
    <p:sldId id="280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4939200" y="3226831"/>
            <a:ext cx="7510069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1 </a:t>
            </a:r>
            <a:r>
              <a:rPr lang="en-GB" dirty="0">
                <a:latin typeface="Gill Sans MT" panose="020B0502020104020203" pitchFamily="34" charset="77"/>
              </a:rPr>
              <a:t>–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1st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September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835450" y="1309202"/>
            <a:ext cx="434734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relationship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850469"/>
            <a:ext cx="55076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The relationship between two people or groups is the way in which they feel and behave towards each other.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children had a great </a:t>
            </a:r>
            <a:r>
              <a:rPr lang="en-GB" sz="4000" b="1" dirty="0">
                <a:latin typeface="Gill Sans MT" panose="020B0502020104020203" pitchFamily="34" charset="77"/>
              </a:rPr>
              <a:t>relationship</a:t>
            </a:r>
            <a:r>
              <a:rPr lang="en-GB" sz="4000" dirty="0">
                <a:latin typeface="Gill Sans MT" panose="020B0502020104020203" pitchFamily="34" charset="77"/>
              </a:rPr>
              <a:t> with the teacher.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re-la-</a:t>
            </a:r>
            <a:r>
              <a:rPr lang="en-GB" dirty="0" err="1">
                <a:latin typeface="Gill Sans MT" panose="020B0502020104020203" pitchFamily="34" charset="77"/>
              </a:rPr>
              <a:t>tion</a:t>
            </a:r>
            <a:r>
              <a:rPr lang="en-GB" dirty="0">
                <a:latin typeface="Gill Sans MT" panose="020B0502020104020203" pitchFamily="34" charset="77"/>
              </a:rPr>
              <a:t>-ship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0406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close relationship with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relationship between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F73620A-603F-8949-9FFF-26F4C2D3B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26" y="2654964"/>
            <a:ext cx="3367455" cy="336745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C56853-753C-2F4D-BC02-AA5D93BF9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65" y="3929675"/>
            <a:ext cx="2056100" cy="20561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7392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connection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inter-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strained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negative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913998" y="1309202"/>
            <a:ext cx="419025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overwhelm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(verb)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850469"/>
            <a:ext cx="55076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If you are overwhelmed by a feeling or event, it affects you very strongly, and you do not know how to deal with it.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Emily felt </a:t>
            </a:r>
            <a:r>
              <a:rPr lang="en-GB" sz="4000" b="1" dirty="0">
                <a:latin typeface="Gill Sans MT" panose="020B0502020104020203" pitchFamily="34" charset="77"/>
              </a:rPr>
              <a:t>overwhelmed</a:t>
            </a:r>
            <a:r>
              <a:rPr lang="en-GB" sz="4000" dirty="0">
                <a:latin typeface="Gill Sans MT" panose="020B0502020104020203" pitchFamily="34" charset="77"/>
              </a:rPr>
              <a:t> by the work in her lessons.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o-</a:t>
            </a:r>
            <a:r>
              <a:rPr lang="en-GB" dirty="0" err="1">
                <a:latin typeface="Gill Sans MT" panose="020B0502020104020203" pitchFamily="34" charset="77"/>
              </a:rPr>
              <a:t>ver</a:t>
            </a:r>
            <a:r>
              <a:rPr lang="en-GB" dirty="0">
                <a:latin typeface="Gill Sans MT" panose="020B0502020104020203" pitchFamily="34" charset="77"/>
              </a:rPr>
              <a:t>-whelm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1299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felt overwhelmed by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overwhelming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plate, light, food, drawing&#10;&#10;Description automatically generated">
            <a:extLst>
              <a:ext uri="{FF2B5EF4-FFF2-40B4-BE49-F238E27FC236}">
                <a16:creationId xmlns:a16="http://schemas.microsoft.com/office/drawing/2014/main" id="{F122CDBA-FD04-9D49-9CF1-89A49ED11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65" y="2847487"/>
            <a:ext cx="3136599" cy="313659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70118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swamp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realm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situation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overload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123996" y="1309202"/>
            <a:ext cx="377026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well-being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219802"/>
            <a:ext cx="550763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Someone's well-being is their health and happiness.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Everyone’s </a:t>
            </a:r>
            <a:r>
              <a:rPr lang="en-GB" sz="4000" b="1" dirty="0">
                <a:latin typeface="Gill Sans MT" panose="020B0502020104020203" pitchFamily="34" charset="77"/>
              </a:rPr>
              <a:t>well-being</a:t>
            </a:r>
            <a:r>
              <a:rPr lang="en-GB" sz="4000" dirty="0">
                <a:latin typeface="Gill Sans MT" panose="020B0502020104020203" pitchFamily="34" charset="77"/>
              </a:rPr>
              <a:t> was the school’s priority.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well-be-</a:t>
            </a:r>
            <a:r>
              <a:rPr lang="en-GB" dirty="0" err="1">
                <a:latin typeface="Gill Sans MT" panose="020B0502020104020203" pitchFamily="34" charset="77"/>
              </a:rPr>
              <a:t>ing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1504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well-being was affected by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my well-being is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11" name="Picture 10" descr="A picture containing graphics&#10;&#10;Description automatically generated">
            <a:extLst>
              <a:ext uri="{FF2B5EF4-FFF2-40B4-BE49-F238E27FC236}">
                <a16:creationId xmlns:a16="http://schemas.microsoft.com/office/drawing/2014/main" id="{DCA114D3-A2DA-1240-B756-C2C987CEC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65" y="2415133"/>
            <a:ext cx="3540392" cy="354039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7760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welfare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guaranteeing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physical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health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agreeing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mental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873298" y="3085008"/>
            <a:ext cx="185146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worry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538272" y="3993661"/>
            <a:ext cx="252152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exercise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874099" y="4843260"/>
            <a:ext cx="184986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lonely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797956" y="5769060"/>
            <a:ext cx="200215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return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608001" y="6639612"/>
            <a:ext cx="238206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support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7669233" y="3961911"/>
            <a:ext cx="309379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emotional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420362" y="5750010"/>
            <a:ext cx="340157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overwhelm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763811" y="3065958"/>
            <a:ext cx="290464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uncertain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7430386" y="4824210"/>
            <a:ext cx="357149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relationship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2" name="rustle"/>
          <p:cNvSpPr txBox="1"/>
          <p:nvPr/>
        </p:nvSpPr>
        <p:spPr>
          <a:xfrm>
            <a:off x="7695682" y="6620562"/>
            <a:ext cx="304089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dirty="0">
                <a:latin typeface="Gill Sans MT" panose="020B0502020104020203" pitchFamily="34" charset="77"/>
              </a:rPr>
              <a:t>w</a:t>
            </a: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ell-being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34916" y="1309202"/>
            <a:ext cx="234840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worry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(verb)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88914"/>
            <a:ext cx="550763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worry, you keep thinking about problems that you have or about unpleasant things that might happen.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Alice was </a:t>
            </a:r>
            <a:r>
              <a:rPr lang="en-GB" sz="4000" b="1" dirty="0">
                <a:latin typeface="Gill Sans MT" panose="020B0502020104020203" pitchFamily="34" charset="77"/>
              </a:rPr>
              <a:t>worried</a:t>
            </a:r>
            <a:r>
              <a:rPr lang="en-GB" sz="4000" dirty="0">
                <a:latin typeface="Gill Sans MT" panose="020B0502020104020203" pitchFamily="34" charset="77"/>
              </a:rPr>
              <a:t> about returning to school.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wor-ry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6146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panic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curry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about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hurry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inside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7530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very worried about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please don’t worry because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E91371-9A4C-4F46-A4BC-0A494190F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2" y="2579003"/>
            <a:ext cx="3562195" cy="35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43785" y="1309202"/>
            <a:ext cx="313066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exercise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(verb / 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88914"/>
            <a:ext cx="550763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exercise something such as your authority, your rights, or a good quality, you use it or put it into effect.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b="1" dirty="0">
                <a:latin typeface="Gill Sans MT" panose="020B0502020104020203" pitchFamily="34" charset="77"/>
              </a:rPr>
              <a:t>Exercise</a:t>
            </a:r>
            <a:r>
              <a:rPr lang="en-GB" sz="4000" dirty="0">
                <a:latin typeface="Gill Sans MT" panose="020B0502020104020203" pitchFamily="34" charset="77"/>
              </a:rPr>
              <a:t> was great for helping me feel better</a:t>
            </a:r>
            <a:r>
              <a:rPr sz="4000" dirty="0">
                <a:latin typeface="Gill Sans MT" panose="020B0502020104020203" pitchFamily="34" charset="77"/>
              </a:rPr>
              <a:t>.</a:t>
            </a: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ex-</a:t>
            </a:r>
            <a:r>
              <a:rPr lang="en-GB" dirty="0" err="1">
                <a:latin typeface="Gill Sans MT" panose="020B0502020104020203" pitchFamily="34" charset="77"/>
              </a:rPr>
              <a:t>er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cise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50338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movement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daily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never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7308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exercise every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go outside to exercise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6483523-E0C4-0241-B901-1406DD310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08" y="2396756"/>
            <a:ext cx="3852026" cy="38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77396" y="1309202"/>
            <a:ext cx="226344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lonely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88914"/>
            <a:ext cx="550763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Someone who is lonely is unhappy because they are alone or do not have anyone they can talk to.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Sometimes it was quite </a:t>
            </a:r>
            <a:r>
              <a:rPr lang="en-GB" sz="4000" b="1" dirty="0">
                <a:latin typeface="Gill Sans MT" panose="020B0502020104020203" pitchFamily="34" charset="77"/>
              </a:rPr>
              <a:t>lonely</a:t>
            </a:r>
            <a:r>
              <a:rPr lang="en-GB" sz="4000" dirty="0">
                <a:latin typeface="Gill Sans MT" panose="020B0502020104020203" pitchFamily="34" charset="77"/>
              </a:rPr>
              <a:t> at home. 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lone-</a:t>
            </a:r>
            <a:r>
              <a:rPr lang="en-GB" dirty="0" err="1">
                <a:latin typeface="Gill Sans MT" panose="020B0502020104020203" pitchFamily="34" charset="77"/>
              </a:rPr>
              <a:t>ly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9215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alone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popular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only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isolated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sociable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homely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place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617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sad and lonely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lonely and worried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BFEA2D2-E4B6-E640-9198-F246A2FF9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79" y="2588599"/>
            <a:ext cx="3399206" cy="33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89232" y="1309202"/>
            <a:ext cx="243977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return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(verb / 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035135"/>
            <a:ext cx="550763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When you return to a place, you go back there after you have been away.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children were glad to </a:t>
            </a:r>
            <a:r>
              <a:rPr lang="en-GB" sz="4000" b="1" dirty="0">
                <a:latin typeface="Gill Sans MT" panose="020B0502020104020203" pitchFamily="34" charset="77"/>
              </a:rPr>
              <a:t>return</a:t>
            </a:r>
            <a:r>
              <a:rPr lang="en-GB" sz="4000" dirty="0">
                <a:latin typeface="Gill Sans MT" panose="020B0502020104020203" pitchFamily="34" charset="77"/>
              </a:rPr>
              <a:t> to their school.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re-turn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42263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go back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depart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learn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come back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earn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journey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0189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glad to return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could not wait to return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DAC75DCE-EE4B-3044-8564-37A18E41B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63" y="2650666"/>
            <a:ext cx="3371754" cy="33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37561" y="1309202"/>
            <a:ext cx="294311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support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(verb / 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676787"/>
            <a:ext cx="5507633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If you support someone or their ideas or aims, you agree with them, and perhaps help them because you want them to succeed</a:t>
            </a:r>
            <a:r>
              <a:rPr sz="3000" dirty="0">
                <a:latin typeface="Gill Sans MT" panose="020B0502020104020203" pitchFamily="34" charset="77"/>
              </a:rPr>
              <a:t>.</a:t>
            </a: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teachers were there to </a:t>
            </a:r>
            <a:r>
              <a:rPr lang="en-GB" sz="4000" b="1" dirty="0">
                <a:latin typeface="Gill Sans MT" panose="020B0502020104020203" pitchFamily="34" charset="77"/>
              </a:rPr>
              <a:t>support</a:t>
            </a:r>
            <a:r>
              <a:rPr lang="en-GB" sz="4000" dirty="0">
                <a:latin typeface="Gill Sans MT" panose="020B0502020104020203" pitchFamily="34" charset="77"/>
              </a:rPr>
              <a:t> the pupils.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sup-port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0821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help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oppose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network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worker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7628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very supportive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tried to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B44DAC6-B508-7C4B-A9F4-D14C7E81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53" y="2563115"/>
            <a:ext cx="3503246" cy="35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256233" y="1309202"/>
            <a:ext cx="350576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uncertain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619637"/>
            <a:ext cx="5507633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If you are uncertain about something, you do not know what you should do, what is going to happen, or what the truth is about something.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John was </a:t>
            </a:r>
            <a:r>
              <a:rPr lang="en-GB" sz="4000" b="1" dirty="0">
                <a:latin typeface="Gill Sans MT" panose="020B0502020104020203" pitchFamily="34" charset="77"/>
              </a:rPr>
              <a:t>uncertain</a:t>
            </a:r>
            <a:r>
              <a:rPr lang="en-GB" sz="4000" dirty="0">
                <a:latin typeface="Gill Sans MT" panose="020B0502020104020203" pitchFamily="34" charset="77"/>
              </a:rPr>
              <a:t> about what his classroom would be like.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un-</a:t>
            </a:r>
            <a:r>
              <a:rPr lang="en-GB" dirty="0" err="1">
                <a:latin typeface="Gill Sans MT" panose="020B0502020104020203" pitchFamily="34" charset="77"/>
              </a:rPr>
              <a:t>cer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tain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3209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unknown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certain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curtain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situation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unsure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burden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outlook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586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uncertain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uncertain because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ball, table, room&#10;&#10;Description automatically generated">
            <a:extLst>
              <a:ext uri="{FF2B5EF4-FFF2-40B4-BE49-F238E27FC236}">
                <a16:creationId xmlns:a16="http://schemas.microsoft.com/office/drawing/2014/main" id="{48578D0C-24FD-0E46-BF72-52FADE4EA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39" y="2562577"/>
            <a:ext cx="3540392" cy="35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139216" y="1309202"/>
            <a:ext cx="373980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emotional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219802"/>
            <a:ext cx="550763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Emotional means concerned with emotions and feelings.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Paul was feeling </a:t>
            </a:r>
            <a:r>
              <a:rPr lang="en-GB" sz="4000" b="1" dirty="0">
                <a:latin typeface="Gill Sans MT" panose="020B0502020104020203" pitchFamily="34" charset="77"/>
              </a:rPr>
              <a:t>emotional</a:t>
            </a:r>
            <a:r>
              <a:rPr lang="en-GB" sz="4000" dirty="0">
                <a:latin typeface="Gill Sans MT" panose="020B0502020104020203" pitchFamily="34" charset="77"/>
              </a:rPr>
              <a:t> after seeing his friends.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e-</a:t>
            </a:r>
            <a:r>
              <a:rPr lang="en-GB" dirty="0" err="1">
                <a:latin typeface="Gill Sans MT" panose="020B0502020104020203" pitchFamily="34" charset="77"/>
              </a:rPr>
              <a:t>mo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tion</a:t>
            </a:r>
            <a:r>
              <a:rPr lang="en-GB" dirty="0">
                <a:latin typeface="Gill Sans MT" panose="020B0502020104020203" pitchFamily="34" charset="77"/>
              </a:rPr>
              <a:t>-al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4417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feeling emotional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had been emotional because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169D6E-2ABF-4B46-86D4-149512305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57" y="2732661"/>
            <a:ext cx="3382336" cy="3382336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89273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warm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irrational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emotive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sensational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event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8533</TotalTime>
  <Words>845</Words>
  <Application>Microsoft Macintosh PowerPoint</Application>
  <PresentationFormat>Custom</PresentationFormat>
  <Paragraphs>261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26</cp:revision>
  <dcterms:modified xsi:type="dcterms:W3CDTF">2020-12-09T09:13:47Z</dcterms:modified>
</cp:coreProperties>
</file>