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2" r:id="rId4"/>
    <p:sldId id="281" r:id="rId5"/>
    <p:sldId id="271" r:id="rId6"/>
    <p:sldId id="273" r:id="rId7"/>
    <p:sldId id="274" r:id="rId8"/>
    <p:sldId id="275" r:id="rId9"/>
    <p:sldId id="276" r:id="rId10"/>
    <p:sldId id="272" r:id="rId11"/>
    <p:sldId id="277" r:id="rId12"/>
    <p:sldId id="278" r:id="rId13"/>
    <p:sldId id="279" r:id="rId14"/>
    <p:sldId id="280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5C0"/>
    <a:srgbClr val="00AEEE"/>
    <a:srgbClr val="C92405"/>
    <a:srgbClr val="DD2909"/>
    <a:srgbClr val="37D2EA"/>
    <a:srgbClr val="38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74"/>
    <p:restoredTop sz="94690"/>
  </p:normalViewPr>
  <p:slideViewPr>
    <p:cSldViewPr snapToGrid="0" snapToObjects="1">
      <p:cViewPr varScale="1">
        <p:scale>
          <a:sx n="70" d="100"/>
          <a:sy n="70" d="100"/>
        </p:scale>
        <p:origin x="12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306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604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952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497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561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229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277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83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812800" y="0"/>
            <a:ext cx="15232066" cy="1016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Word of the Day…"/>
          <p:cNvSpPr txBox="1"/>
          <p:nvPr/>
        </p:nvSpPr>
        <p:spPr>
          <a:xfrm>
            <a:off x="219430" y="152303"/>
            <a:ext cx="12565940" cy="3180358"/>
          </a:xfrm>
          <a:prstGeom prst="rect">
            <a:avLst/>
          </a:prstGeom>
          <a:ln w="12700">
            <a:miter lim="400000"/>
          </a:ln>
          <a:effectLst>
            <a:outerShdw dist="254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21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dirty="0">
                <a:solidFill>
                  <a:srgbClr val="00AEEE"/>
                </a:solidFill>
                <a:latin typeface="Gill Sans MT" panose="020B0502020104020203" pitchFamily="34" charset="77"/>
              </a:rPr>
              <a:t>Word of the Day</a:t>
            </a:r>
          </a:p>
          <a:p>
            <a:pPr algn="r">
              <a:defRPr sz="7900" b="1">
                <a:solidFill>
                  <a:schemeClr val="accent6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  <a:r>
              <a:rPr lang="en-GB" dirty="0">
                <a:solidFill>
                  <a:srgbClr val="0070C0"/>
                </a:solidFill>
                <a:latin typeface="Gill Sans MT" panose="020B0502020104020203" pitchFamily="34" charset="77"/>
              </a:rPr>
              <a:t>Autumn</a:t>
            </a:r>
            <a:r>
              <a:rPr dirty="0">
                <a:solidFill>
                  <a:srgbClr val="0070C0"/>
                </a:solidFill>
                <a:latin typeface="Gill Sans MT" panose="020B0502020104020203" pitchFamily="34" charset="77"/>
              </a:rPr>
              <a:t> Term 2020 </a:t>
            </a:r>
          </a:p>
        </p:txBody>
      </p:sp>
      <p:sp>
        <p:nvSpPr>
          <p:cNvPr id="121" name="'Words unlock the doors to a world of                                            understanding...'"/>
          <p:cNvSpPr txBox="1"/>
          <p:nvPr/>
        </p:nvSpPr>
        <p:spPr>
          <a:xfrm>
            <a:off x="3330609" y="9023736"/>
            <a:ext cx="918094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spcBef>
                <a:spcPts val="4200"/>
              </a:spcBef>
              <a:defRPr sz="32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sz="2400" dirty="0">
                <a:latin typeface="Gill Sans MT" panose="020B0502020104020203" pitchFamily="34" charset="77"/>
              </a:rPr>
              <a:t>'</a:t>
            </a:r>
            <a:r>
              <a:rPr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Words unlock the doors to a world of</a:t>
            </a:r>
            <a:r>
              <a:rPr lang="en-GB"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 </a:t>
            </a:r>
            <a:r>
              <a:rPr sz="2400" b="1" i="1" dirty="0">
                <a:latin typeface="Gill Sans MT" panose="020B0502020104020203" pitchFamily="34" charset="77"/>
                <a:ea typeface="Gill Sans"/>
                <a:cs typeface="Gill Sans"/>
                <a:sym typeface="Gill Sans"/>
              </a:rPr>
              <a:t>understanding...'</a:t>
            </a:r>
          </a:p>
        </p:txBody>
      </p:sp>
      <p:sp>
        <p:nvSpPr>
          <p:cNvPr id="122" name="Week 11 - 29th June 2020"/>
          <p:cNvSpPr txBox="1"/>
          <p:nvPr/>
        </p:nvSpPr>
        <p:spPr>
          <a:xfrm>
            <a:off x="4839815" y="3226831"/>
            <a:ext cx="7708841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Week </a:t>
            </a:r>
            <a:r>
              <a:rPr lang="en-GB" dirty="0">
                <a:latin typeface="Gill Sans MT" panose="020B0502020104020203" pitchFamily="34" charset="77"/>
              </a:rPr>
              <a:t>5</a:t>
            </a:r>
            <a:r>
              <a:rPr dirty="0">
                <a:latin typeface="Gill Sans MT" panose="020B0502020104020203" pitchFamily="34" charset="77"/>
              </a:rPr>
              <a:t> </a:t>
            </a:r>
            <a:r>
              <a:rPr lang="en-GB" dirty="0">
                <a:latin typeface="Gill Sans MT" panose="020B0502020104020203" pitchFamily="34" charset="77"/>
              </a:rPr>
              <a:t>–</a:t>
            </a:r>
            <a:r>
              <a:rPr dirty="0">
                <a:latin typeface="Gill Sans MT" panose="020B0502020104020203" pitchFamily="34" charset="77"/>
              </a:rPr>
              <a:t> </a:t>
            </a:r>
            <a:r>
              <a:rPr lang="en-GB" dirty="0">
                <a:latin typeface="Gill Sans MT" panose="020B0502020104020203" pitchFamily="34" charset="77"/>
              </a:rPr>
              <a:t>28</a:t>
            </a:r>
            <a:r>
              <a:rPr lang="en-GB" baseline="30000" dirty="0">
                <a:latin typeface="Gill Sans MT" panose="020B0502020104020203" pitchFamily="34" charset="77"/>
              </a:rPr>
              <a:t>th</a:t>
            </a:r>
            <a:r>
              <a:rPr lang="en-GB" dirty="0">
                <a:latin typeface="Gill Sans MT" panose="020B0502020104020203" pitchFamily="34" charset="77"/>
              </a:rPr>
              <a:t> September</a:t>
            </a:r>
            <a:r>
              <a:rPr dirty="0">
                <a:latin typeface="Gill Sans MT" panose="020B0502020104020203" pitchFamily="34" charset="77"/>
              </a:rPr>
              <a:t> 2020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3E7B5B-BA83-1A40-88CA-41B9CA3846FC}"/>
              </a:ext>
            </a:extLst>
          </p:cNvPr>
          <p:cNvGrpSpPr/>
          <p:nvPr/>
        </p:nvGrpSpPr>
        <p:grpSpPr>
          <a:xfrm>
            <a:off x="-8276819" y="-164678"/>
            <a:ext cx="10029965" cy="15256120"/>
            <a:chOff x="-8642579" y="-164678"/>
            <a:chExt cx="10029965" cy="152561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60EA16-1FF2-7A41-9FFE-93201C894C8C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CF7BC9-F256-484E-B2A3-20A683E99FCB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0E0A381E-E771-9A42-828B-936CC63247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9" t="20868" r="34222" b="19852"/>
          <a:stretch/>
        </p:blipFill>
        <p:spPr>
          <a:xfrm>
            <a:off x="194597" y="3889160"/>
            <a:ext cx="4115970" cy="586444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C5B04C-98BD-014B-B30E-83A1C31AF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5871">
            <a:off x="4454292" y="4450311"/>
            <a:ext cx="3513462" cy="2629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5F1DE71-708C-0147-917C-C5B1D4D208D4}"/>
              </a:ext>
            </a:extLst>
          </p:cNvPr>
          <p:cNvGrpSpPr/>
          <p:nvPr/>
        </p:nvGrpSpPr>
        <p:grpSpPr>
          <a:xfrm>
            <a:off x="11561091" y="3182930"/>
            <a:ext cx="8917924" cy="15439250"/>
            <a:chOff x="11782763" y="-862597"/>
            <a:chExt cx="8917924" cy="1543925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99AD46-A23A-0743-A5AD-1B4A4E4B67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53B4510-4E14-6043-BDB0-C5DAFE276E0E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C0D784-5EA2-6841-BB18-6B704A0BBD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752">
            <a:off x="6517535" y="6383473"/>
            <a:ext cx="3213149" cy="2403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2679589-8404-E543-896F-014067FE98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2618">
            <a:off x="8719809" y="4398356"/>
            <a:ext cx="3138499" cy="2353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569627" y="1309202"/>
            <a:ext cx="2878994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menace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79126" y="3869727"/>
            <a:ext cx="5507633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2800" dirty="0">
                <a:latin typeface="Gill Sans MT" panose="020B0502020104020203" pitchFamily="34" charset="77"/>
              </a:rPr>
              <a:t>If you say that someone or something is a menace to other people or things, you mean that person or thing is likely to cause serious harm.</a:t>
            </a:r>
            <a:endParaRPr sz="28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virus was considered a </a:t>
            </a:r>
            <a:r>
              <a:rPr lang="en-GB" sz="4000" b="1" dirty="0">
                <a:latin typeface="Gill Sans MT" panose="020B0502020104020203" pitchFamily="34" charset="77"/>
              </a:rPr>
              <a:t>menace</a:t>
            </a:r>
            <a:r>
              <a:rPr lang="en-GB" sz="4000" dirty="0">
                <a:latin typeface="Gill Sans MT" panose="020B0502020104020203" pitchFamily="34" charset="77"/>
              </a:rPr>
              <a:t>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men-ace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762344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7751693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threat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ing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tennis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person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danger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behaviour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533582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was always menacing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 real menace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76D635D-B9EC-4C46-8011-261DFB779D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33" y="2526234"/>
            <a:ext cx="3371173" cy="337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4954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036904" y="1309202"/>
            <a:ext cx="1944443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eerie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13861" y="3759791"/>
            <a:ext cx="5888539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If you describe something as eerie, you mean that it seems strange and frightening, and makes you feel nervous.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27810" y="6243020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streets were </a:t>
            </a:r>
            <a:r>
              <a:rPr lang="en-GB" sz="4000" b="1" dirty="0">
                <a:latin typeface="Gill Sans MT" panose="020B0502020104020203" pitchFamily="34" charset="77"/>
              </a:rPr>
              <a:t>eerie</a:t>
            </a:r>
            <a:r>
              <a:rPr lang="en-GB" sz="4000" dirty="0">
                <a:latin typeface="Gill Sans MT" panose="020B0502020104020203" pitchFamily="34" charset="77"/>
              </a:rPr>
              <a:t> as the nights became darker.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 err="1">
                <a:latin typeface="Gill Sans MT" panose="020B0502020104020203" pitchFamily="34" charset="77"/>
              </a:rPr>
              <a:t>ee-rie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369948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eerie and _______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an eerie feeling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966868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3655998878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sinister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normal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theory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building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ghostly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reassuring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dreary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sounds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4B517DA-C32E-4640-AE82-ADDF3A403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750" y="2532854"/>
            <a:ext cx="3769768" cy="3769768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4F53DD1-C25F-204B-AE7C-6896E91B67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988" y="3424679"/>
            <a:ext cx="2333279" cy="23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7497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808477" y="1309202"/>
            <a:ext cx="240129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vacant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adjective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558520" y="4387980"/>
            <a:ext cx="623338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If something is vacant, it is not being used by anyone.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There was a </a:t>
            </a:r>
            <a:r>
              <a:rPr lang="en-GB" sz="4000" b="1" dirty="0">
                <a:latin typeface="Gill Sans MT" panose="020B0502020104020203" pitchFamily="34" charset="77"/>
              </a:rPr>
              <a:t>vacant</a:t>
            </a:r>
            <a:r>
              <a:rPr lang="en-GB" sz="4000" dirty="0">
                <a:latin typeface="Gill Sans MT" panose="020B0502020104020203" pitchFamily="34" charset="77"/>
              </a:rPr>
              <a:t> chair at the front of the classroom.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 err="1">
                <a:latin typeface="Gill Sans MT" panose="020B0502020104020203" pitchFamily="34" charset="77"/>
              </a:rPr>
              <a:t>va</a:t>
            </a:r>
            <a:r>
              <a:rPr lang="en-GB" dirty="0">
                <a:latin typeface="Gill Sans MT" panose="020B0502020104020203" pitchFamily="34" charset="77"/>
              </a:rPr>
              <a:t>-cant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356148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vacant and lonely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vacant for a while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365930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445892699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empty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full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ancy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patient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space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free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open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cies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blatant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building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346AEB0D-7E40-3646-B0BB-C18D621DAB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659" y="2642577"/>
            <a:ext cx="3540392" cy="354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024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181977" y="1309202"/>
            <a:ext cx="165429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rage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902460" y="4333061"/>
            <a:ext cx="5507633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Rage is strong anger that is difficult to control.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Joel left the classroom in a </a:t>
            </a:r>
            <a:r>
              <a:rPr lang="en-GB" sz="4000" b="1" dirty="0">
                <a:latin typeface="Gill Sans MT" panose="020B0502020104020203" pitchFamily="34" charset="77"/>
              </a:rPr>
              <a:t>rage</a:t>
            </a:r>
            <a:r>
              <a:rPr lang="en-GB" sz="4000" dirty="0">
                <a:latin typeface="Gill Sans MT" panose="020B0502020104020203" pitchFamily="34" charset="77"/>
              </a:rPr>
              <a:t>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rage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527953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in a rage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full of rage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840868"/>
              </p:ext>
            </p:extLst>
          </p:nvPr>
        </p:nvGraphicFramePr>
        <p:xfrm>
          <a:off x="5112" y="7748437"/>
          <a:ext cx="1252097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121218">
                  <a:extLst>
                    <a:ext uri="{9D8B030D-6E8A-4147-A177-3AD203B41FA5}">
                      <a16:colId xmlns:a16="http://schemas.microsoft.com/office/drawing/2014/main" val="3331088901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fury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calmness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en</a:t>
                      </a:r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full of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anger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out-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wage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mad with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4ECD4305-4941-C34C-A6BA-00F5712DB4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927" y="2021441"/>
            <a:ext cx="4135784" cy="413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6779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965058" y="281766"/>
            <a:ext cx="1057981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Shinobi</a:t>
            </a:r>
            <a:r>
              <a:rPr sz="7000" dirty="0">
                <a:solidFill>
                  <a:srgbClr val="00AEEE"/>
                </a:solidFill>
                <a:latin typeface="Gill Sans MT" panose="020B0502020104020203" pitchFamily="34" charset="77"/>
              </a:rPr>
              <a:t>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003251" y="1309202"/>
            <a:ext cx="2011769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flinch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verb / 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428584" y="3810121"/>
            <a:ext cx="6759638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If you flinch, you make a small sudden movement, especially when something surprises you or hurts you.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Jenny flinched when the door </a:t>
            </a:r>
            <a:r>
              <a:rPr lang="en-GB" sz="4000" b="1" dirty="0">
                <a:latin typeface="Gill Sans MT" panose="020B0502020104020203" pitchFamily="34" charset="77"/>
              </a:rPr>
              <a:t>slammed</a:t>
            </a:r>
            <a:r>
              <a:rPr lang="en-GB" sz="4000" dirty="0">
                <a:latin typeface="Gill Sans MT" panose="020B0502020104020203" pitchFamily="34" charset="77"/>
              </a:rPr>
              <a:t> shut.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flinch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076312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flinched suddenly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suddenly flinched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325707"/>
              </p:ext>
            </p:extLst>
          </p:nvPr>
        </p:nvGraphicFramePr>
        <p:xfrm>
          <a:off x="5112" y="7748437"/>
          <a:ext cx="12999690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9938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3334831431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2599938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Prefix / Suffix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wince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</a:t>
                      </a:r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ing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pinch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jump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shiver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-ed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 err="1">
                          <a:latin typeface="Gill Sans MT" panose="020B0502020104020203" pitchFamily="34" charset="77"/>
                        </a:rPr>
                        <a:t>sinch</a:t>
                      </a:r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shock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89370E5-9DE0-4948-AB9B-876BF7CFA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401" y="2525667"/>
            <a:ext cx="3464739" cy="346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1830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279542" y="368756"/>
            <a:ext cx="12445716" cy="157992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96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This Week's Words</a:t>
            </a:r>
          </a:p>
        </p:txBody>
      </p:sp>
      <p:sp>
        <p:nvSpPr>
          <p:cNvPr id="132" name="Grasshopper"/>
          <p:cNvSpPr txBox="1"/>
          <p:nvPr/>
        </p:nvSpPr>
        <p:spPr>
          <a:xfrm>
            <a:off x="1424395" y="1991291"/>
            <a:ext cx="4749274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65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solidFill>
                  <a:srgbClr val="00AEEE"/>
                </a:solidFill>
              </a:rPr>
              <a:t>Grasshopper</a:t>
            </a:r>
          </a:p>
        </p:txBody>
      </p:sp>
      <p:sp>
        <p:nvSpPr>
          <p:cNvPr id="133" name="tear"/>
          <p:cNvSpPr txBox="1"/>
          <p:nvPr/>
        </p:nvSpPr>
        <p:spPr>
          <a:xfrm>
            <a:off x="2674528" y="3085008"/>
            <a:ext cx="2249014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outside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4" name="office"/>
          <p:cNvSpPr txBox="1"/>
          <p:nvPr/>
        </p:nvSpPr>
        <p:spPr>
          <a:xfrm>
            <a:off x="3217949" y="3993661"/>
            <a:ext cx="1162178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city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5" name="spare"/>
          <p:cNvSpPr txBox="1"/>
          <p:nvPr/>
        </p:nvSpPr>
        <p:spPr>
          <a:xfrm>
            <a:off x="3126577" y="4843260"/>
            <a:ext cx="134492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field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6" name="chipped"/>
          <p:cNvSpPr txBox="1"/>
          <p:nvPr/>
        </p:nvSpPr>
        <p:spPr>
          <a:xfrm>
            <a:off x="2569535" y="5769060"/>
            <a:ext cx="245900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clothing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7" name="lift"/>
          <p:cNvSpPr txBox="1"/>
          <p:nvPr/>
        </p:nvSpPr>
        <p:spPr>
          <a:xfrm>
            <a:off x="2986315" y="6639612"/>
            <a:ext cx="162544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jewel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8" name="mutter"/>
          <p:cNvSpPr txBox="1"/>
          <p:nvPr/>
        </p:nvSpPr>
        <p:spPr>
          <a:xfrm>
            <a:off x="8419444" y="3961911"/>
            <a:ext cx="1593385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eerie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9" name="unveil"/>
          <p:cNvSpPr txBox="1"/>
          <p:nvPr/>
        </p:nvSpPr>
        <p:spPr>
          <a:xfrm>
            <a:off x="8419037" y="5750010"/>
            <a:ext cx="1404232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rage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40" name="tolerate"/>
          <p:cNvSpPr txBox="1"/>
          <p:nvPr/>
        </p:nvSpPr>
        <p:spPr>
          <a:xfrm>
            <a:off x="8009877" y="3065958"/>
            <a:ext cx="241252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menace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1" name="fixation"/>
          <p:cNvSpPr txBox="1"/>
          <p:nvPr/>
        </p:nvSpPr>
        <p:spPr>
          <a:xfrm>
            <a:off x="8203041" y="4824210"/>
            <a:ext cx="202619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vacant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3" name="Shinobi"/>
          <p:cNvSpPr txBox="1"/>
          <p:nvPr/>
        </p:nvSpPr>
        <p:spPr>
          <a:xfrm>
            <a:off x="7805173" y="1948676"/>
            <a:ext cx="2797241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solidFill>
                  <a:srgbClr val="00AEEE"/>
                </a:solidFill>
              </a:rPr>
              <a:t>Shinobi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25C565A-0887-F647-81E8-E14EE96C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7140190"/>
            <a:ext cx="3124200" cy="2387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3" name="unveil">
            <a:extLst>
              <a:ext uri="{FF2B5EF4-FFF2-40B4-BE49-F238E27FC236}">
                <a16:creationId xmlns:a16="http://schemas.microsoft.com/office/drawing/2014/main" id="{3DFB6E10-D309-C545-A6B1-2341096960A8}"/>
              </a:ext>
            </a:extLst>
          </p:cNvPr>
          <p:cNvSpPr txBox="1"/>
          <p:nvPr/>
        </p:nvSpPr>
        <p:spPr>
          <a:xfrm>
            <a:off x="8336482" y="6639611"/>
            <a:ext cx="1679948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flinch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472709" y="430311"/>
            <a:ext cx="12059391" cy="145680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88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Grasshopper (Tier 1)</a:t>
            </a:r>
            <a:endParaRPr sz="8800" b="1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dist="38100" algn="l" rotWithShape="0">
                  <a:schemeClr val="bg1"/>
                </a:outerShdw>
              </a:effectLst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3" name="tear"/>
          <p:cNvSpPr txBox="1"/>
          <p:nvPr/>
        </p:nvSpPr>
        <p:spPr>
          <a:xfrm>
            <a:off x="5436181" y="2274766"/>
            <a:ext cx="2249014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outside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4" name="office"/>
          <p:cNvSpPr txBox="1"/>
          <p:nvPr/>
        </p:nvSpPr>
        <p:spPr>
          <a:xfrm>
            <a:off x="5979603" y="3183419"/>
            <a:ext cx="1162178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city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5" name="spare"/>
          <p:cNvSpPr txBox="1"/>
          <p:nvPr/>
        </p:nvSpPr>
        <p:spPr>
          <a:xfrm>
            <a:off x="5888231" y="4033018"/>
            <a:ext cx="134492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field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6" name="chipped"/>
          <p:cNvSpPr txBox="1"/>
          <p:nvPr/>
        </p:nvSpPr>
        <p:spPr>
          <a:xfrm>
            <a:off x="5331189" y="4958818"/>
            <a:ext cx="245900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clothing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7" name="lift"/>
          <p:cNvSpPr txBox="1"/>
          <p:nvPr/>
        </p:nvSpPr>
        <p:spPr>
          <a:xfrm>
            <a:off x="5747969" y="5829370"/>
            <a:ext cx="162544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jewel</a:t>
            </a:r>
            <a:endParaRPr dirty="0">
              <a:latin typeface="Gill Sans MT" panose="020B0502020104020203" pitchFamily="34" charset="77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25C565A-0887-F647-81E8-E14EE96C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91" y="7184741"/>
            <a:ext cx="3124200" cy="2387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411033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Vocabulary Ninja"/>
          <p:cNvSpPr txBox="1"/>
          <p:nvPr/>
        </p:nvSpPr>
        <p:spPr>
          <a:xfrm>
            <a:off x="2762055" y="8514866"/>
            <a:ext cx="102656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30" name="This Week's Words"/>
          <p:cNvSpPr txBox="1"/>
          <p:nvPr/>
        </p:nvSpPr>
        <p:spPr>
          <a:xfrm>
            <a:off x="1407262" y="368756"/>
            <a:ext cx="10190290" cy="157992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sz="9600" b="1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dist="38100" algn="l" rotWithShape="0">
                    <a:schemeClr val="bg1"/>
                  </a:outerShdw>
                </a:effectLst>
                <a:latin typeface="Gill Sans" panose="020B0502020104020203" pitchFamily="34" charset="-79"/>
                <a:cs typeface="Gill Sans" panose="020B0502020104020203" pitchFamily="34" charset="-79"/>
              </a:rPr>
              <a:t>Shinobi (Tier 2)</a:t>
            </a:r>
            <a:endParaRPr sz="9600" b="1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dist="38100" algn="l" rotWithShape="0">
                  <a:schemeClr val="bg1"/>
                </a:outerShdw>
              </a:effectLst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38" name="mutter"/>
          <p:cNvSpPr txBox="1"/>
          <p:nvPr/>
        </p:nvSpPr>
        <p:spPr>
          <a:xfrm>
            <a:off x="5763999" y="3418118"/>
            <a:ext cx="1593385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eerie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39" name="unveil"/>
          <p:cNvSpPr txBox="1"/>
          <p:nvPr/>
        </p:nvSpPr>
        <p:spPr>
          <a:xfrm>
            <a:off x="5763592" y="5206217"/>
            <a:ext cx="1404232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rage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sp>
        <p:nvSpPr>
          <p:cNvPr id="140" name="tolerate"/>
          <p:cNvSpPr txBox="1"/>
          <p:nvPr/>
        </p:nvSpPr>
        <p:spPr>
          <a:xfrm>
            <a:off x="5354432" y="2522165"/>
            <a:ext cx="2412520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menace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41" name="fixation"/>
          <p:cNvSpPr txBox="1"/>
          <p:nvPr/>
        </p:nvSpPr>
        <p:spPr>
          <a:xfrm>
            <a:off x="5547594" y="4280417"/>
            <a:ext cx="2026196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vacant</a:t>
            </a:r>
            <a:endParaRPr dirty="0">
              <a:latin typeface="Gill Sans MT" panose="020B0502020104020203" pitchFamily="34" charset="77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5AC141E-CA5D-8D41-B1C5-845DA38E949D}"/>
              </a:ext>
            </a:extLst>
          </p:cNvPr>
          <p:cNvGrpSpPr/>
          <p:nvPr/>
        </p:nvGrpSpPr>
        <p:grpSpPr>
          <a:xfrm>
            <a:off x="-8642579" y="-164678"/>
            <a:ext cx="10029965" cy="15256120"/>
            <a:chOff x="-8642579" y="-164678"/>
            <a:chExt cx="10029965" cy="1525612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EBAF2A-443F-9D47-8F51-8E2A05EE57A3}"/>
                </a:ext>
              </a:extLst>
            </p:cNvPr>
            <p:cNvSpPr/>
            <p:nvPr/>
          </p:nvSpPr>
          <p:spPr>
            <a:xfrm rot="20706798" flipH="1">
              <a:off x="-8642579" y="-10966"/>
              <a:ext cx="9434333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D0D608D-EA4B-C641-B3F4-55E05D9D72CF}"/>
                </a:ext>
              </a:extLst>
            </p:cNvPr>
            <p:cNvSpPr/>
            <p:nvPr/>
          </p:nvSpPr>
          <p:spPr>
            <a:xfrm rot="20706798" flipH="1">
              <a:off x="-8046947" y="-164678"/>
              <a:ext cx="9434333" cy="15102408"/>
            </a:xfrm>
            <a:prstGeom prst="rect">
              <a:avLst/>
            </a:prstGeom>
            <a:solidFill>
              <a:srgbClr val="38E1FF">
                <a:alpha val="32941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171C41-4AFD-8D4B-A83D-67CE57D57162}"/>
              </a:ext>
            </a:extLst>
          </p:cNvPr>
          <p:cNvGrpSpPr/>
          <p:nvPr/>
        </p:nvGrpSpPr>
        <p:grpSpPr>
          <a:xfrm>
            <a:off x="11782763" y="-862597"/>
            <a:ext cx="8917924" cy="15439250"/>
            <a:chOff x="11782763" y="-862597"/>
            <a:chExt cx="8917924" cy="1543925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F6FD70-A615-D74C-9710-17CB98A41F5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261B65-2D56-2B4A-A149-97BDDFE74A81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3" name="unveil">
            <a:extLst>
              <a:ext uri="{FF2B5EF4-FFF2-40B4-BE49-F238E27FC236}">
                <a16:creationId xmlns:a16="http://schemas.microsoft.com/office/drawing/2014/main" id="{3DFB6E10-D309-C545-A6B1-2341096960A8}"/>
              </a:ext>
            </a:extLst>
          </p:cNvPr>
          <p:cNvSpPr txBox="1"/>
          <p:nvPr/>
        </p:nvSpPr>
        <p:spPr>
          <a:xfrm>
            <a:off x="5681037" y="6095818"/>
            <a:ext cx="1679948" cy="856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 b="1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lang="en-GB" b="1" dirty="0">
                <a:latin typeface="Gill Sans MT" panose="020B0502020104020203" pitchFamily="34" charset="77"/>
                <a:sym typeface="American Typewriter"/>
              </a:rPr>
              <a:t>flinch</a:t>
            </a:r>
            <a:endParaRPr b="1" dirty="0">
              <a:latin typeface="Gill Sans MT" panose="020B0502020104020203" pitchFamily="34" charset="77"/>
              <a:sym typeface="American Typewriter"/>
            </a:endParaRPr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12CD5A4C-BE25-E144-93E5-DE9DD9D80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91" y="7184741"/>
            <a:ext cx="31242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0878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622524" y="1309202"/>
            <a:ext cx="2773196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outside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652718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 / adverb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4035135"/>
            <a:ext cx="5507633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If you are outside, you are not inside a building but are quite close to it.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-27810" y="6118104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teacher took the class </a:t>
            </a:r>
            <a:r>
              <a:rPr lang="en-GB" sz="4000" b="1" dirty="0">
                <a:latin typeface="Gill Sans MT" panose="020B0502020104020203" pitchFamily="34" charset="77"/>
              </a:rPr>
              <a:t>outside</a:t>
            </a:r>
            <a:r>
              <a:rPr lang="en-GB" sz="4000" dirty="0">
                <a:latin typeface="Gill Sans MT" panose="020B0502020104020203" pitchFamily="34" charset="77"/>
              </a:rPr>
              <a:t> for a story.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out-side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401144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outdoor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inside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downside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play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live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232504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chilly outside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warm outside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4D98EA6-0EF8-D44C-9F11-6A6671543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235" y="2426387"/>
            <a:ext cx="3691717" cy="369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3423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317427" y="1309202"/>
            <a:ext cx="1383392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city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(noun)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4527577"/>
            <a:ext cx="5507633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A city is a large town.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children visited the park in the </a:t>
            </a:r>
            <a:r>
              <a:rPr lang="en-GB" sz="4000" b="1" dirty="0">
                <a:latin typeface="Gill Sans MT" panose="020B0502020104020203" pitchFamily="34" charset="77"/>
              </a:rPr>
              <a:t>city</a:t>
            </a:r>
            <a:r>
              <a:rPr lang="en-GB" sz="4000" dirty="0">
                <a:latin typeface="Gill Sans MT" panose="020B0502020104020203" pitchFamily="34" charset="77"/>
              </a:rPr>
              <a:t>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 err="1">
                <a:latin typeface="Gill Sans MT" panose="020B0502020104020203" pitchFamily="34" charset="77"/>
              </a:rPr>
              <a:t>cit</a:t>
            </a:r>
            <a:r>
              <a:rPr lang="en-GB" dirty="0">
                <a:latin typeface="Gill Sans MT" panose="020B0502020104020203" pitchFamily="34" charset="77"/>
              </a:rPr>
              <a:t>-y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293202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 town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pretty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huge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kitty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busy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293678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busy city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towering city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B0D816FC-C067-074B-B9CF-21E4BF90A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080" y="1769230"/>
            <a:ext cx="4176407" cy="417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2847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205215" y="1309202"/>
            <a:ext cx="1607812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field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noun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859323" y="3873275"/>
            <a:ext cx="5266837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200" dirty="0">
                <a:latin typeface="Gill Sans MT" panose="020B0502020104020203" pitchFamily="34" charset="77"/>
              </a:rPr>
              <a:t>A field is an area of grass, for example in a park or on a farm. A field is also an area of land on which a crop is grown.</a:t>
            </a:r>
            <a:endParaRPr sz="32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sun was out and everyone wanted to play on the </a:t>
            </a:r>
            <a:r>
              <a:rPr lang="en-GB" sz="4000" b="1" dirty="0">
                <a:latin typeface="Gill Sans MT" panose="020B0502020104020203" pitchFamily="34" charset="77"/>
              </a:rPr>
              <a:t>field</a:t>
            </a:r>
            <a:r>
              <a:rPr lang="en-GB" sz="4000" dirty="0">
                <a:latin typeface="Gill Sans MT" panose="020B0502020104020203" pitchFamily="34" charset="77"/>
              </a:rPr>
              <a:t>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field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740250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meadow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shield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green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pasture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peeled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summery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699723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the vast field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the dry, green field was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0A93A5-E9C9-4A46-AAD9-72F38915A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952" y="2131269"/>
            <a:ext cx="3847791" cy="38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5605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5527145" y="1309202"/>
            <a:ext cx="2963953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clothing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(noun</a:t>
            </a:r>
            <a:r>
              <a:rPr lang="en-GB" dirty="0">
                <a:latin typeface="Gill Sans MT" panose="020B0502020104020203" pitchFamily="34" charset="77"/>
              </a:rPr>
              <a:t> / verb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4219801"/>
            <a:ext cx="5507633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600" dirty="0">
                <a:latin typeface="Gill Sans MT" panose="020B0502020104020203" pitchFamily="34" charset="77"/>
              </a:rPr>
              <a:t>Clothing is the things that people wear.</a:t>
            </a:r>
            <a:endParaRPr sz="36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Jenny’s </a:t>
            </a:r>
            <a:r>
              <a:rPr lang="en-GB" sz="4000" b="1" dirty="0">
                <a:latin typeface="Gill Sans MT" panose="020B0502020104020203" pitchFamily="34" charset="77"/>
              </a:rPr>
              <a:t>clothing</a:t>
            </a:r>
            <a:r>
              <a:rPr lang="en-GB" sz="4000" dirty="0">
                <a:latin typeface="Gill Sans MT" panose="020B0502020104020203" pitchFamily="34" charset="77"/>
              </a:rPr>
              <a:t> choice was unusual.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>
                <a:latin typeface="Gill Sans MT" panose="020B0502020104020203" pitchFamily="34" charset="77"/>
              </a:rPr>
              <a:t>cloth-</a:t>
            </a:r>
            <a:r>
              <a:rPr lang="en-GB" dirty="0" err="1">
                <a:latin typeface="Gill Sans MT" panose="020B0502020104020203" pitchFamily="34" charset="77"/>
              </a:rPr>
              <a:t>ing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409422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clothes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loathing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new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garments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old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641609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clean, new clothing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tired, old clothing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17CC4EC4-31A7-C64A-97C4-4517898A0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411" y="2528682"/>
            <a:ext cx="3570519" cy="357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5014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rasshopper Word of the Day"/>
          <p:cNvSpPr txBox="1"/>
          <p:nvPr/>
        </p:nvSpPr>
        <p:spPr>
          <a:xfrm>
            <a:off x="1751855" y="358709"/>
            <a:ext cx="1100621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 b="1">
                <a:solidFill>
                  <a:schemeClr val="accent5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r>
              <a:rPr sz="6000" dirty="0">
                <a:solidFill>
                  <a:srgbClr val="00AEEE"/>
                </a:solidFill>
                <a:latin typeface="Gill Sans MT" panose="020B0502020104020203" pitchFamily="34" charset="77"/>
              </a:rPr>
              <a:t>Grasshopper Word of the Day</a:t>
            </a:r>
          </a:p>
        </p:txBody>
      </p:sp>
      <p:sp>
        <p:nvSpPr>
          <p:cNvPr id="150" name="Word of the Day:"/>
          <p:cNvSpPr txBox="1"/>
          <p:nvPr/>
        </p:nvSpPr>
        <p:spPr>
          <a:xfrm>
            <a:off x="981031" y="1607149"/>
            <a:ext cx="393056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Word of the Day:</a:t>
            </a:r>
          </a:p>
        </p:txBody>
      </p:sp>
      <p:sp>
        <p:nvSpPr>
          <p:cNvPr id="151" name="tear"/>
          <p:cNvSpPr txBox="1"/>
          <p:nvPr/>
        </p:nvSpPr>
        <p:spPr>
          <a:xfrm>
            <a:off x="6008047" y="1309202"/>
            <a:ext cx="2002151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lang="en-GB" dirty="0">
                <a:latin typeface="Gill Sans MT" panose="020B0502020104020203" pitchFamily="34" charset="77"/>
              </a:rPr>
              <a:t>jewel</a:t>
            </a:r>
            <a:endParaRPr dirty="0">
              <a:latin typeface="Gill Sans MT" panose="020B0502020104020203" pitchFamily="34" charset="77"/>
            </a:endParaRPr>
          </a:p>
        </p:txBody>
      </p:sp>
      <p:sp>
        <p:nvSpPr>
          <p:cNvPr id="152" name="Definition:"/>
          <p:cNvSpPr txBox="1"/>
          <p:nvPr/>
        </p:nvSpPr>
        <p:spPr>
          <a:xfrm>
            <a:off x="2212466" y="3137585"/>
            <a:ext cx="2478243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Definition: </a:t>
            </a:r>
          </a:p>
        </p:txBody>
      </p:sp>
      <p:sp>
        <p:nvSpPr>
          <p:cNvPr id="153" name="(verb / noun)"/>
          <p:cNvSpPr txBox="1"/>
          <p:nvPr/>
        </p:nvSpPr>
        <p:spPr>
          <a:xfrm>
            <a:off x="8711712" y="1645578"/>
            <a:ext cx="42323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(noun)</a:t>
            </a:r>
          </a:p>
        </p:txBody>
      </p:sp>
      <p:sp>
        <p:nvSpPr>
          <p:cNvPr id="154" name="If you tear paper, cloth, or another material, or if it tears, you pull it into two pieces or you pull it so that a hole appears in it."/>
          <p:cNvSpPr txBox="1"/>
          <p:nvPr/>
        </p:nvSpPr>
        <p:spPr>
          <a:xfrm>
            <a:off x="697772" y="3907619"/>
            <a:ext cx="5507633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sz="3000" dirty="0">
                <a:latin typeface="Gill Sans MT" panose="020B0502020104020203" pitchFamily="34" charset="77"/>
              </a:rPr>
              <a:t>A jewel is a precious stone used to decorate valuable things that you wear, such as rings or necklaces.</a:t>
            </a:r>
            <a:endParaRPr sz="3000" dirty="0">
              <a:latin typeface="Gill Sans MT" panose="020B0502020104020203" pitchFamily="34" charset="77"/>
            </a:endParaRPr>
          </a:p>
        </p:txBody>
      </p:sp>
      <p:sp>
        <p:nvSpPr>
          <p:cNvPr id="155" name="The was a tear in Freddie’s new school jumper."/>
          <p:cNvSpPr txBox="1"/>
          <p:nvPr/>
        </p:nvSpPr>
        <p:spPr>
          <a:xfrm>
            <a:off x="0" y="6099202"/>
            <a:ext cx="1299968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0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4000" dirty="0">
                <a:latin typeface="Gill Sans MT" panose="020B0502020104020203" pitchFamily="34" charset="77"/>
              </a:rPr>
              <a:t>The explorer found a pretty </a:t>
            </a:r>
            <a:r>
              <a:rPr lang="en-GB" sz="4000" b="1" dirty="0">
                <a:latin typeface="Gill Sans MT" panose="020B0502020104020203" pitchFamily="34" charset="77"/>
              </a:rPr>
              <a:t>jewel</a:t>
            </a:r>
            <a:r>
              <a:rPr lang="en-GB" sz="4000" dirty="0">
                <a:latin typeface="Gill Sans MT" panose="020B0502020104020203" pitchFamily="34" charset="77"/>
              </a:rPr>
              <a:t>.</a:t>
            </a:r>
            <a:endParaRPr sz="4000" dirty="0">
              <a:latin typeface="Gill Sans MT" panose="020B0502020104020203" pitchFamily="34" charset="77"/>
            </a:endParaRPr>
          </a:p>
        </p:txBody>
      </p:sp>
      <p:sp>
        <p:nvSpPr>
          <p:cNvPr id="165" name="Word Class"/>
          <p:cNvSpPr txBox="1"/>
          <p:nvPr/>
        </p:nvSpPr>
        <p:spPr>
          <a:xfrm>
            <a:off x="9722676" y="1227405"/>
            <a:ext cx="2114361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sz="3200" dirty="0">
                <a:solidFill>
                  <a:srgbClr val="C92405"/>
                </a:solidFill>
                <a:latin typeface="Gill Sans MT" panose="020B0502020104020203" pitchFamily="34" charset="77"/>
              </a:rPr>
              <a:t>Word Class</a:t>
            </a:r>
          </a:p>
        </p:txBody>
      </p:sp>
      <p:sp>
        <p:nvSpPr>
          <p:cNvPr id="166" name="(tear)"/>
          <p:cNvSpPr txBox="1"/>
          <p:nvPr/>
        </p:nvSpPr>
        <p:spPr>
          <a:xfrm>
            <a:off x="4873897" y="2182175"/>
            <a:ext cx="4232357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 i="1">
                <a:solidFill>
                  <a:srgbClr val="A6AAA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(</a:t>
            </a:r>
            <a:r>
              <a:rPr lang="en-GB" dirty="0" err="1">
                <a:latin typeface="Gill Sans MT" panose="020B0502020104020203" pitchFamily="34" charset="77"/>
              </a:rPr>
              <a:t>jew</a:t>
            </a:r>
            <a:r>
              <a:rPr lang="en-GB" dirty="0">
                <a:latin typeface="Gill Sans MT" panose="020B0502020104020203" pitchFamily="34" charset="77"/>
              </a:rPr>
              <a:t>-el</a:t>
            </a:r>
            <a:r>
              <a:rPr dirty="0">
                <a:latin typeface="Gill Sans MT" panose="020B0502020104020203" pitchFamily="34" charset="77"/>
              </a:rPr>
              <a:t>)</a:t>
            </a:r>
          </a:p>
        </p:txBody>
      </p:sp>
      <p:sp>
        <p:nvSpPr>
          <p:cNvPr id="167" name="Pronunciation / Syllables"/>
          <p:cNvSpPr txBox="1"/>
          <p:nvPr/>
        </p:nvSpPr>
        <p:spPr>
          <a:xfrm>
            <a:off x="1145551" y="2437628"/>
            <a:ext cx="3382336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>
                <a:solidFill>
                  <a:schemeClr val="accent1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>
                <a:latin typeface="Gill Sans MT" panose="020B0502020104020203" pitchFamily="34" charset="77"/>
              </a:rPr>
              <a:t>Pronunciation / Syllables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E126C1A-DF94-724E-8EDB-D39D2C40D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557764"/>
              </p:ext>
            </p:extLst>
          </p:nvPr>
        </p:nvGraphicFramePr>
        <p:xfrm>
          <a:off x="5112" y="7748437"/>
          <a:ext cx="12999688" cy="180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9922">
                  <a:extLst>
                    <a:ext uri="{9D8B030D-6E8A-4147-A177-3AD203B41FA5}">
                      <a16:colId xmlns:a16="http://schemas.microsoft.com/office/drawing/2014/main" val="1062734036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844254734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2209242225"/>
                    </a:ext>
                  </a:extLst>
                </a:gridCol>
                <a:gridCol w="3249922">
                  <a:extLst>
                    <a:ext uri="{9D8B030D-6E8A-4147-A177-3AD203B41FA5}">
                      <a16:colId xmlns:a16="http://schemas.microsoft.com/office/drawing/2014/main" val="690964335"/>
                    </a:ext>
                  </a:extLst>
                </a:gridCol>
              </a:tblGrid>
              <a:tr h="601482"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Synonym: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Antonym: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Rhyme: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b="0" dirty="0">
                          <a:solidFill>
                            <a:srgbClr val="DD2909"/>
                          </a:solidFill>
                          <a:latin typeface="Gill Sans MT" panose="020B0502020104020203" pitchFamily="34" charset="77"/>
                        </a:rPr>
                        <a:t>Link Word: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75473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gem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fuel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sparkling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792217"/>
                  </a:ext>
                </a:extLst>
              </a:tr>
              <a:tr h="601482"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stone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2600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cruel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600" dirty="0">
                          <a:latin typeface="Gill Sans MT" panose="020B0502020104020203" pitchFamily="34" charset="77"/>
                        </a:rPr>
                        <a:t>precious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3132678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B1689F-B7AD-4540-BB90-4318871EA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397135"/>
              </p:ext>
            </p:extLst>
          </p:nvPr>
        </p:nvGraphicFramePr>
        <p:xfrm>
          <a:off x="-1" y="7001380"/>
          <a:ext cx="12944070" cy="593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9181">
                  <a:extLst>
                    <a:ext uri="{9D8B030D-6E8A-4147-A177-3AD203B41FA5}">
                      <a16:colId xmlns:a16="http://schemas.microsoft.com/office/drawing/2014/main" val="2106870541"/>
                    </a:ext>
                  </a:extLst>
                </a:gridCol>
                <a:gridCol w="5150199">
                  <a:extLst>
                    <a:ext uri="{9D8B030D-6E8A-4147-A177-3AD203B41FA5}">
                      <a16:colId xmlns:a16="http://schemas.microsoft.com/office/drawing/2014/main" val="1851897062"/>
                    </a:ext>
                  </a:extLst>
                </a:gridCol>
                <a:gridCol w="4314690">
                  <a:extLst>
                    <a:ext uri="{9D8B030D-6E8A-4147-A177-3AD203B41FA5}">
                      <a16:colId xmlns:a16="http://schemas.microsoft.com/office/drawing/2014/main" val="173791016"/>
                    </a:ext>
                  </a:extLst>
                </a:gridCol>
              </a:tblGrid>
              <a:tr h="593492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Phrases: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sparkling jewel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>
                          <a:solidFill>
                            <a:srgbClr val="0365C0"/>
                          </a:solidFill>
                          <a:latin typeface="Gill Sans MT" panose="020B0502020104020203" pitchFamily="34" charset="77"/>
                        </a:rPr>
                        <a:t>colourful jewel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5655480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7EB416CD-9B55-CF42-A04C-30197FD22A3C}"/>
              </a:ext>
            </a:extLst>
          </p:cNvPr>
          <p:cNvGrpSpPr/>
          <p:nvPr/>
        </p:nvGrpSpPr>
        <p:grpSpPr>
          <a:xfrm>
            <a:off x="12304821" y="1110918"/>
            <a:ext cx="8917924" cy="15439250"/>
            <a:chOff x="11782763" y="-862597"/>
            <a:chExt cx="8917924" cy="154392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6BF06AC-22FD-FD44-8419-6C2D4AA8FA73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D3503DD-D270-5F47-A19A-8586E0671135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7D75134-4940-2E43-970D-7151127F0958}"/>
              </a:ext>
            </a:extLst>
          </p:cNvPr>
          <p:cNvGrpSpPr/>
          <p:nvPr/>
        </p:nvGrpSpPr>
        <p:grpSpPr>
          <a:xfrm rot="11574440">
            <a:off x="-8428798" y="-6316639"/>
            <a:ext cx="8917924" cy="15439250"/>
            <a:chOff x="11782763" y="-862597"/>
            <a:chExt cx="8917924" cy="1543925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DE4B2CD-9BA7-F745-975D-04D6E068AAAF}"/>
                </a:ext>
              </a:extLst>
            </p:cNvPr>
            <p:cNvSpPr/>
            <p:nvPr/>
          </p:nvSpPr>
          <p:spPr>
            <a:xfrm rot="896267" flipH="1">
              <a:off x="12315522" y="-525755"/>
              <a:ext cx="8385165" cy="15102408"/>
            </a:xfrm>
            <a:prstGeom prst="rect">
              <a:avLst/>
            </a:prstGeom>
            <a:solidFill>
              <a:srgbClr val="38E1FF"/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8024AA-F9BA-D840-9EF5-E93003D788D2}"/>
                </a:ext>
              </a:extLst>
            </p:cNvPr>
            <p:cNvSpPr/>
            <p:nvPr/>
          </p:nvSpPr>
          <p:spPr>
            <a:xfrm rot="896267" flipH="1">
              <a:off x="11782763" y="-862597"/>
              <a:ext cx="6869178" cy="15102408"/>
            </a:xfrm>
            <a:prstGeom prst="rect">
              <a:avLst/>
            </a:prstGeom>
            <a:solidFill>
              <a:srgbClr val="38E1FF">
                <a:alpha val="33000"/>
              </a:srgbClr>
            </a:solidFill>
            <a:ln w="1016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C808EC-8455-CA43-8401-6823600E1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12019" b="14894"/>
          <a:stretch/>
        </p:blipFill>
        <p:spPr>
          <a:xfrm>
            <a:off x="308911" y="305549"/>
            <a:ext cx="1622203" cy="1340029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F4F8B62-5F11-554D-B8DB-EA9118A62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107" y="2859671"/>
            <a:ext cx="29972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63813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10325</TotalTime>
  <Words>839</Words>
  <Application>Microsoft Macintosh PowerPoint</Application>
  <PresentationFormat>Custom</PresentationFormat>
  <Paragraphs>272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Gill Sans</vt:lpstr>
      <vt:lpstr>Gill Sans MT</vt:lpstr>
      <vt:lpstr>Gill Sans SemiBold</vt:lpstr>
      <vt:lpstr>Helvetica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Andrew Jennings</cp:lastModifiedBy>
  <cp:revision>59</cp:revision>
  <dcterms:modified xsi:type="dcterms:W3CDTF">2020-09-27T15:21:04Z</dcterms:modified>
</cp:coreProperties>
</file>