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  <p:sldId id="284" r:id="rId16"/>
    <p:sldId id="285" r:id="rId17"/>
    <p:sldId id="286" r:id="rId18"/>
    <p:sldId id="287" r:id="rId19"/>
    <p:sldId id="28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8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1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98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97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10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53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5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3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Autumn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77"/>
              </a:rPr>
              <a:t> Term 2020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5022561" y="3226831"/>
            <a:ext cx="7343357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 </a:t>
            </a:r>
            <a:r>
              <a:rPr lang="en-GB" dirty="0">
                <a:latin typeface="Gill Sans MT" panose="020B0502020104020203" pitchFamily="34" charset="77"/>
              </a:rPr>
              <a:t>– 16th November</a:t>
            </a:r>
            <a:r>
              <a:rPr dirty="0">
                <a:latin typeface="Gill Sans MT" panose="020B0502020104020203" pitchFamily="34" charset="77"/>
              </a:rPr>
              <a:t>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C0D784-5EA2-6841-BB18-6B704A0BB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752">
            <a:off x="6517535" y="6383473"/>
            <a:ext cx="3213149" cy="240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679589-8404-E543-896F-014067FE9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618">
            <a:off x="8719809" y="4398356"/>
            <a:ext cx="3138499" cy="235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349497" y="1309202"/>
            <a:ext cx="131927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vile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01201" y="4071754"/>
            <a:ext cx="6488874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say that someone or something is vile, you mean that they are very unpleasant.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22721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witch created a </a:t>
            </a:r>
            <a:r>
              <a:rPr lang="en-GB" sz="4000" b="1" dirty="0">
                <a:latin typeface="Gill Sans MT" panose="020B0502020104020203" pitchFamily="34" charset="77"/>
              </a:rPr>
              <a:t>vile</a:t>
            </a:r>
            <a:r>
              <a:rPr lang="en-GB" sz="4000" dirty="0">
                <a:latin typeface="Gill Sans MT" panose="020B0502020104020203" pitchFamily="34" charset="77"/>
              </a:rPr>
              <a:t> looking and smelling potion.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vile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20595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foul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pleasant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style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vulgar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smile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behaviour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37721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vile and disgusting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vile 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08F8576-A65F-E74D-855F-A5D4C883F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55" y="2794708"/>
            <a:ext cx="3278945" cy="327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03678" y="1309202"/>
            <a:ext cx="241091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betray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39756" y="3771830"/>
            <a:ext cx="6574276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you betray someone who loves or trusts you, your actions hurt and disappoint them.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Alex </a:t>
            </a:r>
            <a:r>
              <a:rPr lang="en-GB" sz="4000" b="1" dirty="0">
                <a:latin typeface="Gill Sans MT" panose="020B0502020104020203" pitchFamily="34" charset="77"/>
              </a:rPr>
              <a:t>betrayed</a:t>
            </a:r>
            <a:r>
              <a:rPr lang="en-GB" sz="4000" dirty="0">
                <a:latin typeface="Gill Sans MT" panose="020B0502020104020203" pitchFamily="34" charset="77"/>
              </a:rPr>
              <a:t> his team by going to another team to play.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be-tray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59038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had betrayed 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your betrayal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404068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let down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 loyal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today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friend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fail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display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team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3D176A4-564C-9144-BF05-7D81DFADD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5" y="2964129"/>
            <a:ext cx="3238676" cy="323867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48D1556-A68A-3C4C-9861-B4EF50ACC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045" y="2569078"/>
            <a:ext cx="2438400" cy="243840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AD8E7DF-6A6E-584A-A6EF-4C9FEF3BD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83" y="4573790"/>
            <a:ext cx="1678782" cy="16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218854" y="1309202"/>
            <a:ext cx="158056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haul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verb/noun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87202" y="4055152"/>
            <a:ext cx="6427496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haul something which is heavy or difficult to move, you move it using a lot of effort.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science club had a large </a:t>
            </a:r>
            <a:r>
              <a:rPr lang="en-GB" sz="4000" b="1" dirty="0">
                <a:latin typeface="Gill Sans MT" panose="020B0502020104020203" pitchFamily="34" charset="77"/>
              </a:rPr>
              <a:t>haul</a:t>
            </a:r>
            <a:r>
              <a:rPr lang="en-GB" sz="4000" dirty="0">
                <a:latin typeface="Gill Sans MT" panose="020B0502020104020203" pitchFamily="34" charset="77"/>
              </a:rPr>
              <a:t> of butterflies.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haul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12982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significant haul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hauled the _____ into the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929685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drag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push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hall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pull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ball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fishing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7CEF4D93-DBB2-6840-96C7-E893576EE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306">
            <a:off x="9838031" y="2629568"/>
            <a:ext cx="2883948" cy="288394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3A44D0D-4BEC-C147-82F4-7380796FE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98" y="3005769"/>
            <a:ext cx="2763520" cy="27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233010" y="1309202"/>
            <a:ext cx="355225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wreckage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13433" y="3873275"/>
            <a:ext cx="6193489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When something such as a plane, car, or building has been destroyed, you can refer to what remains as wreckage or the wreckage.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" y="6099202"/>
            <a:ext cx="129996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>
                <a:latin typeface="Gill Sans MT" panose="020B0502020104020203" pitchFamily="34" charset="77"/>
              </a:rPr>
              <a:t>The </a:t>
            </a:r>
            <a:r>
              <a:rPr lang="en-GB" b="1" dirty="0">
                <a:latin typeface="Gill Sans MT" panose="020B0502020104020203" pitchFamily="34" charset="77"/>
              </a:rPr>
              <a:t>wreckage</a:t>
            </a:r>
            <a:r>
              <a:rPr lang="en-GB" dirty="0">
                <a:latin typeface="Gill Sans MT" panose="020B0502020104020203" pitchFamily="34" charset="77"/>
              </a:rPr>
              <a:t> of the ship was covered in history.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wreck-age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14283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an ancient wreckage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wreckage of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55562"/>
              </p:ext>
            </p:extLst>
          </p:nvPr>
        </p:nvGraphicFramePr>
        <p:xfrm>
          <a:off x="5112" y="7748437"/>
          <a:ext cx="1312790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965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224040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wreck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message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debris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aeroplane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94AF03D-4B63-7E40-B9C0-DB57155FC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49" y="2606280"/>
            <a:ext cx="3552253" cy="35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525649" y="1309202"/>
            <a:ext cx="163826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limp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verb/noun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97526" y="3870500"/>
            <a:ext cx="5803798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a person or animal limps, they walk with difficulty or in an uneven way because one of their legs or feet is hurt.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Greg was </a:t>
            </a:r>
            <a:r>
              <a:rPr lang="en-GB" sz="4000" b="1" dirty="0">
                <a:latin typeface="Gill Sans MT" panose="020B0502020104020203" pitchFamily="34" charset="77"/>
              </a:rPr>
              <a:t>limping</a:t>
            </a:r>
            <a:r>
              <a:rPr lang="en-GB" sz="4000" dirty="0">
                <a:latin typeface="Gill Sans MT" panose="020B0502020104020203" pitchFamily="34" charset="77"/>
              </a:rPr>
              <a:t> after he was kicked during football.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4283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limp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386370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limped in pain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limped away from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315959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hobble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shrimp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walk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shuffle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wimp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injury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1AECC7A-DD7B-7349-BAC2-172218B81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80" y="2531001"/>
            <a:ext cx="3416908" cy="341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2040282" y="494296"/>
            <a:ext cx="5363648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truth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469589" y="5797520"/>
            <a:ext cx="10875989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lie</a:t>
            </a:r>
            <a:endParaRPr sz="344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7A861629-7587-0E43-A932-15EFDF175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45" y="5643035"/>
            <a:ext cx="3424737" cy="3424737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FE4A3342-0AE2-8043-BA3D-871A75C25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77" y="501448"/>
            <a:ext cx="3520881" cy="35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6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2471238" y="480767"/>
            <a:ext cx="4010713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exit</a:t>
            </a:r>
            <a:endParaRPr sz="19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749942" y="5601221"/>
            <a:ext cx="1041922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wish</a:t>
            </a:r>
            <a:endParaRPr sz="239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A8E022B-18E1-C542-8133-5AF477609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4" y="5557455"/>
            <a:ext cx="3584928" cy="3584928"/>
          </a:xfrm>
          <a:prstGeom prst="rect">
            <a:avLst/>
          </a:prstGeom>
        </p:spPr>
      </p:pic>
      <p:pic>
        <p:nvPicPr>
          <p:cNvPr id="18" name="Picture 17" descr="A picture containing sign, room, clock&#10;&#10;Description automatically generated">
            <a:extLst>
              <a:ext uri="{FF2B5EF4-FFF2-40B4-BE49-F238E27FC236}">
                <a16:creationId xmlns:a16="http://schemas.microsoft.com/office/drawing/2014/main" id="{99BE5A5C-486E-6F49-95C6-59B1B0B1D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82" y="270899"/>
            <a:ext cx="4177615" cy="417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429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3198303" y="437962"/>
            <a:ext cx="372057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pile</a:t>
            </a:r>
            <a:endParaRPr sz="19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084854" y="5622667"/>
            <a:ext cx="1234608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vile</a:t>
            </a:r>
            <a:endParaRPr sz="199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E49AFF8-15C3-1C4D-B66A-6E257B901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2" y="5710446"/>
            <a:ext cx="3278945" cy="3278945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695A1426-B6AD-3941-971A-8CE55DFB3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46" y="480767"/>
            <a:ext cx="3465548" cy="34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60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-1398013" y="955950"/>
            <a:ext cx="11999897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betray</a:t>
            </a:r>
            <a:endParaRPr sz="19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3536036" y="5633097"/>
            <a:ext cx="10288591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haul</a:t>
            </a:r>
            <a:endParaRPr sz="239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0E32F436-4427-EF4B-94F8-C61E61B31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306">
            <a:off x="3402066" y="5722460"/>
            <a:ext cx="2883948" cy="2883948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E2DD09D4-77E8-0F46-A9BA-42A34D086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33" y="6098661"/>
            <a:ext cx="2763520" cy="2763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00DF5F3-0555-DC4D-BA09-4807E7ED30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88" y="846006"/>
            <a:ext cx="3305370" cy="33053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15ADD8CA-C1B5-E143-BEDD-A23B31085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588" y="506786"/>
            <a:ext cx="2488614" cy="2488614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8D96721E-C44B-EB41-A571-F4E0CF834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573" y="2471789"/>
            <a:ext cx="1713353" cy="171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53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872446" y="858571"/>
            <a:ext cx="8285923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wreckage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390366" y="5621870"/>
            <a:ext cx="1234608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limp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EC42825-B979-F247-95B5-545298662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1" y="5662413"/>
            <a:ext cx="3416908" cy="341690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777E45E-6E14-9345-B105-8687CE014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585" y="480767"/>
            <a:ext cx="3552253" cy="35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04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2984714" y="3085008"/>
            <a:ext cx="162865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truth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3404706" y="3993661"/>
            <a:ext cx="78867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lie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3189100" y="4843260"/>
            <a:ext cx="121988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exit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3100133" y="5769060"/>
            <a:ext cx="139782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wish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3221158" y="6639612"/>
            <a:ext cx="115576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pile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8212663" y="3961911"/>
            <a:ext cx="200696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betray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7670449" y="5750010"/>
            <a:ext cx="290143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wreckage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8661506" y="3065958"/>
            <a:ext cx="110927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vile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8546094" y="4824210"/>
            <a:ext cx="134011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haul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8470341" y="6639611"/>
            <a:ext cx="141224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limp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5746367" y="2274766"/>
            <a:ext cx="162865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truth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6166362" y="3183419"/>
            <a:ext cx="78867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lie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950754" y="4033018"/>
            <a:ext cx="121988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exit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5861787" y="4958818"/>
            <a:ext cx="139782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wish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982813" y="5829370"/>
            <a:ext cx="115576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pile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5557218" y="3418118"/>
            <a:ext cx="200696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betray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5015004" y="5206217"/>
            <a:ext cx="290143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wreckage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6006061" y="2522165"/>
            <a:ext cx="110927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vile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5890645" y="4280417"/>
            <a:ext cx="134011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haul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5814896" y="6095818"/>
            <a:ext cx="141224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limp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32902" y="1309202"/>
            <a:ext cx="195245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truth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94967" y="3785213"/>
            <a:ext cx="6395108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The truth about something is all the facts about it, rather than things that are imagined or invented.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55619" y="6064729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It was important to always tell the </a:t>
            </a:r>
            <a:r>
              <a:rPr lang="en-GB" sz="4000" b="1" dirty="0">
                <a:latin typeface="Gill Sans MT" panose="020B0502020104020203" pitchFamily="34" charset="77"/>
              </a:rPr>
              <a:t>truth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truth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80178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fact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false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youth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words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tooth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294481"/>
              </p:ext>
            </p:extLst>
          </p:nvPr>
        </p:nvGraphicFramePr>
        <p:xfrm>
          <a:off x="-1" y="7001380"/>
          <a:ext cx="1294407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46311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told the truth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must tell the truth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9D558F4-835A-1C4E-BDE4-9AC6DD342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45" y="2489012"/>
            <a:ext cx="3520881" cy="35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545861" y="1309202"/>
            <a:ext cx="92653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lie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noun/verb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88977" y="3890463"/>
            <a:ext cx="661014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A lie is something that someone says or writes which they know is untrue.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Julie told a </a:t>
            </a:r>
            <a:r>
              <a:rPr lang="en-GB" sz="4000" b="1" dirty="0">
                <a:latin typeface="Gill Sans MT" panose="020B0502020104020203" pitchFamily="34" charset="77"/>
              </a:rPr>
              <a:t>lie</a:t>
            </a:r>
            <a:r>
              <a:rPr lang="en-GB" sz="4000" dirty="0">
                <a:latin typeface="Gill Sans MT" panose="020B0502020104020203" pitchFamily="34" charset="77"/>
              </a:rPr>
              <a:t> about doing her homework.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lie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364190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fib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truth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people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fact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30435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mustn’t lie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shouldn’t lie to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EDAD6A88-686E-324C-A292-E85115D82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95" y="2629297"/>
            <a:ext cx="3424737" cy="34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270943" y="1309202"/>
            <a:ext cx="147636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exit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noun/verb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36836" y="4009889"/>
            <a:ext cx="6218133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The exit is the door through which you can leave a public building.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5406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children moved to the </a:t>
            </a:r>
            <a:r>
              <a:rPr lang="en-GB" sz="4000" b="1" dirty="0">
                <a:latin typeface="Gill Sans MT" panose="020B0502020104020203" pitchFamily="34" charset="77"/>
              </a:rPr>
              <a:t>exit</a:t>
            </a:r>
            <a:r>
              <a:rPr lang="en-GB" sz="4000" dirty="0">
                <a:latin typeface="Gill Sans MT" panose="020B0502020104020203" pitchFamily="34" charset="77"/>
              </a:rPr>
              <a:t>, ready for lunch.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ex-it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087512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way out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entrance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building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door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59801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ran to the exit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used the exit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sign, room, clock&#10;&#10;Description automatically generated">
            <a:extLst>
              <a:ext uri="{FF2B5EF4-FFF2-40B4-BE49-F238E27FC236}">
                <a16:creationId xmlns:a16="http://schemas.microsoft.com/office/drawing/2014/main" id="{7EBC40A2-437B-6542-AC6E-CC4E42301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48" y="2455733"/>
            <a:ext cx="4177615" cy="417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139498" y="1309202"/>
            <a:ext cx="173925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wish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noun/verb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3" y="3906452"/>
            <a:ext cx="614194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A wish is a desire or strong feeling that you want to have something or do something.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Everyone </a:t>
            </a:r>
            <a:r>
              <a:rPr lang="en-GB" sz="4000" b="1" dirty="0">
                <a:latin typeface="Gill Sans MT" panose="020B0502020104020203" pitchFamily="34" charset="77"/>
              </a:rPr>
              <a:t>wished</a:t>
            </a:r>
            <a:r>
              <a:rPr lang="en-GB" sz="4000" dirty="0">
                <a:latin typeface="Gill Sans MT" panose="020B0502020104020203" pitchFamily="34" charset="77"/>
              </a:rPr>
              <a:t> things would quickly get back to normal.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wish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01208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crave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hope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colour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2025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wished for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hoped and wished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9A7D6E8-9F35-2A4F-9A94-7E5EFF39C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99" y="2453245"/>
            <a:ext cx="3584928" cy="3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321439" y="1309202"/>
            <a:ext cx="137537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pile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noun/verb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999953"/>
            <a:ext cx="6020302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A pile of things is a mass of them that is high in the middle and has sloping sides.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Mr. Watson had a huge </a:t>
            </a:r>
            <a:r>
              <a:rPr lang="en-GB" sz="4000" b="1" dirty="0">
                <a:latin typeface="Gill Sans MT" panose="020B0502020104020203" pitchFamily="34" charset="77"/>
              </a:rPr>
              <a:t>pile</a:t>
            </a:r>
            <a:r>
              <a:rPr lang="en-GB" sz="4000" dirty="0">
                <a:latin typeface="Gill Sans MT" panose="020B0502020104020203" pitchFamily="34" charset="77"/>
              </a:rPr>
              <a:t> of books to mark.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pile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139024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heap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books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stack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mile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leaves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85739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an enormous pile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piled up 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C516C3F-C237-EF46-895E-77272E9B5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604" y="2688979"/>
            <a:ext cx="3166918" cy="31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11248</TotalTime>
  <Words>889</Words>
  <Application>Microsoft Macintosh PowerPoint</Application>
  <PresentationFormat>Custom</PresentationFormat>
  <Paragraphs>283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119</cp:revision>
  <dcterms:modified xsi:type="dcterms:W3CDTF">2020-11-14T10:55:20Z</dcterms:modified>
</cp:coreProperties>
</file>