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4" r:id="rId16"/>
    <p:sldId id="285" r:id="rId17"/>
    <p:sldId id="286" r:id="rId18"/>
    <p:sldId id="287" r:id="rId19"/>
    <p:sldId id="28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6"/>
    <p:restoredTop sz="94771"/>
  </p:normalViewPr>
  <p:slideViewPr>
    <p:cSldViewPr snapToGrid="0" snapToObjects="1">
      <p:cViewPr varScale="1">
        <p:scale>
          <a:sx n="70" d="100"/>
          <a:sy n="70" d="100"/>
        </p:scale>
        <p:origin x="14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6550" y="635000"/>
            <a:ext cx="9779000" cy="652272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2020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829401" y="3226831"/>
            <a:ext cx="7729681"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14</a:t>
            </a:r>
            <a:r>
              <a:rPr dirty="0">
                <a:latin typeface="Gill Sans MT" panose="020B0502020104020203" pitchFamily="34" charset="77"/>
              </a:rPr>
              <a:t> </a:t>
            </a:r>
            <a:r>
              <a:rPr lang="en-GB" dirty="0">
                <a:latin typeface="Gill Sans MT" panose="020B0502020104020203" pitchFamily="34" charset="77"/>
              </a:rPr>
              <a:t>– 7th December</a:t>
            </a:r>
            <a:r>
              <a:rPr dirty="0">
                <a:latin typeface="Gill Sans MT" panose="020B0502020104020203" pitchFamily="34" charset="77"/>
              </a:rPr>
              <a:t> 2020</a:t>
            </a: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901031" y="1309202"/>
            <a:ext cx="465512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idiosyncratic</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2749" y="3944742"/>
            <a:ext cx="5809651"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describe someone's actions or characteristics as idiosyncratic, you mean that they are rather unusual.</a:t>
            </a:r>
            <a:endParaRPr sz="3200" dirty="0">
              <a:latin typeface="Gill Sans MT" panose="020B0502020104020203" pitchFamily="34" charset="77"/>
            </a:endParaRPr>
          </a:p>
        </p:txBody>
      </p:sp>
      <p:sp>
        <p:nvSpPr>
          <p:cNvPr id="155" name="The was a tear in Freddie’s new school jumper."/>
          <p:cNvSpPr txBox="1"/>
          <p:nvPr/>
        </p:nvSpPr>
        <p:spPr>
          <a:xfrm>
            <a:off x="0" y="622721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headteacher was unique and </a:t>
            </a:r>
            <a:r>
              <a:rPr lang="en-GB" sz="4000" b="1" dirty="0">
                <a:latin typeface="Gill Sans MT" panose="020B0502020104020203" pitchFamily="34" charset="77"/>
              </a:rPr>
              <a:t>idiosyncratic</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id-</a:t>
            </a:r>
            <a:r>
              <a:rPr lang="en-GB" dirty="0" err="1">
                <a:latin typeface="Gill Sans MT" panose="020B0502020104020203" pitchFamily="34" charset="77"/>
              </a:rPr>
              <a:t>i</a:t>
            </a:r>
            <a:r>
              <a:rPr lang="en-GB" dirty="0">
                <a:latin typeface="Gill Sans MT" panose="020B0502020104020203" pitchFamily="34" charset="77"/>
              </a:rPr>
              <a:t>-o-</a:t>
            </a:r>
            <a:r>
              <a:rPr lang="en-GB" dirty="0" err="1">
                <a:latin typeface="Gill Sans MT" panose="020B0502020104020203" pitchFamily="34" charset="77"/>
              </a:rPr>
              <a:t>syn</a:t>
            </a:r>
            <a:r>
              <a:rPr lang="en-GB" dirty="0">
                <a:latin typeface="Gill Sans MT" panose="020B0502020104020203" pitchFamily="34" charset="77"/>
              </a:rPr>
              <a:t>-crat-</a:t>
            </a:r>
            <a:r>
              <a:rPr lang="en-GB" dirty="0" err="1">
                <a:latin typeface="Gill Sans MT" panose="020B0502020104020203" pitchFamily="34" charset="77"/>
              </a:rPr>
              <a:t>ic</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0207047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individual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err="1">
                          <a:latin typeface="Gill Sans MT" panose="020B0502020104020203" pitchFamily="34" charset="77"/>
                        </a:rPr>
                        <a:t>destinctive</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weird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distinctive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dramatic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unusual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8159930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 idiosyncratic talent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wild and idiosyncratic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AB2CF252-8085-704C-ADBC-5796CEB221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5576" y="2618192"/>
            <a:ext cx="3441681" cy="3441681"/>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11986" y="1309202"/>
            <a:ext cx="379430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exuberant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5" y="3897778"/>
            <a:ext cx="5495284"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are exuberant, you are full of energy, excitement, and cheerfulness.</a:t>
            </a:r>
            <a:endParaRPr sz="3600" dirty="0">
              <a:latin typeface="Gill Sans MT" panose="020B0502020104020203" pitchFamily="34" charset="77"/>
            </a:endParaRPr>
          </a:p>
        </p:txBody>
      </p:sp>
      <p:sp>
        <p:nvSpPr>
          <p:cNvPr id="155" name="The was a tear in Freddie’s new school jumper."/>
          <p:cNvSpPr txBox="1"/>
          <p:nvPr/>
        </p:nvSpPr>
        <p:spPr>
          <a:xfrm>
            <a:off x="-27810" y="624302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Jen’s </a:t>
            </a:r>
            <a:r>
              <a:rPr lang="en-GB" sz="4000" b="1" dirty="0">
                <a:latin typeface="Gill Sans MT" panose="020B0502020104020203" pitchFamily="34" charset="77"/>
              </a:rPr>
              <a:t>exuberant</a:t>
            </a:r>
            <a:r>
              <a:rPr lang="en-GB" sz="4000" dirty="0">
                <a:latin typeface="Gill Sans MT" panose="020B0502020104020203" pitchFamily="34" charset="77"/>
              </a:rPr>
              <a:t> puppy never stopped playing.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ex-u-</a:t>
            </a:r>
            <a:r>
              <a:rPr lang="en-GB" dirty="0" err="1">
                <a:latin typeface="Gill Sans MT" panose="020B0502020104020203" pitchFamily="34" charset="77"/>
              </a:rPr>
              <a:t>ber</a:t>
            </a:r>
            <a:r>
              <a:rPr lang="en-GB" dirty="0">
                <a:latin typeface="Gill Sans MT" panose="020B0502020104020203" pitchFamily="34" charset="77"/>
              </a:rPr>
              <a:t>-ant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23765914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worked exuberantly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their exuberance was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1136451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cheerful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gloomy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ance</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excited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energetic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8C814FE4-436E-0549-87FE-DD446AFBF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5062" y="2814636"/>
            <a:ext cx="3302256" cy="3302256"/>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933450" y="1309202"/>
            <a:ext cx="510235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ambidextrous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151979"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202" y="4055152"/>
            <a:ext cx="642749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Someone who is ambidextrous can use both their right hand and their left hand equally skilfully.</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skilful artist was </a:t>
            </a:r>
            <a:r>
              <a:rPr lang="en-GB" sz="4000" b="1" dirty="0">
                <a:latin typeface="Gill Sans MT" panose="020B0502020104020203" pitchFamily="34" charset="77"/>
              </a:rPr>
              <a:t>ambidextrous.</a:t>
            </a:r>
            <a:r>
              <a:rPr lang="en-GB" sz="4000" dirty="0">
                <a:latin typeface="Gill Sans MT" panose="020B0502020104020203" pitchFamily="34" charset="77"/>
              </a:rPr>
              <a:t>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am-bi-</a:t>
            </a:r>
            <a:r>
              <a:rPr lang="en-GB" dirty="0" err="1">
                <a:latin typeface="Gill Sans MT" panose="020B0502020104020203" pitchFamily="34" charset="77"/>
              </a:rPr>
              <a:t>dex</a:t>
            </a:r>
            <a:r>
              <a:rPr lang="en-GB" dirty="0">
                <a:latin typeface="Gill Sans MT" panose="020B0502020104020203" pitchFamily="34" charset="77"/>
              </a:rPr>
              <a:t>-</a:t>
            </a:r>
            <a:r>
              <a:rPr lang="en-GB" dirty="0" err="1">
                <a:latin typeface="Gill Sans MT" panose="020B0502020104020203" pitchFamily="34" charset="77"/>
              </a:rPr>
              <a:t>trous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9212656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skilfully ambidextrous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talented and ambidextrous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2661740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dextrous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54677AEB-A46A-F44D-A640-BDA94E15C7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4653" y="2080073"/>
            <a:ext cx="4447662" cy="4447662"/>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041454" y="1309202"/>
            <a:ext cx="393537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calamitous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4" y="3750164"/>
            <a:ext cx="5514834"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describe an event or situation as calamitous, you mean it is very unfortunate or serious.</a:t>
            </a:r>
            <a:endParaRPr sz="3600" dirty="0">
              <a:latin typeface="Gill Sans MT" panose="020B0502020104020203" pitchFamily="34" charset="77"/>
            </a:endParaRPr>
          </a:p>
        </p:txBody>
      </p:sp>
      <p:sp>
        <p:nvSpPr>
          <p:cNvPr id="155" name="The was a tear in Freddie’s new school jumper."/>
          <p:cNvSpPr txBox="1"/>
          <p:nvPr/>
        </p:nvSpPr>
        <p:spPr>
          <a:xfrm>
            <a:off x="-2" y="6099202"/>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a:t>
            </a:r>
            <a:r>
              <a:rPr lang="en-GB" b="1" dirty="0">
                <a:latin typeface="Gill Sans MT" panose="020B0502020104020203" pitchFamily="34" charset="77"/>
              </a:rPr>
              <a:t>calamitous</a:t>
            </a:r>
            <a:r>
              <a:rPr lang="en-GB" dirty="0">
                <a:latin typeface="Gill Sans MT" panose="020B0502020104020203" pitchFamily="34" charset="77"/>
              </a:rPr>
              <a:t> twins destroyed the play room.</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ca-lam-</a:t>
            </a:r>
            <a:r>
              <a:rPr lang="en-GB" dirty="0" err="1">
                <a:latin typeface="Gill Sans MT" panose="020B0502020104020203" pitchFamily="34" charset="77"/>
              </a:rPr>
              <a:t>i</a:t>
            </a:r>
            <a:r>
              <a:rPr lang="en-GB" dirty="0">
                <a:latin typeface="Gill Sans MT" panose="020B0502020104020203" pitchFamily="34" charset="77"/>
              </a:rPr>
              <a:t>-</a:t>
            </a:r>
            <a:r>
              <a:rPr lang="en-GB" dirty="0" err="1">
                <a:latin typeface="Gill Sans MT" panose="020B0502020104020203" pitchFamily="34" charset="77"/>
              </a:rPr>
              <a:t>tous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3993685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calamitous pair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completely calamitous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12498115"/>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disastrous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glamorous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disaster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devastating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B5D6CD85-707A-3445-B746-C0D9967B6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8460" y="2615690"/>
            <a:ext cx="4053848" cy="4053848"/>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67485" y="1309202"/>
            <a:ext cx="395460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loquacious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7526" y="4024388"/>
            <a:ext cx="580379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describe someone as loquacious, you mean that they talk a lot.</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Miss Robson was so </a:t>
            </a:r>
            <a:r>
              <a:rPr lang="en-GB" sz="4000" b="1" dirty="0">
                <a:latin typeface="Gill Sans MT" panose="020B0502020104020203" pitchFamily="34" charset="77"/>
              </a:rPr>
              <a:t>loquacious</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lo-qua-</a:t>
            </a:r>
            <a:r>
              <a:rPr lang="en-GB" dirty="0" err="1">
                <a:latin typeface="Gill Sans MT" panose="020B0502020104020203" pitchFamily="34" charset="77"/>
              </a:rPr>
              <a:t>cious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53571652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rather loquacious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loquacious girl was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0449851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talkative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gracious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talk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chatty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spacious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B4474D15-D3D4-5A42-ABC3-AA690ECD6B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9619" y="3022767"/>
            <a:ext cx="3142483" cy="3142483"/>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62693" y="-281"/>
            <a:ext cx="664605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heart</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20021" y="5195227"/>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doctor</a:t>
            </a:r>
            <a:endParaRPr sz="413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16DB7DA3-9EEB-9541-8FFD-1ACD4A1E1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951" y="5731599"/>
            <a:ext cx="3290162" cy="3290162"/>
          </a:xfrm>
          <a:prstGeom prst="rect">
            <a:avLst/>
          </a:prstGeom>
        </p:spPr>
      </p:pic>
      <p:pic>
        <p:nvPicPr>
          <p:cNvPr id="18" name="Picture 17" descr="Icon&#10;&#10;Description automatically generated">
            <a:extLst>
              <a:ext uri="{FF2B5EF4-FFF2-40B4-BE49-F238E27FC236}">
                <a16:creationId xmlns:a16="http://schemas.microsoft.com/office/drawing/2014/main" id="{EC5C24CA-E5E3-7E44-A432-59D1831FD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1548" y="473186"/>
            <a:ext cx="3508846" cy="3508846"/>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44649" y="652017"/>
            <a:ext cx="810157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hospital</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69616" y="5164399"/>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nurse</a:t>
            </a:r>
            <a:endParaRPr sz="239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B951E267-AD90-2946-AFAA-F659564B9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059" y="5427006"/>
            <a:ext cx="3802831" cy="3802831"/>
          </a:xfrm>
          <a:prstGeom prst="rect">
            <a:avLst/>
          </a:prstGeom>
        </p:spPr>
      </p:pic>
      <p:pic>
        <p:nvPicPr>
          <p:cNvPr id="19" name="Picture 18">
            <a:extLst>
              <a:ext uri="{FF2B5EF4-FFF2-40B4-BE49-F238E27FC236}">
                <a16:creationId xmlns:a16="http://schemas.microsoft.com/office/drawing/2014/main" id="{B507D953-24E4-4544-9950-A4061CEADD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4126" y="607074"/>
            <a:ext cx="3463447" cy="3463447"/>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33698" y="776553"/>
            <a:ext cx="7466788"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injection</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25548" y="6035989"/>
            <a:ext cx="12346080"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idiosyncratic</a:t>
            </a:r>
            <a:endParaRPr sz="138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A89437B9-2420-B544-8E59-7BD573B58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215" y="5618429"/>
            <a:ext cx="3441681" cy="3441681"/>
          </a:xfrm>
          <a:prstGeom prst="rect">
            <a:avLst/>
          </a:prstGeom>
        </p:spPr>
      </p:pic>
      <p:pic>
        <p:nvPicPr>
          <p:cNvPr id="19" name="Picture 18" descr="Icon&#10;&#10;Description automatically generated">
            <a:extLst>
              <a:ext uri="{FF2B5EF4-FFF2-40B4-BE49-F238E27FC236}">
                <a16:creationId xmlns:a16="http://schemas.microsoft.com/office/drawing/2014/main" id="{52FD72C8-E418-3849-B273-A0EC73500A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5698" y="565376"/>
            <a:ext cx="3444081" cy="3444081"/>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94548" y="825981"/>
            <a:ext cx="11999897"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exuberant</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60692" y="6259283"/>
            <a:ext cx="10288591" cy="1872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1500" dirty="0">
                <a:latin typeface="Gill Sans MT" panose="020B0502020104020203" pitchFamily="34" charset="77"/>
              </a:rPr>
              <a:t>ambidextrous</a:t>
            </a:r>
            <a:endParaRPr sz="11500" dirty="0">
              <a:latin typeface="Gill Sans MT" panose="020B0502020104020203" pitchFamily="34" charset="77"/>
            </a:endParaRPr>
          </a:p>
        </p:txBody>
      </p:sp>
      <p:pic>
        <p:nvPicPr>
          <p:cNvPr id="18" name="Picture 17" descr="Icon&#10;&#10;Description automatically generated">
            <a:extLst>
              <a:ext uri="{FF2B5EF4-FFF2-40B4-BE49-F238E27FC236}">
                <a16:creationId xmlns:a16="http://schemas.microsoft.com/office/drawing/2014/main" id="{EF04C768-7CAC-F641-9EE1-7F5CB9535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78" y="5525898"/>
            <a:ext cx="3386391" cy="3386391"/>
          </a:xfrm>
          <a:prstGeom prst="rect">
            <a:avLst/>
          </a:prstGeom>
        </p:spPr>
      </p:pic>
      <p:pic>
        <p:nvPicPr>
          <p:cNvPr id="19" name="Picture 18" descr="Icon&#10;&#10;Description automatically generated">
            <a:extLst>
              <a:ext uri="{FF2B5EF4-FFF2-40B4-BE49-F238E27FC236}">
                <a16:creationId xmlns:a16="http://schemas.microsoft.com/office/drawing/2014/main" id="{897AC308-736A-0440-82A7-A811DFD171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3633" y="602687"/>
            <a:ext cx="3302256" cy="3302256"/>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89738" y="1115337"/>
            <a:ext cx="7660752"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calamitous</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25548" y="5706049"/>
            <a:ext cx="1234608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loquacious</a:t>
            </a:r>
            <a:endParaRPr sz="13800" dirty="0">
              <a:latin typeface="Gill Sans MT" panose="020B0502020104020203" pitchFamily="34" charset="77"/>
            </a:endParaRPr>
          </a:p>
        </p:txBody>
      </p:sp>
      <p:pic>
        <p:nvPicPr>
          <p:cNvPr id="18" name="Picture 17" descr="Icon&#10;&#10;Description automatically generated">
            <a:extLst>
              <a:ext uri="{FF2B5EF4-FFF2-40B4-BE49-F238E27FC236}">
                <a16:creationId xmlns:a16="http://schemas.microsoft.com/office/drawing/2014/main" id="{526868E3-7AEB-B04D-9452-3D8535C05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007" y="5765488"/>
            <a:ext cx="3142483" cy="3142483"/>
          </a:xfrm>
          <a:prstGeom prst="rect">
            <a:avLst/>
          </a:prstGeom>
        </p:spPr>
      </p:pic>
      <p:pic>
        <p:nvPicPr>
          <p:cNvPr id="19" name="Picture 18" descr="Icon&#10;&#10;Description automatically generated">
            <a:extLst>
              <a:ext uri="{FF2B5EF4-FFF2-40B4-BE49-F238E27FC236}">
                <a16:creationId xmlns:a16="http://schemas.microsoft.com/office/drawing/2014/main" id="{F29925C3-36EB-1C43-B6DE-74039B846E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6122" y="376571"/>
            <a:ext cx="4053848" cy="4053848"/>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955862" y="3085008"/>
            <a:ext cx="168636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heart</a:t>
            </a:r>
            <a:endParaRPr b="1" dirty="0">
              <a:latin typeface="Gill Sans MT" panose="020B0502020104020203" pitchFamily="34" charset="77"/>
              <a:sym typeface="American Typewriter"/>
            </a:endParaRPr>
          </a:p>
        </p:txBody>
      </p:sp>
      <p:sp>
        <p:nvSpPr>
          <p:cNvPr id="134" name="office"/>
          <p:cNvSpPr txBox="1"/>
          <p:nvPr/>
        </p:nvSpPr>
        <p:spPr>
          <a:xfrm>
            <a:off x="2765109" y="3993661"/>
            <a:ext cx="206787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doctor</a:t>
            </a:r>
            <a:endParaRPr dirty="0">
              <a:latin typeface="Gill Sans MT" panose="020B0502020104020203" pitchFamily="34" charset="77"/>
            </a:endParaRPr>
          </a:p>
        </p:txBody>
      </p:sp>
      <p:sp>
        <p:nvSpPr>
          <p:cNvPr id="135" name="spare"/>
          <p:cNvSpPr txBox="1"/>
          <p:nvPr/>
        </p:nvSpPr>
        <p:spPr>
          <a:xfrm>
            <a:off x="2595993" y="4843260"/>
            <a:ext cx="24061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hospital</a:t>
            </a:r>
            <a:endParaRPr b="1" dirty="0">
              <a:latin typeface="Gill Sans MT" panose="020B0502020104020203" pitchFamily="34" charset="77"/>
              <a:sym typeface="American Typewriter"/>
            </a:endParaRPr>
          </a:p>
        </p:txBody>
      </p:sp>
      <p:sp>
        <p:nvSpPr>
          <p:cNvPr id="136" name="chipped"/>
          <p:cNvSpPr txBox="1"/>
          <p:nvPr/>
        </p:nvSpPr>
        <p:spPr>
          <a:xfrm>
            <a:off x="2932621" y="5769060"/>
            <a:ext cx="173284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nurse</a:t>
            </a:r>
            <a:endParaRPr dirty="0">
              <a:latin typeface="Gill Sans MT" panose="020B0502020104020203" pitchFamily="34" charset="77"/>
            </a:endParaRPr>
          </a:p>
        </p:txBody>
      </p:sp>
      <p:sp>
        <p:nvSpPr>
          <p:cNvPr id="137" name="lift"/>
          <p:cNvSpPr txBox="1"/>
          <p:nvPr/>
        </p:nvSpPr>
        <p:spPr>
          <a:xfrm>
            <a:off x="2481378" y="6639612"/>
            <a:ext cx="263533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injection</a:t>
            </a:r>
            <a:endParaRPr dirty="0">
              <a:latin typeface="Gill Sans MT" panose="020B0502020104020203" pitchFamily="34" charset="77"/>
            </a:endParaRPr>
          </a:p>
        </p:txBody>
      </p:sp>
      <p:sp>
        <p:nvSpPr>
          <p:cNvPr id="138" name="mutter"/>
          <p:cNvSpPr txBox="1"/>
          <p:nvPr/>
        </p:nvSpPr>
        <p:spPr>
          <a:xfrm>
            <a:off x="7659629" y="3961911"/>
            <a:ext cx="311303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exuberant</a:t>
            </a:r>
            <a:endParaRPr b="1" dirty="0">
              <a:latin typeface="Gill Sans MT" panose="020B0502020104020203" pitchFamily="34" charset="77"/>
              <a:sym typeface="American Typewriter"/>
            </a:endParaRPr>
          </a:p>
        </p:txBody>
      </p:sp>
      <p:sp>
        <p:nvSpPr>
          <p:cNvPr id="139" name="unveil"/>
          <p:cNvSpPr txBox="1"/>
          <p:nvPr/>
        </p:nvSpPr>
        <p:spPr>
          <a:xfrm>
            <a:off x="7476490" y="5750010"/>
            <a:ext cx="328936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calamitous</a:t>
            </a:r>
            <a:endParaRPr b="1" dirty="0">
              <a:latin typeface="Gill Sans MT" panose="020B0502020104020203" pitchFamily="34" charset="77"/>
              <a:sym typeface="American Typewriter"/>
            </a:endParaRPr>
          </a:p>
        </p:txBody>
      </p:sp>
      <p:sp>
        <p:nvSpPr>
          <p:cNvPr id="140" name="tolerate"/>
          <p:cNvSpPr txBox="1"/>
          <p:nvPr/>
        </p:nvSpPr>
        <p:spPr>
          <a:xfrm>
            <a:off x="7312583" y="3065958"/>
            <a:ext cx="380713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idiosyncratic</a:t>
            </a:r>
            <a:endParaRPr dirty="0">
              <a:latin typeface="Gill Sans MT" panose="020B0502020104020203" pitchFamily="34" charset="77"/>
            </a:endParaRPr>
          </a:p>
        </p:txBody>
      </p:sp>
      <p:sp>
        <p:nvSpPr>
          <p:cNvPr id="141" name="fixation"/>
          <p:cNvSpPr txBox="1"/>
          <p:nvPr/>
        </p:nvSpPr>
        <p:spPr>
          <a:xfrm>
            <a:off x="7125837" y="4824210"/>
            <a:ext cx="418063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ambidextrous</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573466" y="6639611"/>
            <a:ext cx="320600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loquacious</a:t>
            </a:r>
            <a:endParaRPr b="1" dirty="0">
              <a:latin typeface="Gill Sans MT" panose="020B0502020104020203" pitchFamily="34" charset="77"/>
              <a:sym typeface="American Typewrite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17515" y="2274766"/>
            <a:ext cx="168636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heart</a:t>
            </a:r>
            <a:endParaRPr b="1" dirty="0">
              <a:latin typeface="Gill Sans MT" panose="020B0502020104020203" pitchFamily="34" charset="77"/>
              <a:sym typeface="American Typewriter"/>
            </a:endParaRPr>
          </a:p>
        </p:txBody>
      </p:sp>
      <p:sp>
        <p:nvSpPr>
          <p:cNvPr id="134" name="office"/>
          <p:cNvSpPr txBox="1"/>
          <p:nvPr/>
        </p:nvSpPr>
        <p:spPr>
          <a:xfrm>
            <a:off x="5526765" y="3183419"/>
            <a:ext cx="206787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doctor</a:t>
            </a:r>
            <a:endParaRPr dirty="0">
              <a:latin typeface="Gill Sans MT" panose="020B0502020104020203" pitchFamily="34" charset="77"/>
            </a:endParaRPr>
          </a:p>
        </p:txBody>
      </p:sp>
      <p:sp>
        <p:nvSpPr>
          <p:cNvPr id="135" name="spare"/>
          <p:cNvSpPr txBox="1"/>
          <p:nvPr/>
        </p:nvSpPr>
        <p:spPr>
          <a:xfrm>
            <a:off x="5357645" y="4033018"/>
            <a:ext cx="24061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hospital</a:t>
            </a:r>
            <a:endParaRPr b="1" dirty="0">
              <a:latin typeface="Gill Sans MT" panose="020B0502020104020203" pitchFamily="34" charset="77"/>
              <a:sym typeface="American Typewriter"/>
            </a:endParaRPr>
          </a:p>
        </p:txBody>
      </p:sp>
      <p:sp>
        <p:nvSpPr>
          <p:cNvPr id="136" name="chipped"/>
          <p:cNvSpPr txBox="1"/>
          <p:nvPr/>
        </p:nvSpPr>
        <p:spPr>
          <a:xfrm>
            <a:off x="5694275" y="4958818"/>
            <a:ext cx="173284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nurse</a:t>
            </a:r>
            <a:endParaRPr dirty="0">
              <a:latin typeface="Gill Sans MT" panose="020B0502020104020203" pitchFamily="34" charset="77"/>
            </a:endParaRPr>
          </a:p>
        </p:txBody>
      </p:sp>
      <p:sp>
        <p:nvSpPr>
          <p:cNvPr id="137" name="lift"/>
          <p:cNvSpPr txBox="1"/>
          <p:nvPr/>
        </p:nvSpPr>
        <p:spPr>
          <a:xfrm>
            <a:off x="5243033" y="5829370"/>
            <a:ext cx="263533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injection</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004184" y="3418118"/>
            <a:ext cx="311303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exuberant</a:t>
            </a:r>
            <a:endParaRPr b="1" dirty="0">
              <a:latin typeface="Gill Sans MT" panose="020B0502020104020203" pitchFamily="34" charset="77"/>
              <a:sym typeface="American Typewriter"/>
            </a:endParaRPr>
          </a:p>
        </p:txBody>
      </p:sp>
      <p:sp>
        <p:nvSpPr>
          <p:cNvPr id="139" name="unveil"/>
          <p:cNvSpPr txBox="1"/>
          <p:nvPr/>
        </p:nvSpPr>
        <p:spPr>
          <a:xfrm>
            <a:off x="4821044" y="5206217"/>
            <a:ext cx="328936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calamitous</a:t>
            </a:r>
            <a:endParaRPr b="1" dirty="0">
              <a:latin typeface="Gill Sans MT" panose="020B0502020104020203" pitchFamily="34" charset="77"/>
              <a:sym typeface="American Typewriter"/>
            </a:endParaRPr>
          </a:p>
        </p:txBody>
      </p:sp>
      <p:sp>
        <p:nvSpPr>
          <p:cNvPr id="140" name="tolerate"/>
          <p:cNvSpPr txBox="1"/>
          <p:nvPr/>
        </p:nvSpPr>
        <p:spPr>
          <a:xfrm>
            <a:off x="4657138" y="2522165"/>
            <a:ext cx="380713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idiosyncratic</a:t>
            </a:r>
            <a:endParaRPr dirty="0">
              <a:latin typeface="Gill Sans MT" panose="020B0502020104020203" pitchFamily="34" charset="77"/>
            </a:endParaRPr>
          </a:p>
        </p:txBody>
      </p:sp>
      <p:sp>
        <p:nvSpPr>
          <p:cNvPr id="141" name="fixation"/>
          <p:cNvSpPr txBox="1"/>
          <p:nvPr/>
        </p:nvSpPr>
        <p:spPr>
          <a:xfrm>
            <a:off x="4470388" y="4280417"/>
            <a:ext cx="418063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ambidextrous</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4918021" y="6095818"/>
            <a:ext cx="320600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loquacious</a:t>
            </a:r>
            <a:endParaRPr b="1" dirty="0">
              <a:latin typeface="Gill Sans MT" panose="020B0502020104020203" pitchFamily="34" charset="77"/>
              <a:sym typeface="American Typewriter"/>
            </a:endParaRPr>
          </a:p>
        </p:txBody>
      </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0044" y="1309202"/>
            <a:ext cx="201818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heart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56307" y="3790612"/>
            <a:ext cx="5426103"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Your heart is the organ in your chest that pumps the blood around your body. People also use heart to refer to the area of their chest that is closest to their heart.</a:t>
            </a:r>
            <a:endParaRPr sz="2800" dirty="0">
              <a:latin typeface="Gill Sans MT" panose="020B0502020104020203" pitchFamily="34" charset="77"/>
            </a:endParaRPr>
          </a:p>
        </p:txBody>
      </p:sp>
      <p:sp>
        <p:nvSpPr>
          <p:cNvPr id="155" name="The was a tear in Freddie’s new school jumper."/>
          <p:cNvSpPr txBox="1"/>
          <p:nvPr/>
        </p:nvSpPr>
        <p:spPr>
          <a:xfrm>
            <a:off x="-55619" y="606472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My </a:t>
            </a:r>
            <a:r>
              <a:rPr lang="en-GB" sz="4000" b="1" dirty="0">
                <a:latin typeface="Gill Sans MT" panose="020B0502020104020203" pitchFamily="34" charset="77"/>
              </a:rPr>
              <a:t>heart</a:t>
            </a:r>
            <a:r>
              <a:rPr lang="en-GB" sz="4000" dirty="0">
                <a:latin typeface="Gill Sans MT" panose="020B0502020104020203" pitchFamily="34" charset="77"/>
              </a:rPr>
              <a:t> was beating in my chest.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heart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0788443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ticker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459695031"/>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powerful heart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heart was beating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0C100C20-6160-FF48-8C7C-F7E161353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964" y="2290361"/>
            <a:ext cx="3657103" cy="3657103"/>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0698" y="1309202"/>
            <a:ext cx="259686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doctor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3321" y="4001642"/>
            <a:ext cx="574332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doctor is someone who is qualified in medicine and treats people who are ill.</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doctor</a:t>
            </a:r>
            <a:r>
              <a:rPr lang="en-GB" sz="4000" dirty="0">
                <a:latin typeface="Gill Sans MT" panose="020B0502020104020203" pitchFamily="34" charset="77"/>
              </a:rPr>
              <a:t> talked to the patient.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doc-tor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8963176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
                      </a:r>
                      <a:r>
                        <a:rPr lang="en-GB" sz="2600" dirty="0" err="1">
                          <a:latin typeface="Gill Sans MT" panose="020B0502020104020203" pitchFamily="34" charset="77"/>
                        </a:rPr>
                        <a:t>Dr.</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patient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hospital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221671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my doctor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from the doctor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E3B5DB8F-D740-0644-91DB-C1A1930B3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7272" y="2117860"/>
            <a:ext cx="3802831" cy="3802831"/>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51197" y="1309202"/>
            <a:ext cx="29158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hospital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936243" y="3734316"/>
            <a:ext cx="5030687"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hospital is a place where people who are ill are looked after by nurses and doctors.</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hospital</a:t>
            </a:r>
            <a:r>
              <a:rPr lang="en-GB" sz="4000" dirty="0">
                <a:latin typeface="Gill Sans MT" panose="020B0502020104020203" pitchFamily="34" charset="77"/>
              </a:rPr>
              <a:t> looked after the sick patients.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hos</a:t>
            </a:r>
            <a:r>
              <a:rPr lang="en-GB" dirty="0">
                <a:latin typeface="Gill Sans MT" panose="020B0502020104020203" pitchFamily="34" charset="77"/>
              </a:rPr>
              <a:t>-pi-</a:t>
            </a:r>
            <a:r>
              <a:rPr lang="en-GB" dirty="0" err="1">
                <a:latin typeface="Gill Sans MT" panose="020B0502020104020203" pitchFamily="34" charset="77"/>
              </a:rPr>
              <a:t>tal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2768205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clinic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sickness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health centre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medicine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88405646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drove to the hospital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hospital was full of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a:extLst>
              <a:ext uri="{FF2B5EF4-FFF2-40B4-BE49-F238E27FC236}">
                <a16:creationId xmlns:a16="http://schemas.microsoft.com/office/drawing/2014/main" id="{18689CDC-5EF7-304E-9024-CE3947FA8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632" y="2670861"/>
            <a:ext cx="3463447" cy="3463447"/>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43933" y="1309202"/>
            <a:ext cx="213039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nurse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5049" y="4055334"/>
            <a:ext cx="543111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nurse is a person whose job is to care for people who are ill.</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1" dirty="0">
                <a:latin typeface="Gill Sans MT" panose="020B0502020104020203" pitchFamily="34" charset="77"/>
              </a:rPr>
              <a:t>Nurses</a:t>
            </a:r>
            <a:r>
              <a:rPr lang="en-GB" sz="4000" dirty="0">
                <a:latin typeface="Gill Sans MT" panose="020B0502020104020203" pitchFamily="34" charset="77"/>
              </a:rPr>
              <a:t> worked in the hospital with patients.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nurse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9841414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nanny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hospital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carer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verse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sickness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0369553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nursed back to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cared for by the nurse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ADD186AA-15DC-6743-ABC4-9C59B2EB1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8432" y="2188748"/>
            <a:ext cx="3802831" cy="3802831"/>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05329" y="1309202"/>
            <a:ext cx="320760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injection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1732" y="3860342"/>
            <a:ext cx="6020302"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have an injection, a doctor or nurse puts a medicine into your body using a device with a needle called a syringe.</a:t>
            </a:r>
            <a:endParaRPr sz="32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Jenny needed an </a:t>
            </a:r>
            <a:r>
              <a:rPr lang="en-GB" sz="4000" b="1" dirty="0">
                <a:latin typeface="Gill Sans MT" panose="020B0502020104020203" pitchFamily="34" charset="77"/>
              </a:rPr>
              <a:t>injection</a:t>
            </a:r>
            <a:r>
              <a:rPr lang="en-GB" sz="4000" dirty="0">
                <a:latin typeface="Gill Sans MT" panose="020B0502020104020203" pitchFamily="34" charset="77"/>
              </a:rPr>
              <a:t> to keep her safe.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a:t>
            </a:r>
            <a:r>
              <a:rPr lang="en-GB" dirty="0" err="1">
                <a:latin typeface="Gill Sans MT" panose="020B0502020104020203" pitchFamily="34" charset="77"/>
              </a:rPr>
              <a:t>jec</a:t>
            </a:r>
            <a:r>
              <a:rPr lang="en-GB" dirty="0">
                <a:latin typeface="Gill Sans MT" panose="020B0502020104020203" pitchFamily="34" charset="77"/>
              </a:rPr>
              <a:t>-</a:t>
            </a:r>
            <a:r>
              <a:rPr lang="en-GB" dirty="0" err="1">
                <a:latin typeface="Gill Sans MT" panose="020B0502020104020203" pitchFamily="34" charset="77"/>
              </a:rPr>
              <a:t>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3963647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inoculation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vaccination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direction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health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82567411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an injection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injection was for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F04F4D18-C294-5046-B81B-437989BF5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948" y="2455733"/>
            <a:ext cx="3444081" cy="3444081"/>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12857</TotalTime>
  <Words>825</Words>
  <Application>Microsoft Macintosh PowerPoint</Application>
  <PresentationFormat>Custom</PresentationFormat>
  <Paragraphs>265</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149</cp:revision>
  <dcterms:modified xsi:type="dcterms:W3CDTF">2020-12-05T16:38:55Z</dcterms:modified>
</cp:coreProperties>
</file>