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82" r:id="rId4"/>
    <p:sldId id="281" r:id="rId5"/>
    <p:sldId id="271" r:id="rId6"/>
    <p:sldId id="273" r:id="rId7"/>
    <p:sldId id="274" r:id="rId8"/>
    <p:sldId id="275" r:id="rId9"/>
    <p:sldId id="276" r:id="rId10"/>
    <p:sldId id="272" r:id="rId11"/>
    <p:sldId id="277" r:id="rId12"/>
    <p:sldId id="278" r:id="rId13"/>
    <p:sldId id="279" r:id="rId14"/>
    <p:sldId id="280" r:id="rId15"/>
    <p:sldId id="284" r:id="rId16"/>
    <p:sldId id="285" r:id="rId17"/>
    <p:sldId id="286" r:id="rId18"/>
    <p:sldId id="287" r:id="rId19"/>
    <p:sldId id="288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5C0"/>
    <a:srgbClr val="00AEEE"/>
    <a:srgbClr val="C92405"/>
    <a:srgbClr val="DD2909"/>
    <a:srgbClr val="37D2EA"/>
    <a:srgbClr val="38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68"/>
    <p:restoredTop sz="94771"/>
  </p:normalViewPr>
  <p:slideViewPr>
    <p:cSldViewPr snapToGrid="0" snapToObjects="1">
      <p:cViewPr varScale="1">
        <p:scale>
          <a:sx n="70" d="100"/>
          <a:sy n="70" d="100"/>
        </p:scale>
        <p:origin x="13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1093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383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5987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6297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7310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59532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3559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306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5604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3952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7381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5497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2561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0229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27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812800" y="0"/>
            <a:ext cx="15232066" cy="10160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65227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2717800" y="635000"/>
            <a:ext cx="12357100" cy="8238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13"/>
          </p:nvPr>
        </p:nvSpPr>
        <p:spPr>
          <a:xfrm>
            <a:off x="4533900" y="2603500"/>
            <a:ext cx="942975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680200" y="5026947"/>
            <a:ext cx="6057901" cy="40407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502400" y="886747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2374900" y="889000"/>
            <a:ext cx="11976100" cy="7984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Word of the Day…"/>
          <p:cNvSpPr txBox="1"/>
          <p:nvPr/>
        </p:nvSpPr>
        <p:spPr>
          <a:xfrm>
            <a:off x="219430" y="152303"/>
            <a:ext cx="12565940" cy="3180358"/>
          </a:xfrm>
          <a:prstGeom prst="rect">
            <a:avLst/>
          </a:prstGeom>
          <a:ln w="12700">
            <a:miter lim="400000"/>
          </a:ln>
          <a:effectLst>
            <a:outerShdw dist="254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21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dirty="0">
                <a:solidFill>
                  <a:srgbClr val="00AEEE"/>
                </a:solidFill>
                <a:latin typeface="Gill Sans MT" panose="020B0502020104020203" pitchFamily="34" charset="77"/>
              </a:rPr>
              <a:t>Word of the Day</a:t>
            </a:r>
          </a:p>
          <a:p>
            <a:pPr algn="r">
              <a:defRPr sz="7900" b="1">
                <a:solidFill>
                  <a:schemeClr val="accent6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en-GB" dirty="0">
                <a:solidFill>
                  <a:srgbClr val="0070C0"/>
                </a:solidFill>
                <a:latin typeface="Gill Sans MT" panose="020B0502020104020203" pitchFamily="34" charset="77"/>
              </a:rPr>
              <a:t>Autumn</a:t>
            </a:r>
            <a:r>
              <a:rPr dirty="0">
                <a:solidFill>
                  <a:srgbClr val="0070C0"/>
                </a:solidFill>
                <a:latin typeface="Gill Sans MT" panose="020B0502020104020203" pitchFamily="34" charset="77"/>
              </a:rPr>
              <a:t> Term 2020 </a:t>
            </a:r>
          </a:p>
        </p:txBody>
      </p:sp>
      <p:sp>
        <p:nvSpPr>
          <p:cNvPr id="121" name="'Words unlock the doors to a world of                                            understanding...'"/>
          <p:cNvSpPr txBox="1"/>
          <p:nvPr/>
        </p:nvSpPr>
        <p:spPr>
          <a:xfrm>
            <a:off x="3330609" y="9023736"/>
            <a:ext cx="9180945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spcBef>
                <a:spcPts val="4200"/>
              </a:spcBef>
              <a:defRPr sz="3200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sz="2400" dirty="0">
                <a:latin typeface="Gill Sans MT" panose="020B0502020104020203" pitchFamily="34" charset="77"/>
              </a:rPr>
              <a:t>'</a:t>
            </a:r>
            <a:r>
              <a:rPr sz="2400" b="1" i="1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Words unlock the doors to a world of</a:t>
            </a:r>
            <a:r>
              <a:rPr lang="en-GB" sz="2400" b="1" i="1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sz="2400" b="1" i="1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understanding...'</a:t>
            </a:r>
          </a:p>
        </p:txBody>
      </p:sp>
      <p:sp>
        <p:nvSpPr>
          <p:cNvPr id="122" name="Week 11 - 29th June 2020"/>
          <p:cNvSpPr txBox="1"/>
          <p:nvPr/>
        </p:nvSpPr>
        <p:spPr>
          <a:xfrm>
            <a:off x="5022561" y="3226831"/>
            <a:ext cx="7343357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Week </a:t>
            </a:r>
            <a:r>
              <a:rPr lang="en-GB" dirty="0">
                <a:latin typeface="Gill Sans MT" panose="020B0502020104020203" pitchFamily="34" charset="77"/>
              </a:rPr>
              <a:t>– 30th November</a:t>
            </a:r>
            <a:r>
              <a:rPr dirty="0">
                <a:latin typeface="Gill Sans MT" panose="020B0502020104020203" pitchFamily="34" charset="77"/>
              </a:rPr>
              <a:t> 2020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93E7B5B-BA83-1A40-88CA-41B9CA3846FC}"/>
              </a:ext>
            </a:extLst>
          </p:cNvPr>
          <p:cNvGrpSpPr/>
          <p:nvPr/>
        </p:nvGrpSpPr>
        <p:grpSpPr>
          <a:xfrm>
            <a:off x="-8276819" y="-164678"/>
            <a:ext cx="10029965" cy="15256120"/>
            <a:chOff x="-8642579" y="-164678"/>
            <a:chExt cx="10029965" cy="1525612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60EA16-1FF2-7A41-9FFE-93201C894C8C}"/>
                </a:ext>
              </a:extLst>
            </p:cNvPr>
            <p:cNvSpPr/>
            <p:nvPr/>
          </p:nvSpPr>
          <p:spPr>
            <a:xfrm rot="20706798" flipH="1">
              <a:off x="-8642579" y="-10966"/>
              <a:ext cx="9434333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9CF7BC9-F256-484E-B2A3-20A683E99FCB}"/>
                </a:ext>
              </a:extLst>
            </p:cNvPr>
            <p:cNvSpPr/>
            <p:nvPr/>
          </p:nvSpPr>
          <p:spPr>
            <a:xfrm rot="20706798" flipH="1">
              <a:off x="-8046947" y="-164678"/>
              <a:ext cx="9434333" cy="15102408"/>
            </a:xfrm>
            <a:prstGeom prst="rect">
              <a:avLst/>
            </a:prstGeom>
            <a:solidFill>
              <a:srgbClr val="38E1FF">
                <a:alpha val="32941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5" name="Picture 4" descr="A close up of a toy&#10;&#10;Description automatically generated">
            <a:extLst>
              <a:ext uri="{FF2B5EF4-FFF2-40B4-BE49-F238E27FC236}">
                <a16:creationId xmlns:a16="http://schemas.microsoft.com/office/drawing/2014/main" id="{0E0A381E-E771-9A42-828B-936CC63247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9" t="20868" r="34222" b="19852"/>
          <a:stretch/>
        </p:blipFill>
        <p:spPr>
          <a:xfrm>
            <a:off x="194597" y="3889160"/>
            <a:ext cx="4115970" cy="586444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CC5B04C-98BD-014B-B30E-83A1C31AF9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5871">
            <a:off x="4454292" y="4450311"/>
            <a:ext cx="3513462" cy="2629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5F1DE71-708C-0147-917C-C5B1D4D208D4}"/>
              </a:ext>
            </a:extLst>
          </p:cNvPr>
          <p:cNvGrpSpPr/>
          <p:nvPr/>
        </p:nvGrpSpPr>
        <p:grpSpPr>
          <a:xfrm>
            <a:off x="11561091" y="3182930"/>
            <a:ext cx="8917924" cy="15439250"/>
            <a:chOff x="11782763" y="-862597"/>
            <a:chExt cx="8917924" cy="1543925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99AD46-A23A-0743-A5AD-1B4A4E4B67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53B4510-4E14-6043-BDB0-C5DAFE276E0E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EC0D784-5EA2-6841-BB18-6B704A0BBD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752">
            <a:off x="6517535" y="6383473"/>
            <a:ext cx="3213149" cy="2403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2679589-8404-E543-896F-014067FE98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2618">
            <a:off x="8719809" y="4398356"/>
            <a:ext cx="3138499" cy="2353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849361" y="1309202"/>
            <a:ext cx="2319546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ablaze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adjective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92749" y="3944742"/>
            <a:ext cx="5500823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200" dirty="0">
                <a:latin typeface="Gill Sans MT" panose="020B0502020104020203" pitchFamily="34" charset="77"/>
              </a:rPr>
              <a:t>Something that is ablaze is burning very fiercely. If a place is ablaze with lights or colours, it is very bright because of them.</a:t>
            </a:r>
            <a:endParaRPr sz="32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227218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Jeff’s eyes were </a:t>
            </a:r>
            <a:r>
              <a:rPr lang="en-GB" sz="4000" b="1" dirty="0">
                <a:latin typeface="Gill Sans MT" panose="020B0502020104020203" pitchFamily="34" charset="77"/>
              </a:rPr>
              <a:t>ablaze</a:t>
            </a:r>
            <a:r>
              <a:rPr lang="en-GB" sz="4000" dirty="0">
                <a:latin typeface="Gill Sans MT" panose="020B0502020104020203" pitchFamily="34" charset="77"/>
              </a:rPr>
              <a:t> with excitement..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a-blaze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167864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7751693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alight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dark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amaze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fire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aglow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extinguished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craze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eyes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925112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ablaze with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ablaze from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F0D22C52-74F3-DF4E-A7DA-3EC0889A89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683" y="1840697"/>
            <a:ext cx="4176407" cy="417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4954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737155" y="1309202"/>
            <a:ext cx="2543966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brazen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adjective/verb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703945" y="3928555"/>
            <a:ext cx="5495284" cy="2257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2800" dirty="0">
                <a:latin typeface="Gill Sans MT" panose="020B0502020104020203" pitchFamily="34" charset="77"/>
              </a:rPr>
              <a:t>If you describe a person or their behaviour as brazen, you mean that they are very bold and do not care what other people think about them or their behaviour.</a:t>
            </a:r>
            <a:endParaRPr sz="28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-27810" y="6243020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Jen walked </a:t>
            </a:r>
            <a:r>
              <a:rPr lang="en-GB" sz="4000" b="1" dirty="0">
                <a:latin typeface="Gill Sans MT" panose="020B0502020104020203" pitchFamily="34" charset="77"/>
              </a:rPr>
              <a:t>brazenly</a:t>
            </a:r>
            <a:r>
              <a:rPr lang="en-GB" sz="4000" dirty="0">
                <a:latin typeface="Gill Sans MT" panose="020B0502020104020203" pitchFamily="34" charset="77"/>
              </a:rPr>
              <a:t> into the classroom ten minutes late.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bra-zen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148627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bold and brazen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his brazen actions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279707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3655998878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bold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shy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ly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raisin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behaviour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insolent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timid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action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B2DE980A-5DCF-F645-BEE1-1DD298D7AB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462" y="2121400"/>
            <a:ext cx="4177615" cy="417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7497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578458" y="1309202"/>
            <a:ext cx="2861361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sublime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adjective/verb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587202" y="3778154"/>
            <a:ext cx="6427496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If you describe something as sublime, you mean that it has a wonderful quality that affects you deeply.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Today’s pudding was absolutely </a:t>
            </a:r>
            <a:r>
              <a:rPr lang="en-GB" sz="4000" b="1" dirty="0">
                <a:latin typeface="Gill Sans MT" panose="020B0502020104020203" pitchFamily="34" charset="77"/>
              </a:rPr>
              <a:t>sublime</a:t>
            </a:r>
            <a:r>
              <a:rPr lang="en-GB" sz="4000" dirty="0">
                <a:latin typeface="Gill Sans MT" panose="020B0502020104020203" pitchFamily="34" charset="77"/>
              </a:rPr>
              <a:t>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sub-lime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162906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just sublime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sublime and delicious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284203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445892699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first-class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poor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ly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time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food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heavenly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ordinary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crime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clothing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pic>
        <p:nvPicPr>
          <p:cNvPr id="4" name="Picture 3" descr="A picture containing plate, drawing&#10;&#10;Description automatically generated">
            <a:extLst>
              <a:ext uri="{FF2B5EF4-FFF2-40B4-BE49-F238E27FC236}">
                <a16:creationId xmlns:a16="http://schemas.microsoft.com/office/drawing/2014/main" id="{BC535458-4DEA-7148-8B75-38A8D1CFE8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603" y="2534800"/>
            <a:ext cx="3423167" cy="342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6024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738759" y="1309202"/>
            <a:ext cx="2540760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absurd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adjective/noun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513433" y="3873274"/>
            <a:ext cx="6193489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200" dirty="0">
                <a:latin typeface="Gill Sans MT" panose="020B0502020104020203" pitchFamily="34" charset="77"/>
              </a:rPr>
              <a:t>If you say that something is absurd, you are criticizing it because you think that it is ridiculous or that it does not make sense.</a:t>
            </a:r>
            <a:endParaRPr sz="32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-2" y="6099202"/>
            <a:ext cx="12999689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dirty="0">
                <a:latin typeface="Gill Sans MT" panose="020B0502020104020203" pitchFamily="34" charset="77"/>
              </a:rPr>
              <a:t>Dad thought the price of the trainers was </a:t>
            </a:r>
            <a:r>
              <a:rPr lang="en-GB" b="1" dirty="0">
                <a:latin typeface="Gill Sans MT" panose="020B0502020104020203" pitchFamily="34" charset="77"/>
              </a:rPr>
              <a:t>absurd</a:t>
            </a:r>
            <a:r>
              <a:rPr lang="en-GB" dirty="0">
                <a:latin typeface="Gill Sans MT" panose="020B0502020104020203" pitchFamily="34" charset="77"/>
              </a:rPr>
              <a:t>.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ab-surd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230928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rather absurd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completely absurd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574656"/>
              </p:ext>
            </p:extLst>
          </p:nvPr>
        </p:nvGraphicFramePr>
        <p:xfrm>
          <a:off x="5112" y="7748437"/>
          <a:ext cx="1312790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25965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725965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224040">
                  <a:extLst>
                    <a:ext uri="{9D8B030D-6E8A-4147-A177-3AD203B41FA5}">
                      <a16:colId xmlns:a16="http://schemas.microsoft.com/office/drawing/2014/main" val="3331088901"/>
                    </a:ext>
                  </a:extLst>
                </a:gridCol>
                <a:gridCol w="2725965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725965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ridiculous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sensible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ly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heard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cost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laughable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occurred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behaviour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DEC5371-591B-0748-8E5A-8761F0BC30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04"/>
          <a:stretch/>
        </p:blipFill>
        <p:spPr>
          <a:xfrm>
            <a:off x="6874485" y="1720305"/>
            <a:ext cx="5326669" cy="411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6779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635185" y="1309202"/>
            <a:ext cx="3419206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squander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verb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597526" y="4024388"/>
            <a:ext cx="5803798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If you squander money, resources, or opportunities, you waste them.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 err="1">
                <a:latin typeface="Gill Sans MT" panose="020B0502020104020203" pitchFamily="34" charset="77"/>
              </a:rPr>
              <a:t>Shahib</a:t>
            </a:r>
            <a:r>
              <a:rPr lang="en-GB" sz="4000" b="1" dirty="0">
                <a:latin typeface="Gill Sans MT" panose="020B0502020104020203" pitchFamily="34" charset="77"/>
              </a:rPr>
              <a:t> </a:t>
            </a:r>
            <a:r>
              <a:rPr lang="en-GB" sz="4000" dirty="0">
                <a:latin typeface="Gill Sans MT" panose="020B0502020104020203" pitchFamily="34" charset="77"/>
              </a:rPr>
              <a:t>didn’t want to </a:t>
            </a:r>
            <a:r>
              <a:rPr lang="en-GB" sz="4000" b="1" dirty="0">
                <a:latin typeface="Gill Sans MT" panose="020B0502020104020203" pitchFamily="34" charset="77"/>
              </a:rPr>
              <a:t>squander</a:t>
            </a:r>
            <a:r>
              <a:rPr lang="en-GB" sz="4000" dirty="0">
                <a:latin typeface="Gill Sans MT" panose="020B0502020104020203" pitchFamily="34" charset="77"/>
              </a:rPr>
              <a:t> his time playing games.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514283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 err="1">
                <a:latin typeface="Gill Sans MT" panose="020B0502020104020203" pitchFamily="34" charset="77"/>
              </a:rPr>
              <a:t>squan</a:t>
            </a:r>
            <a:r>
              <a:rPr lang="en-GB" dirty="0">
                <a:latin typeface="Gill Sans MT" panose="020B0502020104020203" pitchFamily="34" charset="77"/>
              </a:rPr>
              <a:t>-der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758580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had squandered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don’t squander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121890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3334831431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waste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save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ing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wander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money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throw away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ponder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time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39302964-8860-F248-9320-F16DBBAFFD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626" y="2484933"/>
            <a:ext cx="3290812" cy="329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1830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 rot="1007258">
            <a:off x="11968918" y="1439632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5EF5107-5BC4-E84A-AB08-D710D9F8D1A2}"/>
              </a:ext>
            </a:extLst>
          </p:cNvPr>
          <p:cNvSpPr/>
          <p:nvPr/>
        </p:nvSpPr>
        <p:spPr>
          <a:xfrm>
            <a:off x="308911" y="305549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C0D07C-E46E-A94D-BECD-14C267D89B3C}"/>
              </a:ext>
            </a:extLst>
          </p:cNvPr>
          <p:cNvSpPr/>
          <p:nvPr/>
        </p:nvSpPr>
        <p:spPr>
          <a:xfrm>
            <a:off x="329360" y="5427006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1D68E3-A056-8C4D-97C2-0A47EFC3C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205349" y="7853396"/>
            <a:ext cx="1470091" cy="12143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9023BC-FE5D-E347-A025-46D87D714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49809" y="473186"/>
            <a:ext cx="1470091" cy="1214376"/>
          </a:xfrm>
          <a:prstGeom prst="rect">
            <a:avLst/>
          </a:prstGeom>
        </p:spPr>
      </p:pic>
      <p:sp>
        <p:nvSpPr>
          <p:cNvPr id="27" name="tear">
            <a:extLst>
              <a:ext uri="{FF2B5EF4-FFF2-40B4-BE49-F238E27FC236}">
                <a16:creationId xmlns:a16="http://schemas.microsoft.com/office/drawing/2014/main" id="{305B9BC5-B671-A64C-B9FA-DF2667A61C05}"/>
              </a:ext>
            </a:extLst>
          </p:cNvPr>
          <p:cNvSpPr txBox="1"/>
          <p:nvPr/>
        </p:nvSpPr>
        <p:spPr>
          <a:xfrm>
            <a:off x="1400175" y="-281"/>
            <a:ext cx="6771085" cy="3780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23900" dirty="0">
                <a:latin typeface="Gill Sans MT" panose="020B0502020104020203" pitchFamily="34" charset="77"/>
              </a:rPr>
              <a:t>guess</a:t>
            </a:r>
            <a:endParaRPr sz="16600" dirty="0">
              <a:latin typeface="Gill Sans MT" panose="020B0502020104020203" pitchFamily="34" charset="77"/>
            </a:endParaRPr>
          </a:p>
        </p:txBody>
      </p:sp>
      <p:sp>
        <p:nvSpPr>
          <p:cNvPr id="28" name="tear">
            <a:extLst>
              <a:ext uri="{FF2B5EF4-FFF2-40B4-BE49-F238E27FC236}">
                <a16:creationId xmlns:a16="http://schemas.microsoft.com/office/drawing/2014/main" id="{3E0CFD4D-27A2-7842-AA0C-DAD97EB3ECC4}"/>
              </a:ext>
            </a:extLst>
          </p:cNvPr>
          <p:cNvSpPr txBox="1"/>
          <p:nvPr/>
        </p:nvSpPr>
        <p:spPr>
          <a:xfrm>
            <a:off x="2494341" y="5195227"/>
            <a:ext cx="10875989" cy="3780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23900" dirty="0">
                <a:latin typeface="Gill Sans MT" panose="020B0502020104020203" pitchFamily="34" charset="77"/>
              </a:rPr>
              <a:t>slimy</a:t>
            </a:r>
            <a:endParaRPr sz="41300" dirty="0">
              <a:latin typeface="Gill Sans MT" panose="020B0502020104020203" pitchFamily="34" charset="77"/>
            </a:endParaRPr>
          </a:p>
        </p:txBody>
      </p:sp>
      <p:pic>
        <p:nvPicPr>
          <p:cNvPr id="17" name="Picture 16" descr="A picture containing sushi, food, graffiti&#10;&#10;Description automatically generated">
            <a:extLst>
              <a:ext uri="{FF2B5EF4-FFF2-40B4-BE49-F238E27FC236}">
                <a16:creationId xmlns:a16="http://schemas.microsoft.com/office/drawing/2014/main" id="{9FB87D27-8BAD-0349-A5B6-851D6714EF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27" y="5524287"/>
            <a:ext cx="3620715" cy="3620715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399D1206-1AF7-3844-94FE-32BF99F51B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403" y="555340"/>
            <a:ext cx="3564121" cy="356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061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 rot="1007258">
            <a:off x="11968918" y="1439632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5EF5107-5BC4-E84A-AB08-D710D9F8D1A2}"/>
              </a:ext>
            </a:extLst>
          </p:cNvPr>
          <p:cNvSpPr/>
          <p:nvPr/>
        </p:nvSpPr>
        <p:spPr>
          <a:xfrm>
            <a:off x="308911" y="305549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C0D07C-E46E-A94D-BECD-14C267D89B3C}"/>
              </a:ext>
            </a:extLst>
          </p:cNvPr>
          <p:cNvSpPr/>
          <p:nvPr/>
        </p:nvSpPr>
        <p:spPr>
          <a:xfrm>
            <a:off x="329360" y="5427006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1D68E3-A056-8C4D-97C2-0A47EFC3C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205349" y="7853396"/>
            <a:ext cx="1470091" cy="12143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9023BC-FE5D-E347-A025-46D87D714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49809" y="473186"/>
            <a:ext cx="1470091" cy="1214376"/>
          </a:xfrm>
          <a:prstGeom prst="rect">
            <a:avLst/>
          </a:prstGeom>
        </p:spPr>
      </p:pic>
      <p:sp>
        <p:nvSpPr>
          <p:cNvPr id="27" name="tear">
            <a:extLst>
              <a:ext uri="{FF2B5EF4-FFF2-40B4-BE49-F238E27FC236}">
                <a16:creationId xmlns:a16="http://schemas.microsoft.com/office/drawing/2014/main" id="{305B9BC5-B671-A64C-B9FA-DF2667A61C05}"/>
              </a:ext>
            </a:extLst>
          </p:cNvPr>
          <p:cNvSpPr txBox="1"/>
          <p:nvPr/>
        </p:nvSpPr>
        <p:spPr>
          <a:xfrm>
            <a:off x="1778056" y="561959"/>
            <a:ext cx="6272551" cy="316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9900" dirty="0">
                <a:latin typeface="Gill Sans MT" panose="020B0502020104020203" pitchFamily="34" charset="77"/>
              </a:rPr>
              <a:t>nibble</a:t>
            </a:r>
            <a:endParaRPr sz="19900" dirty="0">
              <a:latin typeface="Gill Sans MT" panose="020B0502020104020203" pitchFamily="34" charset="77"/>
            </a:endParaRPr>
          </a:p>
        </p:txBody>
      </p:sp>
      <p:sp>
        <p:nvSpPr>
          <p:cNvPr id="28" name="tear">
            <a:extLst>
              <a:ext uri="{FF2B5EF4-FFF2-40B4-BE49-F238E27FC236}">
                <a16:creationId xmlns:a16="http://schemas.microsoft.com/office/drawing/2014/main" id="{3E0CFD4D-27A2-7842-AA0C-DAD97EB3ECC4}"/>
              </a:ext>
            </a:extLst>
          </p:cNvPr>
          <p:cNvSpPr txBox="1"/>
          <p:nvPr/>
        </p:nvSpPr>
        <p:spPr>
          <a:xfrm>
            <a:off x="2469616" y="5164399"/>
            <a:ext cx="10419220" cy="3780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23900" dirty="0">
                <a:latin typeface="Gill Sans MT" panose="020B0502020104020203" pitchFamily="34" charset="77"/>
              </a:rPr>
              <a:t>gulp</a:t>
            </a:r>
            <a:endParaRPr sz="23900" dirty="0">
              <a:latin typeface="Gill Sans MT" panose="020B0502020104020203" pitchFamily="34" charset="77"/>
            </a:endParaRP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AFE4DEEB-CA8E-7448-A4A6-5B2861E440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62" y="5531933"/>
            <a:ext cx="3740900" cy="3740900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A495B1EF-3679-0D4A-9C6D-C0537D95E9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4254">
            <a:off x="8659110" y="491212"/>
            <a:ext cx="3474498" cy="347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64429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 rot="1007258">
            <a:off x="11968918" y="1439632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5EF5107-5BC4-E84A-AB08-D710D9F8D1A2}"/>
              </a:ext>
            </a:extLst>
          </p:cNvPr>
          <p:cNvSpPr/>
          <p:nvPr/>
        </p:nvSpPr>
        <p:spPr>
          <a:xfrm>
            <a:off x="308911" y="305549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C0D07C-E46E-A94D-BECD-14C267D89B3C}"/>
              </a:ext>
            </a:extLst>
          </p:cNvPr>
          <p:cNvSpPr/>
          <p:nvPr/>
        </p:nvSpPr>
        <p:spPr>
          <a:xfrm>
            <a:off x="329360" y="5427006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1D68E3-A056-8C4D-97C2-0A47EFC3C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205349" y="7853396"/>
            <a:ext cx="1470091" cy="12143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9023BC-FE5D-E347-A025-46D87D714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49809" y="473186"/>
            <a:ext cx="1470091" cy="1214376"/>
          </a:xfrm>
          <a:prstGeom prst="rect">
            <a:avLst/>
          </a:prstGeom>
        </p:spPr>
      </p:pic>
      <p:sp>
        <p:nvSpPr>
          <p:cNvPr id="27" name="tear">
            <a:extLst>
              <a:ext uri="{FF2B5EF4-FFF2-40B4-BE49-F238E27FC236}">
                <a16:creationId xmlns:a16="http://schemas.microsoft.com/office/drawing/2014/main" id="{305B9BC5-B671-A64C-B9FA-DF2667A61C05}"/>
              </a:ext>
            </a:extLst>
          </p:cNvPr>
          <p:cNvSpPr txBox="1"/>
          <p:nvPr/>
        </p:nvSpPr>
        <p:spPr>
          <a:xfrm>
            <a:off x="1274595" y="1001556"/>
            <a:ext cx="7570983" cy="2226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3800" dirty="0">
                <a:latin typeface="Gill Sans MT" panose="020B0502020104020203" pitchFamily="34" charset="77"/>
              </a:rPr>
              <a:t>millionaire</a:t>
            </a:r>
            <a:endParaRPr sz="13800" dirty="0">
              <a:latin typeface="Gill Sans MT" panose="020B0502020104020203" pitchFamily="34" charset="77"/>
            </a:endParaRPr>
          </a:p>
        </p:txBody>
      </p:sp>
      <p:sp>
        <p:nvSpPr>
          <p:cNvPr id="28" name="tear">
            <a:extLst>
              <a:ext uri="{FF2B5EF4-FFF2-40B4-BE49-F238E27FC236}">
                <a16:creationId xmlns:a16="http://schemas.microsoft.com/office/drawing/2014/main" id="{3E0CFD4D-27A2-7842-AA0C-DAD97EB3ECC4}"/>
              </a:ext>
            </a:extLst>
          </p:cNvPr>
          <p:cNvSpPr txBox="1"/>
          <p:nvPr/>
        </p:nvSpPr>
        <p:spPr>
          <a:xfrm>
            <a:off x="1385959" y="5260470"/>
            <a:ext cx="12346080" cy="3780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23900" dirty="0">
                <a:latin typeface="Gill Sans MT" panose="020B0502020104020203" pitchFamily="34" charset="77"/>
              </a:rPr>
              <a:t>ablaze</a:t>
            </a:r>
            <a:endParaRPr sz="23900" dirty="0">
              <a:latin typeface="Gill Sans MT" panose="020B0502020104020203" pitchFamily="34" charset="77"/>
            </a:endParaRP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D9850B90-25E3-2E40-A94C-33E4C88D21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48" y="5635407"/>
            <a:ext cx="3530519" cy="3530519"/>
          </a:xfrm>
          <a:prstGeom prst="rect">
            <a:avLst/>
          </a:prstGeom>
        </p:spPr>
      </p:pic>
      <p:pic>
        <p:nvPicPr>
          <p:cNvPr id="18" name="Picture 17" descr="A picture containing icon&#10;&#10;Description automatically generated">
            <a:extLst>
              <a:ext uri="{FF2B5EF4-FFF2-40B4-BE49-F238E27FC236}">
                <a16:creationId xmlns:a16="http://schemas.microsoft.com/office/drawing/2014/main" id="{28CD2921-5030-2E4A-A2F2-8ACB002E65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351" y="563511"/>
            <a:ext cx="3329901" cy="332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1601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 rot="1007258">
            <a:off x="11968918" y="1439632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5EF5107-5BC4-E84A-AB08-D710D9F8D1A2}"/>
              </a:ext>
            </a:extLst>
          </p:cNvPr>
          <p:cNvSpPr/>
          <p:nvPr/>
        </p:nvSpPr>
        <p:spPr>
          <a:xfrm>
            <a:off x="308911" y="305549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C0D07C-E46E-A94D-BECD-14C267D89B3C}"/>
              </a:ext>
            </a:extLst>
          </p:cNvPr>
          <p:cNvSpPr/>
          <p:nvPr/>
        </p:nvSpPr>
        <p:spPr>
          <a:xfrm>
            <a:off x="329360" y="5427006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1D68E3-A056-8C4D-97C2-0A47EFC3C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205349" y="7853396"/>
            <a:ext cx="1470091" cy="12143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9023BC-FE5D-E347-A025-46D87D714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49809" y="473186"/>
            <a:ext cx="1470091" cy="1214376"/>
          </a:xfrm>
          <a:prstGeom prst="rect">
            <a:avLst/>
          </a:prstGeom>
        </p:spPr>
      </p:pic>
      <p:sp>
        <p:nvSpPr>
          <p:cNvPr id="27" name="tear">
            <a:extLst>
              <a:ext uri="{FF2B5EF4-FFF2-40B4-BE49-F238E27FC236}">
                <a16:creationId xmlns:a16="http://schemas.microsoft.com/office/drawing/2014/main" id="{305B9BC5-B671-A64C-B9FA-DF2667A61C05}"/>
              </a:ext>
            </a:extLst>
          </p:cNvPr>
          <p:cNvSpPr txBox="1"/>
          <p:nvPr/>
        </p:nvSpPr>
        <p:spPr>
          <a:xfrm>
            <a:off x="-478356" y="514075"/>
            <a:ext cx="11999897" cy="316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9900" dirty="0">
                <a:latin typeface="Gill Sans MT" panose="020B0502020104020203" pitchFamily="34" charset="77"/>
              </a:rPr>
              <a:t>brazen</a:t>
            </a:r>
            <a:endParaRPr sz="16600" dirty="0">
              <a:latin typeface="Gill Sans MT" panose="020B0502020104020203" pitchFamily="34" charset="77"/>
            </a:endParaRPr>
          </a:p>
        </p:txBody>
      </p:sp>
      <p:sp>
        <p:nvSpPr>
          <p:cNvPr id="28" name="tear">
            <a:extLst>
              <a:ext uri="{FF2B5EF4-FFF2-40B4-BE49-F238E27FC236}">
                <a16:creationId xmlns:a16="http://schemas.microsoft.com/office/drawing/2014/main" id="{3E0CFD4D-27A2-7842-AA0C-DAD97EB3ECC4}"/>
              </a:ext>
            </a:extLst>
          </p:cNvPr>
          <p:cNvSpPr txBox="1"/>
          <p:nvPr/>
        </p:nvSpPr>
        <p:spPr>
          <a:xfrm>
            <a:off x="2754292" y="5539715"/>
            <a:ext cx="10288591" cy="316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9900" dirty="0">
                <a:latin typeface="Gill Sans MT" panose="020B0502020104020203" pitchFamily="34" charset="77"/>
              </a:rPr>
              <a:t>sublime</a:t>
            </a:r>
            <a:endParaRPr sz="19900" dirty="0">
              <a:latin typeface="Gill Sans MT" panose="020B0502020104020203" pitchFamily="34" charset="77"/>
            </a:endParaRPr>
          </a:p>
        </p:txBody>
      </p:sp>
      <p:pic>
        <p:nvPicPr>
          <p:cNvPr id="16" name="Picture 15" descr="A picture containing plate, drawing&#10;&#10;Description automatically generated">
            <a:extLst>
              <a:ext uri="{FF2B5EF4-FFF2-40B4-BE49-F238E27FC236}">
                <a16:creationId xmlns:a16="http://schemas.microsoft.com/office/drawing/2014/main" id="{F550F3DB-E75A-0A4D-BBB6-B5620A8FC8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40" y="5644605"/>
            <a:ext cx="3423167" cy="3423167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8226DA1C-B448-FB4E-A4E6-C618C4BE82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351" y="467483"/>
            <a:ext cx="3683893" cy="368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5753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 rot="1007258">
            <a:off x="11968918" y="1439632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5EF5107-5BC4-E84A-AB08-D710D9F8D1A2}"/>
              </a:ext>
            </a:extLst>
          </p:cNvPr>
          <p:cNvSpPr/>
          <p:nvPr/>
        </p:nvSpPr>
        <p:spPr>
          <a:xfrm>
            <a:off x="308911" y="305549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C0D07C-E46E-A94D-BECD-14C267D89B3C}"/>
              </a:ext>
            </a:extLst>
          </p:cNvPr>
          <p:cNvSpPr/>
          <p:nvPr/>
        </p:nvSpPr>
        <p:spPr>
          <a:xfrm>
            <a:off x="329360" y="5427006"/>
            <a:ext cx="12346080" cy="3845827"/>
          </a:xfrm>
          <a:prstGeom prst="rect">
            <a:avLst/>
          </a:prstGeom>
          <a:noFill/>
          <a:ln w="101600" cap="flat" cmpd="thickThin">
            <a:solidFill>
              <a:srgbClr val="0365C0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1D68E3-A056-8C4D-97C2-0A47EFC3CE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11205349" y="7853396"/>
            <a:ext cx="1470091" cy="12143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9023BC-FE5D-E347-A025-46D87D7142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49809" y="473186"/>
            <a:ext cx="1470091" cy="1214376"/>
          </a:xfrm>
          <a:prstGeom prst="rect">
            <a:avLst/>
          </a:prstGeom>
        </p:spPr>
      </p:pic>
      <p:sp>
        <p:nvSpPr>
          <p:cNvPr id="27" name="tear">
            <a:extLst>
              <a:ext uri="{FF2B5EF4-FFF2-40B4-BE49-F238E27FC236}">
                <a16:creationId xmlns:a16="http://schemas.microsoft.com/office/drawing/2014/main" id="{305B9BC5-B671-A64C-B9FA-DF2667A61C05}"/>
              </a:ext>
            </a:extLst>
          </p:cNvPr>
          <p:cNvSpPr txBox="1"/>
          <p:nvPr/>
        </p:nvSpPr>
        <p:spPr>
          <a:xfrm>
            <a:off x="1284834" y="601262"/>
            <a:ext cx="7037184" cy="316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9900" dirty="0">
                <a:latin typeface="Gill Sans MT" panose="020B0502020104020203" pitchFamily="34" charset="77"/>
              </a:rPr>
              <a:t>absurd</a:t>
            </a:r>
            <a:endParaRPr sz="16600" dirty="0">
              <a:latin typeface="Gill Sans MT" panose="020B0502020104020203" pitchFamily="34" charset="77"/>
            </a:endParaRPr>
          </a:p>
        </p:txBody>
      </p:sp>
      <p:sp>
        <p:nvSpPr>
          <p:cNvPr id="28" name="tear">
            <a:extLst>
              <a:ext uri="{FF2B5EF4-FFF2-40B4-BE49-F238E27FC236}">
                <a16:creationId xmlns:a16="http://schemas.microsoft.com/office/drawing/2014/main" id="{3E0CFD4D-27A2-7842-AA0C-DAD97EB3ECC4}"/>
              </a:ext>
            </a:extLst>
          </p:cNvPr>
          <p:cNvSpPr txBox="1"/>
          <p:nvPr/>
        </p:nvSpPr>
        <p:spPr>
          <a:xfrm>
            <a:off x="1725548" y="5834065"/>
            <a:ext cx="12346080" cy="2657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16600" dirty="0">
                <a:latin typeface="Gill Sans MT" panose="020B0502020104020203" pitchFamily="34" charset="77"/>
              </a:rPr>
              <a:t>squander</a:t>
            </a:r>
            <a:endParaRPr sz="13800" dirty="0">
              <a:latin typeface="Gill Sans MT" panose="020B0502020104020203" pitchFamily="34" charset="77"/>
            </a:endParaRP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A49E0292-A668-A941-8803-1EF77AE730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82" y="5735731"/>
            <a:ext cx="3290812" cy="3290812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809B9656-2A27-5B43-90E7-1297EAEE37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629" y="305549"/>
            <a:ext cx="3783100" cy="37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5042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Vocabulary Ninja"/>
          <p:cNvSpPr txBox="1"/>
          <p:nvPr/>
        </p:nvSpPr>
        <p:spPr>
          <a:xfrm>
            <a:off x="2762055" y="8514866"/>
            <a:ext cx="102656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0" name="This Week's Words"/>
          <p:cNvSpPr txBox="1"/>
          <p:nvPr/>
        </p:nvSpPr>
        <p:spPr>
          <a:xfrm>
            <a:off x="279542" y="368756"/>
            <a:ext cx="12445716" cy="1579920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9600" b="1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dist="38100" algn="l" rotWithShape="0">
                    <a:schemeClr val="bg1"/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This Week's Words</a:t>
            </a:r>
          </a:p>
        </p:txBody>
      </p:sp>
      <p:sp>
        <p:nvSpPr>
          <p:cNvPr id="132" name="Grasshopper"/>
          <p:cNvSpPr txBox="1"/>
          <p:nvPr/>
        </p:nvSpPr>
        <p:spPr>
          <a:xfrm>
            <a:off x="1424395" y="1991291"/>
            <a:ext cx="4749274" cy="1102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65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solidFill>
                  <a:srgbClr val="00AEEE"/>
                </a:solidFill>
              </a:rPr>
              <a:t>Grasshopper</a:t>
            </a:r>
          </a:p>
        </p:txBody>
      </p:sp>
      <p:sp>
        <p:nvSpPr>
          <p:cNvPr id="133" name="tear"/>
          <p:cNvSpPr txBox="1"/>
          <p:nvPr/>
        </p:nvSpPr>
        <p:spPr>
          <a:xfrm>
            <a:off x="2953457" y="3085008"/>
            <a:ext cx="1691169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guess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4" name="office"/>
          <p:cNvSpPr txBox="1"/>
          <p:nvPr/>
        </p:nvSpPr>
        <p:spPr>
          <a:xfrm>
            <a:off x="2982316" y="3993661"/>
            <a:ext cx="1633460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slimy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5" name="spare"/>
          <p:cNvSpPr txBox="1"/>
          <p:nvPr/>
        </p:nvSpPr>
        <p:spPr>
          <a:xfrm>
            <a:off x="2854075" y="4843260"/>
            <a:ext cx="1889941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nibble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6" name="chipped"/>
          <p:cNvSpPr txBox="1"/>
          <p:nvPr/>
        </p:nvSpPr>
        <p:spPr>
          <a:xfrm>
            <a:off x="3125783" y="5769060"/>
            <a:ext cx="1346522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gulp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7" name="lift"/>
          <p:cNvSpPr txBox="1"/>
          <p:nvPr/>
        </p:nvSpPr>
        <p:spPr>
          <a:xfrm>
            <a:off x="2170393" y="6639612"/>
            <a:ext cx="3257303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millionaire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8" name="mutter"/>
          <p:cNvSpPr txBox="1"/>
          <p:nvPr/>
        </p:nvSpPr>
        <p:spPr>
          <a:xfrm>
            <a:off x="8153353" y="3961911"/>
            <a:ext cx="2125583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brazen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9" name="unveil"/>
          <p:cNvSpPr txBox="1"/>
          <p:nvPr/>
        </p:nvSpPr>
        <p:spPr>
          <a:xfrm>
            <a:off x="8077613" y="5750010"/>
            <a:ext cx="2087111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absurd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40" name="tolerate"/>
          <p:cNvSpPr txBox="1"/>
          <p:nvPr/>
        </p:nvSpPr>
        <p:spPr>
          <a:xfrm>
            <a:off x="8226293" y="3065958"/>
            <a:ext cx="1979709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ablaze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41" name="fixation"/>
          <p:cNvSpPr txBox="1"/>
          <p:nvPr/>
        </p:nvSpPr>
        <p:spPr>
          <a:xfrm>
            <a:off x="8019510" y="4824210"/>
            <a:ext cx="2393284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sublime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43" name="Shinobi"/>
          <p:cNvSpPr txBox="1"/>
          <p:nvPr/>
        </p:nvSpPr>
        <p:spPr>
          <a:xfrm>
            <a:off x="7805173" y="1948676"/>
            <a:ext cx="2797241" cy="1102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solidFill>
                  <a:srgbClr val="00AEEE"/>
                </a:solidFill>
              </a:rPr>
              <a:t>Shinobi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425C565A-0887-F647-81E8-E14EE96CE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300" y="7140190"/>
            <a:ext cx="3124200" cy="23876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5AC141E-CA5D-8D41-B1C5-845DA38E949D}"/>
              </a:ext>
            </a:extLst>
          </p:cNvPr>
          <p:cNvGrpSpPr/>
          <p:nvPr/>
        </p:nvGrpSpPr>
        <p:grpSpPr>
          <a:xfrm>
            <a:off x="-8642579" y="-164678"/>
            <a:ext cx="10029965" cy="15256120"/>
            <a:chOff x="-8642579" y="-164678"/>
            <a:chExt cx="10029965" cy="152561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EBAF2A-443F-9D47-8F51-8E2A05EE57A3}"/>
                </a:ext>
              </a:extLst>
            </p:cNvPr>
            <p:cNvSpPr/>
            <p:nvPr/>
          </p:nvSpPr>
          <p:spPr>
            <a:xfrm rot="20706798" flipH="1">
              <a:off x="-8642579" y="-10966"/>
              <a:ext cx="9434333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D0D608D-EA4B-C641-B3F4-55E05D9D72CF}"/>
                </a:ext>
              </a:extLst>
            </p:cNvPr>
            <p:cNvSpPr/>
            <p:nvPr/>
          </p:nvSpPr>
          <p:spPr>
            <a:xfrm rot="20706798" flipH="1">
              <a:off x="-8046947" y="-164678"/>
              <a:ext cx="9434333" cy="15102408"/>
            </a:xfrm>
            <a:prstGeom prst="rect">
              <a:avLst/>
            </a:prstGeom>
            <a:solidFill>
              <a:srgbClr val="38E1FF">
                <a:alpha val="32941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171C41-4AFD-8D4B-A83D-67CE57D57162}"/>
              </a:ext>
            </a:extLst>
          </p:cNvPr>
          <p:cNvGrpSpPr/>
          <p:nvPr/>
        </p:nvGrpSpPr>
        <p:grpSpPr>
          <a:xfrm>
            <a:off x="11782763" y="-862597"/>
            <a:ext cx="8917924" cy="15439250"/>
            <a:chOff x="11782763" y="-862597"/>
            <a:chExt cx="8917924" cy="1543925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F6FD70-A615-D74C-9710-17CB98A41F5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4261B65-2D56-2B4A-A149-97BDDFE74A81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23" name="unveil">
            <a:extLst>
              <a:ext uri="{FF2B5EF4-FFF2-40B4-BE49-F238E27FC236}">
                <a16:creationId xmlns:a16="http://schemas.microsoft.com/office/drawing/2014/main" id="{3DFB6E10-D309-C545-A6B1-2341096960A8}"/>
              </a:ext>
            </a:extLst>
          </p:cNvPr>
          <p:cNvSpPr txBox="1"/>
          <p:nvPr/>
        </p:nvSpPr>
        <p:spPr>
          <a:xfrm>
            <a:off x="7776244" y="6639611"/>
            <a:ext cx="2800447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squander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Vocabulary Ninja"/>
          <p:cNvSpPr txBox="1"/>
          <p:nvPr/>
        </p:nvSpPr>
        <p:spPr>
          <a:xfrm>
            <a:off x="2762055" y="8514866"/>
            <a:ext cx="102656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0" name="This Week's Words"/>
          <p:cNvSpPr txBox="1"/>
          <p:nvPr/>
        </p:nvSpPr>
        <p:spPr>
          <a:xfrm>
            <a:off x="472709" y="430311"/>
            <a:ext cx="12059391" cy="1456809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8800" b="1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dist="38100" algn="l" rotWithShape="0">
                    <a:schemeClr val="bg1"/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Grasshopper (Tier 1)</a:t>
            </a:r>
            <a:endParaRPr sz="8800" b="1" dirty="0">
              <a:ln w="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dist="38100" algn="l" rotWithShape="0">
                  <a:schemeClr val="bg1"/>
                </a:outerShdw>
              </a:effectLst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33" name="tear"/>
          <p:cNvSpPr txBox="1"/>
          <p:nvPr/>
        </p:nvSpPr>
        <p:spPr>
          <a:xfrm>
            <a:off x="5715110" y="2274766"/>
            <a:ext cx="1691169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guess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4" name="office"/>
          <p:cNvSpPr txBox="1"/>
          <p:nvPr/>
        </p:nvSpPr>
        <p:spPr>
          <a:xfrm>
            <a:off x="5743972" y="3183419"/>
            <a:ext cx="1633460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slimy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5" name="spare"/>
          <p:cNvSpPr txBox="1"/>
          <p:nvPr/>
        </p:nvSpPr>
        <p:spPr>
          <a:xfrm>
            <a:off x="5615727" y="4033018"/>
            <a:ext cx="1889941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nibble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6" name="chipped"/>
          <p:cNvSpPr txBox="1"/>
          <p:nvPr/>
        </p:nvSpPr>
        <p:spPr>
          <a:xfrm>
            <a:off x="5887437" y="4958818"/>
            <a:ext cx="1346522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gulp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7" name="lift"/>
          <p:cNvSpPr txBox="1"/>
          <p:nvPr/>
        </p:nvSpPr>
        <p:spPr>
          <a:xfrm>
            <a:off x="4932048" y="5829370"/>
            <a:ext cx="3257303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millionaire</a:t>
            </a:r>
            <a:endParaRPr dirty="0">
              <a:latin typeface="Gill Sans MT" panose="020B0502020104020203" pitchFamily="34" charset="77"/>
            </a:endParaRP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425C565A-0887-F647-81E8-E14EE96CE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591" y="7184741"/>
            <a:ext cx="3124200" cy="23876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5AC141E-CA5D-8D41-B1C5-845DA38E949D}"/>
              </a:ext>
            </a:extLst>
          </p:cNvPr>
          <p:cNvGrpSpPr/>
          <p:nvPr/>
        </p:nvGrpSpPr>
        <p:grpSpPr>
          <a:xfrm>
            <a:off x="-8642579" y="-164678"/>
            <a:ext cx="10029965" cy="15256120"/>
            <a:chOff x="-8642579" y="-164678"/>
            <a:chExt cx="10029965" cy="152561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EBAF2A-443F-9D47-8F51-8E2A05EE57A3}"/>
                </a:ext>
              </a:extLst>
            </p:cNvPr>
            <p:cNvSpPr/>
            <p:nvPr/>
          </p:nvSpPr>
          <p:spPr>
            <a:xfrm rot="20706798" flipH="1">
              <a:off x="-8642579" y="-10966"/>
              <a:ext cx="9434333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D0D608D-EA4B-C641-B3F4-55E05D9D72CF}"/>
                </a:ext>
              </a:extLst>
            </p:cNvPr>
            <p:cNvSpPr/>
            <p:nvPr/>
          </p:nvSpPr>
          <p:spPr>
            <a:xfrm rot="20706798" flipH="1">
              <a:off x="-8046947" y="-164678"/>
              <a:ext cx="9434333" cy="15102408"/>
            </a:xfrm>
            <a:prstGeom prst="rect">
              <a:avLst/>
            </a:prstGeom>
            <a:solidFill>
              <a:srgbClr val="38E1FF">
                <a:alpha val="32941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171C41-4AFD-8D4B-A83D-67CE57D57162}"/>
              </a:ext>
            </a:extLst>
          </p:cNvPr>
          <p:cNvGrpSpPr/>
          <p:nvPr/>
        </p:nvGrpSpPr>
        <p:grpSpPr>
          <a:xfrm>
            <a:off x="11782763" y="-862597"/>
            <a:ext cx="8917924" cy="15439250"/>
            <a:chOff x="11782763" y="-862597"/>
            <a:chExt cx="8917924" cy="1543925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F6FD70-A615-D74C-9710-17CB98A41F5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4261B65-2D56-2B4A-A149-97BDDFE74A81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411033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Vocabulary Ninja"/>
          <p:cNvSpPr txBox="1"/>
          <p:nvPr/>
        </p:nvSpPr>
        <p:spPr>
          <a:xfrm>
            <a:off x="2762055" y="8514866"/>
            <a:ext cx="102656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0" name="This Week's Words"/>
          <p:cNvSpPr txBox="1"/>
          <p:nvPr/>
        </p:nvSpPr>
        <p:spPr>
          <a:xfrm>
            <a:off x="1407262" y="368756"/>
            <a:ext cx="10190290" cy="1579920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9600" b="1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dist="38100" algn="l" rotWithShape="0">
                    <a:schemeClr val="bg1"/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Shinobi (Tier 2)</a:t>
            </a:r>
            <a:endParaRPr sz="9600" b="1" dirty="0">
              <a:ln w="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dist="38100" algn="l" rotWithShape="0">
                  <a:schemeClr val="bg1"/>
                </a:outerShdw>
              </a:effectLst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38" name="mutter"/>
          <p:cNvSpPr txBox="1"/>
          <p:nvPr/>
        </p:nvSpPr>
        <p:spPr>
          <a:xfrm>
            <a:off x="5497908" y="3418118"/>
            <a:ext cx="2125583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brazen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9" name="unveil"/>
          <p:cNvSpPr txBox="1"/>
          <p:nvPr/>
        </p:nvSpPr>
        <p:spPr>
          <a:xfrm>
            <a:off x="5422168" y="5206217"/>
            <a:ext cx="2087111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absurd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40" name="tolerate"/>
          <p:cNvSpPr txBox="1"/>
          <p:nvPr/>
        </p:nvSpPr>
        <p:spPr>
          <a:xfrm>
            <a:off x="5570848" y="2522165"/>
            <a:ext cx="1979709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ablaze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41" name="fixation"/>
          <p:cNvSpPr txBox="1"/>
          <p:nvPr/>
        </p:nvSpPr>
        <p:spPr>
          <a:xfrm>
            <a:off x="5364060" y="4280417"/>
            <a:ext cx="2393284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sublime</a:t>
            </a:r>
            <a:endParaRPr dirty="0">
              <a:latin typeface="Gill Sans MT" panose="020B0502020104020203" pitchFamily="34" charset="77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5AC141E-CA5D-8D41-B1C5-845DA38E949D}"/>
              </a:ext>
            </a:extLst>
          </p:cNvPr>
          <p:cNvGrpSpPr/>
          <p:nvPr/>
        </p:nvGrpSpPr>
        <p:grpSpPr>
          <a:xfrm>
            <a:off x="-8642579" y="-164678"/>
            <a:ext cx="10029965" cy="15256120"/>
            <a:chOff x="-8642579" y="-164678"/>
            <a:chExt cx="10029965" cy="152561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EBAF2A-443F-9D47-8F51-8E2A05EE57A3}"/>
                </a:ext>
              </a:extLst>
            </p:cNvPr>
            <p:cNvSpPr/>
            <p:nvPr/>
          </p:nvSpPr>
          <p:spPr>
            <a:xfrm rot="20706798" flipH="1">
              <a:off x="-8642579" y="-10966"/>
              <a:ext cx="9434333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D0D608D-EA4B-C641-B3F4-55E05D9D72CF}"/>
                </a:ext>
              </a:extLst>
            </p:cNvPr>
            <p:cNvSpPr/>
            <p:nvPr/>
          </p:nvSpPr>
          <p:spPr>
            <a:xfrm rot="20706798" flipH="1">
              <a:off x="-8046947" y="-164678"/>
              <a:ext cx="9434333" cy="15102408"/>
            </a:xfrm>
            <a:prstGeom prst="rect">
              <a:avLst/>
            </a:prstGeom>
            <a:solidFill>
              <a:srgbClr val="38E1FF">
                <a:alpha val="32941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171C41-4AFD-8D4B-A83D-67CE57D57162}"/>
              </a:ext>
            </a:extLst>
          </p:cNvPr>
          <p:cNvGrpSpPr/>
          <p:nvPr/>
        </p:nvGrpSpPr>
        <p:grpSpPr>
          <a:xfrm>
            <a:off x="11782763" y="-862597"/>
            <a:ext cx="8917924" cy="15439250"/>
            <a:chOff x="11782763" y="-862597"/>
            <a:chExt cx="8917924" cy="1543925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F6FD70-A615-D74C-9710-17CB98A41F5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4261B65-2D56-2B4A-A149-97BDDFE74A81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23" name="unveil">
            <a:extLst>
              <a:ext uri="{FF2B5EF4-FFF2-40B4-BE49-F238E27FC236}">
                <a16:creationId xmlns:a16="http://schemas.microsoft.com/office/drawing/2014/main" id="{3DFB6E10-D309-C545-A6B1-2341096960A8}"/>
              </a:ext>
            </a:extLst>
          </p:cNvPr>
          <p:cNvSpPr txBox="1"/>
          <p:nvPr/>
        </p:nvSpPr>
        <p:spPr>
          <a:xfrm>
            <a:off x="5120799" y="6095818"/>
            <a:ext cx="2800447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squander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12CD5A4C-BE25-E144-93E5-DE9DD9D806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591" y="7184741"/>
            <a:ext cx="31242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40878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982410" y="1309202"/>
            <a:ext cx="2053447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guess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652718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verb/noun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556307" y="3790612"/>
            <a:ext cx="5426103" cy="2257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2800" dirty="0">
                <a:latin typeface="Gill Sans MT" panose="020B0502020104020203" pitchFamily="34" charset="77"/>
              </a:rPr>
              <a:t>If you guess something, you give an answer or provide an opinion which may not be true because you do not have definite knowledge about the matter concerned.</a:t>
            </a:r>
            <a:endParaRPr sz="28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-55619" y="6064729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Could the children </a:t>
            </a:r>
            <a:r>
              <a:rPr lang="en-GB" sz="4000" b="1" dirty="0">
                <a:latin typeface="Gill Sans MT" panose="020B0502020104020203" pitchFamily="34" charset="77"/>
              </a:rPr>
              <a:t>guess</a:t>
            </a:r>
            <a:r>
              <a:rPr lang="en-GB" sz="4000" dirty="0">
                <a:latin typeface="Gill Sans MT" panose="020B0502020104020203" pitchFamily="34" charset="77"/>
              </a:rPr>
              <a:t> the mystery number?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guess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289210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 estimate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dress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question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think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bless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answer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474606"/>
              </p:ext>
            </p:extLst>
          </p:nvPr>
        </p:nvGraphicFramePr>
        <p:xfrm>
          <a:off x="-1" y="7001380"/>
          <a:ext cx="1294407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463110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a good guess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couldn’t guess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45FB294D-80BB-5E45-864A-DAEAC180E5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445" y="2574002"/>
            <a:ext cx="3564121" cy="356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3423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6045725" y="1309202"/>
            <a:ext cx="1926810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slimy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adjective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83321" y="3724644"/>
            <a:ext cx="5743323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Slimy substances are thick, wet, and unpleasant. Slimy objects are covered in a slimy substance.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The snail was beautiful and left a </a:t>
            </a:r>
            <a:r>
              <a:rPr lang="en-GB" sz="4000" b="1" dirty="0">
                <a:latin typeface="Gill Sans MT" panose="020B0502020104020203" pitchFamily="34" charset="77"/>
              </a:rPr>
              <a:t>slimy</a:t>
            </a:r>
            <a:r>
              <a:rPr lang="en-GB" sz="4000" dirty="0">
                <a:latin typeface="Gill Sans MT" panose="020B0502020104020203" pitchFamily="34" charset="77"/>
              </a:rPr>
              <a:t> trail.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slim-y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8029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gooey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grimy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insect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slippy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gunk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866886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slippery and slimy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covered in slime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6" name="Picture 5" descr="A picture containing sushi, food, graffiti&#10;&#10;Description automatically generated">
            <a:extLst>
              <a:ext uri="{FF2B5EF4-FFF2-40B4-BE49-F238E27FC236}">
                <a16:creationId xmlns:a16="http://schemas.microsoft.com/office/drawing/2014/main" id="{78FDFEC7-C59F-9E42-A481-AE28254611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558" y="2374572"/>
            <a:ext cx="3620715" cy="362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2847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872599" y="1309202"/>
            <a:ext cx="2273058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nibble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verb/noun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936243" y="3857426"/>
            <a:ext cx="5030687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200" dirty="0">
                <a:latin typeface="Gill Sans MT" panose="020B0502020104020203" pitchFamily="34" charset="77"/>
              </a:rPr>
              <a:t>If you nibble food, you eat it by biting very small pieces of it, for example because you are not very hungry.</a:t>
            </a:r>
            <a:endParaRPr sz="32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154066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Mr Jones </a:t>
            </a:r>
            <a:r>
              <a:rPr lang="en-GB" sz="4000" b="1" dirty="0">
                <a:latin typeface="Gill Sans MT" panose="020B0502020104020203" pitchFamily="34" charset="77"/>
              </a:rPr>
              <a:t>nibbled</a:t>
            </a:r>
            <a:r>
              <a:rPr lang="en-GB" sz="4000" dirty="0">
                <a:latin typeface="Gill Sans MT" panose="020B0502020104020203" pitchFamily="34" charset="77"/>
              </a:rPr>
              <a:t> at the doughnut during lunchtime.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nib-</a:t>
            </a:r>
            <a:r>
              <a:rPr lang="en-GB" dirty="0" err="1">
                <a:latin typeface="Gill Sans MT" panose="020B0502020104020203" pitchFamily="34" charset="77"/>
              </a:rPr>
              <a:t>ble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271219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 peck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guzzle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scribble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food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bite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dribble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nail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361336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slowly nibbled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nibbled and gnawed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D52FA0E0-7259-4C4B-BF7E-C1C62AE73B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4254">
            <a:off x="7729633" y="2574932"/>
            <a:ext cx="3474498" cy="347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5605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6218847" y="1309202"/>
            <a:ext cx="1580562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gulp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verb/noun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95049" y="3778336"/>
            <a:ext cx="5431111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If you gulp something, you eat or drink it very quickly by swallowing large quantities of it at once.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Rahim </a:t>
            </a:r>
            <a:r>
              <a:rPr lang="en-GB" sz="4000" b="1" dirty="0">
                <a:latin typeface="Gill Sans MT" panose="020B0502020104020203" pitchFamily="34" charset="77"/>
              </a:rPr>
              <a:t>gulped</a:t>
            </a:r>
            <a:r>
              <a:rPr lang="en-GB" sz="4000" dirty="0">
                <a:latin typeface="Gill Sans MT" panose="020B0502020104020203" pitchFamily="34" charset="77"/>
              </a:rPr>
              <a:t> his water after PE.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gulp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168650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guzzle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sip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pulp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air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swig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liquid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291491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a huge gulp of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gasped and gulped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2A56412-4D06-1C4A-9A80-4A0F2B7652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542" y="2359037"/>
            <a:ext cx="3740900" cy="374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5014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062285" y="1309202"/>
            <a:ext cx="3893695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millionaire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noun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451732" y="3737232"/>
            <a:ext cx="6020302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A millionaire is a very rich person who has money or property worth at least a million pounds or dollars.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The </a:t>
            </a:r>
            <a:r>
              <a:rPr lang="en-GB" sz="4000" b="1" dirty="0">
                <a:latin typeface="Gill Sans MT" panose="020B0502020104020203" pitchFamily="34" charset="77"/>
              </a:rPr>
              <a:t>millionaire</a:t>
            </a:r>
            <a:r>
              <a:rPr lang="en-GB" sz="4000" dirty="0">
                <a:latin typeface="Gill Sans MT" panose="020B0502020104020203" pitchFamily="34" charset="77"/>
              </a:rPr>
              <a:t> visited the school with the charity.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mil-lion-</a:t>
            </a:r>
            <a:r>
              <a:rPr lang="en-GB" dirty="0" err="1">
                <a:latin typeface="Gill Sans MT" panose="020B0502020104020203" pitchFamily="34" charset="77"/>
              </a:rPr>
              <a:t>aire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8934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care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money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hair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rich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304286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generous millionaire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unknown millionaire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87D32BB3-B706-134B-B501-3114EE9E42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462" y="2520379"/>
            <a:ext cx="3329901" cy="332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63813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12752</TotalTime>
  <Words>899</Words>
  <Application>Microsoft Macintosh PowerPoint</Application>
  <PresentationFormat>Custom</PresentationFormat>
  <Paragraphs>285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Gill Sans</vt:lpstr>
      <vt:lpstr>Gill Sans MT</vt:lpstr>
      <vt:lpstr>Gill Sans SemiBold</vt:lpstr>
      <vt:lpstr>Helvetica</vt:lpstr>
      <vt:lpstr>Helvetica Light</vt:lpstr>
      <vt:lpstr>Helvetica Neue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Andrew Jennings</cp:lastModifiedBy>
  <cp:revision>138</cp:revision>
  <dcterms:modified xsi:type="dcterms:W3CDTF">2020-11-27T15:53:36Z</dcterms:modified>
</cp:coreProperties>
</file>