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/>
    <p:restoredTop sz="94771"/>
  </p:normalViewPr>
  <p:slideViewPr>
    <p:cSldViewPr snapToGrid="0" snapToObjects="1">
      <p:cViewPr varScale="1">
        <p:scale>
          <a:sx n="70" d="100"/>
          <a:sy n="70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11340" y="3226831"/>
            <a:ext cx="7365799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– 23rd November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26356" y="1309202"/>
            <a:ext cx="296555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warning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698520"/>
            <a:ext cx="550082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warning is something which is said or written to tell people of a possible danger, problem, or other unpleasant thing that might happen.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Without </a:t>
            </a:r>
            <a:r>
              <a:rPr lang="en-GB" sz="4000" b="1" dirty="0">
                <a:latin typeface="Gill Sans MT" panose="020B0502020104020203" pitchFamily="34" charset="77"/>
              </a:rPr>
              <a:t>warning</a:t>
            </a:r>
            <a:r>
              <a:rPr lang="en-GB" sz="4000" dirty="0">
                <a:latin typeface="Gill Sans MT" panose="020B0502020104020203" pitchFamily="34" charset="77"/>
              </a:rPr>
              <a:t>, the fire alarm began to sound.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warn-</a:t>
            </a:r>
            <a:r>
              <a:rPr lang="en-GB" dirty="0" err="1">
                <a:latin typeface="Gill Sans MT" panose="020B0502020104020203" pitchFamily="34" charset="77"/>
              </a:rPr>
              <a:t>ing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8879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caution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mourning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scorning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change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995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without warning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 warning for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30A0D83B-5076-9E47-A757-6BC43299B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98" y="2673014"/>
            <a:ext cx="3610303" cy="36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0046" y="1309202"/>
            <a:ext cx="201818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judge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39756" y="3771830"/>
            <a:ext cx="618929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judge something or someone, you form an opinion about them after you have examined the evidence or thought carefully about them.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Evie was </a:t>
            </a:r>
            <a:r>
              <a:rPr lang="en-GB" sz="4000" b="1" dirty="0">
                <a:latin typeface="Gill Sans MT" panose="020B0502020104020203" pitchFamily="34" charset="77"/>
              </a:rPr>
              <a:t>judging</a:t>
            </a:r>
            <a:r>
              <a:rPr lang="en-GB" sz="4000" dirty="0">
                <a:latin typeface="Gill Sans MT" panose="020B0502020104020203" pitchFamily="34" charset="77"/>
              </a:rPr>
              <a:t> who would be chosen for the role.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judge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2854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judging 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judged the performance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9752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people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performance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68B7EAF-37F9-2B41-B175-D805343BB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34" y="2670208"/>
            <a:ext cx="3473312" cy="34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18105" y="1309202"/>
            <a:ext cx="238206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4055152"/>
            <a:ext cx="6427496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intend to do something, you have decided or planned to do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Fatima </a:t>
            </a:r>
            <a:r>
              <a:rPr lang="en-GB" sz="4000" b="1" dirty="0">
                <a:latin typeface="Gill Sans MT" panose="020B0502020104020203" pitchFamily="34" charset="77"/>
              </a:rPr>
              <a:t>intended</a:t>
            </a:r>
            <a:r>
              <a:rPr lang="en-GB" sz="4000" dirty="0">
                <a:latin typeface="Gill Sans MT" panose="020B0502020104020203" pitchFamily="34" charset="77"/>
              </a:rPr>
              <a:t> to visit her gran after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in-tend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250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always intended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my intention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4638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tion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defend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pretend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B5729C7-7DF6-8B45-B158-EFA52BB36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6" y="2543039"/>
            <a:ext cx="3372130" cy="33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78270" y="1309202"/>
            <a:ext cx="306173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descend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3" y="3934830"/>
            <a:ext cx="619348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Connected by a blood relationship to another person.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Who do you </a:t>
            </a:r>
            <a:r>
              <a:rPr lang="en-GB" b="1" dirty="0">
                <a:latin typeface="Gill Sans MT" panose="020B0502020104020203" pitchFamily="34" charset="77"/>
              </a:rPr>
              <a:t>descend</a:t>
            </a:r>
            <a:r>
              <a:rPr lang="en-GB" dirty="0">
                <a:latin typeface="Gill Sans MT" panose="020B0502020104020203" pitchFamily="34" charset="77"/>
              </a:rPr>
              <a:t> from?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de-scend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65389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descended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 descended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06436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come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ascend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ancestor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friend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D171417-1728-5547-B368-EE8D3CC68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54" y="2746409"/>
            <a:ext cx="3168760" cy="31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45551" y="1309202"/>
            <a:ext cx="259846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slavery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3747390"/>
            <a:ext cx="580379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The subjection of a person to another person, especially in being forced into work. Total control over.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b="1" dirty="0">
                <a:latin typeface="Gill Sans MT" panose="020B0502020104020203" pitchFamily="34" charset="77"/>
              </a:rPr>
              <a:t>Slavery</a:t>
            </a:r>
            <a:r>
              <a:rPr lang="en-GB" sz="4000" dirty="0">
                <a:latin typeface="Gill Sans MT" panose="020B0502020104020203" pitchFamily="34" charset="77"/>
              </a:rPr>
              <a:t> is a terrible thing.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slav</a:t>
            </a:r>
            <a:r>
              <a:rPr lang="en-GB" dirty="0">
                <a:latin typeface="Gill Sans MT" panose="020B0502020104020203" pitchFamily="34" charset="77"/>
              </a:rPr>
              <a:t>-er-y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1570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 slave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 form of slavery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050451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captivity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freedom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bravery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Europe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shackles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Africa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60EE468-475E-7445-A2FB-F5E73575B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44" y="2563158"/>
            <a:ext cx="3436544" cy="34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657388" y="255751"/>
            <a:ext cx="607377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build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293173" y="5122075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roots</a:t>
            </a:r>
            <a:endParaRPr sz="413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59500B00-BB27-F943-808E-D6791CC5A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47" y="584721"/>
            <a:ext cx="3287481" cy="328748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BE9F9FBF-94EC-AB48-BA86-15790DE91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2" y="5602224"/>
            <a:ext cx="3605303" cy="36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755664" y="561959"/>
            <a:ext cx="7304885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history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69616" y="5164399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village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7F86F24-0EB6-9740-9F13-2C89BBE96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96" y="575860"/>
            <a:ext cx="3378834" cy="3378834"/>
          </a:xfrm>
          <a:prstGeom prst="rect">
            <a:avLst/>
          </a:prstGeom>
        </p:spPr>
      </p:pic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5381CC7B-42D7-C944-86FD-676A6991A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" y="5427006"/>
            <a:ext cx="3588272" cy="35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043931" y="712608"/>
            <a:ext cx="8728351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memories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147913" y="5458234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warning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40079E5-3D7C-E249-ACE1-37C7E7314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186" y="992246"/>
            <a:ext cx="2571168" cy="257116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756494C-C750-8745-ADCB-269787990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" y="6040930"/>
            <a:ext cx="2661219" cy="26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794548" y="-111098"/>
            <a:ext cx="11999897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judge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366400" y="5287250"/>
            <a:ext cx="10288591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intend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B52A7FB-2BA8-7C41-A838-366C445DF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1" y="5622098"/>
            <a:ext cx="3372130" cy="337213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D1F4F062-1911-A44A-9E33-478978496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562686"/>
            <a:ext cx="3473312" cy="34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863365" y="590187"/>
            <a:ext cx="852797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descend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917920" y="5537180"/>
            <a:ext cx="12346080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slavery</a:t>
            </a:r>
            <a:endParaRPr sz="16600" dirty="0">
              <a:latin typeface="Gill Sans MT" panose="020B0502020104020203" pitchFamily="34" charset="77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88582A4-BC47-1D46-9167-FB29450D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728953"/>
            <a:ext cx="3168760" cy="31687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06E08A8-9842-9741-8C41-A798DF3B8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" y="5631647"/>
            <a:ext cx="3436544" cy="343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027195" y="3085008"/>
            <a:ext cx="15436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build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971895" y="3993661"/>
            <a:ext cx="16543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roots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729841" y="4843260"/>
            <a:ext cx="213840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history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22814" y="5769060"/>
            <a:ext cx="195245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village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252144" y="6639612"/>
            <a:ext cx="30937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memories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369758" y="3961911"/>
            <a:ext cx="169277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judge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882046" y="5750010"/>
            <a:ext cx="2478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descend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989850" y="3065958"/>
            <a:ext cx="24525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warning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228701" y="4824210"/>
            <a:ext cx="19749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intend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104858" y="6639611"/>
            <a:ext cx="214321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slavery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88848" y="2274766"/>
            <a:ext cx="154369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build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733551" y="3183419"/>
            <a:ext cx="16543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roots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491494" y="4033018"/>
            <a:ext cx="21384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history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584468" y="4958818"/>
            <a:ext cx="195245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village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013799" y="5829370"/>
            <a:ext cx="30937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memories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714313" y="3418118"/>
            <a:ext cx="169277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judge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226601" y="5206217"/>
            <a:ext cx="247824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descend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334405" y="2522165"/>
            <a:ext cx="245259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warning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573252" y="4280417"/>
            <a:ext cx="197490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intend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449413" y="6095818"/>
            <a:ext cx="214321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slavery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83398" y="1309202"/>
            <a:ext cx="185146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build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263497" y="3922201"/>
            <a:ext cx="639510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If you build something, you make it by joining things together.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were </a:t>
            </a:r>
            <a:r>
              <a:rPr lang="en-GB" sz="4000" b="1" dirty="0">
                <a:latin typeface="Gill Sans MT" panose="020B0502020104020203" pitchFamily="34" charset="77"/>
              </a:rPr>
              <a:t>building</a:t>
            </a:r>
            <a:r>
              <a:rPr lang="en-GB" sz="4000" dirty="0">
                <a:latin typeface="Gill Sans MT" panose="020B0502020104020203" pitchFamily="34" charset="77"/>
              </a:rPr>
              <a:t> model boats.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build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1699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construct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demolish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skilled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create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make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filled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138133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create and build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build with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A4CEF22-D766-4144-8595-AF85543D6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94" y="2539708"/>
            <a:ext cx="3287481" cy="32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63170" y="1309202"/>
            <a:ext cx="20919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roots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724644"/>
            <a:ext cx="574332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You can refer to the place or culture that a person or their family comes from as their roots.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Emily’s </a:t>
            </a:r>
            <a:r>
              <a:rPr lang="en-GB" sz="4000" b="1" dirty="0">
                <a:latin typeface="Gill Sans MT" panose="020B0502020104020203" pitchFamily="34" charset="77"/>
              </a:rPr>
              <a:t>roots</a:t>
            </a:r>
            <a:r>
              <a:rPr lang="en-GB" sz="4000" dirty="0">
                <a:latin typeface="Gill Sans MT" panose="020B0502020104020203" pitchFamily="34" charset="77"/>
              </a:rPr>
              <a:t> were important to her.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roots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6341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family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fruits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family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origins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boots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history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8247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roots 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roots were important 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3CB3A8-CABE-304B-B536-DFCE3180E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43" y="2268760"/>
            <a:ext cx="3790506" cy="37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91458" y="1309202"/>
            <a:ext cx="263533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history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77420" y="3921264"/>
            <a:ext cx="62181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history is an account of events that have happened in the past.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Understanding our </a:t>
            </a:r>
            <a:r>
              <a:rPr lang="en-GB" sz="4000" b="1" dirty="0">
                <a:latin typeface="Gill Sans MT" panose="020B0502020104020203" pitchFamily="34" charset="77"/>
              </a:rPr>
              <a:t>history</a:t>
            </a:r>
            <a:r>
              <a:rPr lang="en-GB" sz="4000" dirty="0">
                <a:latin typeface="Gill Sans MT" panose="020B0502020104020203" pitchFamily="34" charset="77"/>
              </a:rPr>
              <a:t> is important.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his-to-</a:t>
            </a:r>
            <a:r>
              <a:rPr lang="en-GB" dirty="0" err="1">
                <a:latin typeface="Gill Sans MT" panose="020B0502020104020203" pitchFamily="34" charset="77"/>
              </a:rPr>
              <a:t>ry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31926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the past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mystery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learning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2083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our history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history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8734C8C-DB38-DD44-A356-64E487CF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17" y="2556512"/>
            <a:ext cx="3378834" cy="337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67790" y="1309202"/>
            <a:ext cx="228267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village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360089" y="3913722"/>
            <a:ext cx="614194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village consists of a group of houses, together with other buildings such as a church and a school, in a country area.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village</a:t>
            </a:r>
            <a:r>
              <a:rPr lang="en-GB" sz="4000" dirty="0">
                <a:latin typeface="Gill Sans MT" panose="020B0502020104020203" pitchFamily="34" charset="77"/>
              </a:rPr>
              <a:t> was calm, peaceful and full of nature.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vil-lage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8868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pillage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town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spillage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community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7761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beautiful village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village close to the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22" name="Picture 21" descr="A picture containing room&#10;&#10;Description automatically generated">
            <a:extLst>
              <a:ext uri="{FF2B5EF4-FFF2-40B4-BE49-F238E27FC236}">
                <a16:creationId xmlns:a16="http://schemas.microsoft.com/office/drawing/2014/main" id="{B63A4F11-F18B-5F49-9187-DBB1BEC0B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45" y="2401552"/>
            <a:ext cx="3588272" cy="35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39227" y="1309202"/>
            <a:ext cx="37398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memories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907620"/>
            <a:ext cx="602030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4000" dirty="0">
                <a:latin typeface="Gill Sans MT" panose="020B0502020104020203" pitchFamily="34" charset="77"/>
              </a:rPr>
              <a:t>A memory is something that you remember from the past.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We looked at the wonderful </a:t>
            </a:r>
            <a:r>
              <a:rPr lang="en-GB" sz="4000" b="1" dirty="0">
                <a:latin typeface="Gill Sans MT" panose="020B0502020104020203" pitchFamily="34" charset="77"/>
              </a:rPr>
              <a:t>memories</a:t>
            </a:r>
            <a:r>
              <a:rPr lang="en-GB" sz="4000" dirty="0">
                <a:latin typeface="Gill Sans MT" panose="020B0502020104020203" pitchFamily="34" charset="77"/>
              </a:rPr>
              <a:t> in the photo album.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mem-o-</a:t>
            </a:r>
            <a:r>
              <a:rPr lang="en-GB" dirty="0" err="1">
                <a:latin typeface="Gill Sans MT" panose="020B0502020104020203" pitchFamily="34" charset="77"/>
              </a:rPr>
              <a:t>ries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8255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treasury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videos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remedy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pictures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2542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fond memories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my memories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CBB3558-23F1-6345-BAF0-FB5A1C420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72" y="2615418"/>
            <a:ext cx="3293701" cy="32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12672</TotalTime>
  <Words>837</Words>
  <Application>Microsoft Macintosh PowerPoint</Application>
  <PresentationFormat>Custom</PresentationFormat>
  <Paragraphs>276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131</cp:revision>
  <dcterms:modified xsi:type="dcterms:W3CDTF">2020-11-22T10:00:02Z</dcterms:modified>
</cp:coreProperties>
</file>