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  <p:sldId id="289" r:id="rId16"/>
    <p:sldId id="291" r:id="rId17"/>
    <p:sldId id="290" r:id="rId18"/>
    <p:sldId id="292" r:id="rId19"/>
    <p:sldId id="293" r:id="rId20"/>
    <p:sldId id="284" r:id="rId21"/>
    <p:sldId id="285" r:id="rId22"/>
    <p:sldId id="286" r:id="rId23"/>
    <p:sldId id="287" r:id="rId24"/>
    <p:sldId id="288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/>
    <p:restoredTop sz="94771"/>
  </p:normalViewPr>
  <p:slideViewPr>
    <p:cSldViewPr snapToGrid="0" snapToObjects="1">
      <p:cViewPr varScale="1">
        <p:scale>
          <a:sx n="70" d="100"/>
          <a:sy n="70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68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89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342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893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574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987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97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10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5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5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  <a:endParaRPr lang="en-GB" dirty="0">
              <a:solidFill>
                <a:srgbClr val="00AEEE"/>
              </a:solidFill>
              <a:latin typeface="Gill Sans MT" panose="020B0502020104020203" pitchFamily="34" charset="77"/>
            </a:endParaRP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Spring Term 2021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5060235" y="3226831"/>
            <a:ext cx="7268016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</a:t>
            </a:r>
            <a:r>
              <a:rPr lang="en-GB" dirty="0">
                <a:latin typeface="Gill Sans MT" panose="020B0502020104020203" pitchFamily="34" charset="77"/>
              </a:rPr>
              <a:t> 17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– 11th January</a:t>
            </a:r>
            <a:r>
              <a:rPr dirty="0">
                <a:latin typeface="Gill Sans MT" panose="020B0502020104020203" pitchFamily="34" charset="77"/>
              </a:rPr>
              <a:t> 202</a:t>
            </a:r>
            <a:r>
              <a:rPr lang="en-GB" dirty="0">
                <a:latin typeface="Gill Sans MT" panose="020B0502020104020203" pitchFamily="34" charset="77"/>
              </a:rPr>
              <a:t>1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DBA6DF-0000-D242-A649-9CFC63BF4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33">
            <a:off x="8550644" y="4375268"/>
            <a:ext cx="3173683" cy="237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B41F4A1-EB1A-E343-B237-01BA86E43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58">
            <a:off x="6838299" y="6053191"/>
            <a:ext cx="3378483" cy="252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360849" y="1309202"/>
            <a:ext cx="246702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fatigue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9207354" y="1671690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2749" y="4006298"/>
            <a:ext cx="585896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Fatigue is a feeling of extreme physical or mental tiredness.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22721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long days staring at the screen were </a:t>
            </a:r>
            <a:r>
              <a:rPr lang="en-GB" sz="4000" b="1" dirty="0">
                <a:latin typeface="Gill Sans MT" panose="020B0502020104020203" pitchFamily="34" charset="77"/>
              </a:rPr>
              <a:t>fatiguing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10335049" y="1253517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78697" y="2182175"/>
            <a:ext cx="457592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fa-</a:t>
            </a:r>
            <a:r>
              <a:rPr lang="en-GB" dirty="0" err="1">
                <a:latin typeface="Gill Sans MT" panose="020B0502020104020203" pitchFamily="34" charset="77"/>
              </a:rPr>
              <a:t>tigue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083159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tiredness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energy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league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exhaustion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vigour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intrigue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energy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72777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could fatigue 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I’m fatigued from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E4470A6-FAF9-F64B-BA5B-779EFE2F5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9" y="2418243"/>
            <a:ext cx="3743224" cy="37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97460" y="1309202"/>
            <a:ext cx="222336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adore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03945" y="3900902"/>
            <a:ext cx="519351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400" dirty="0">
                <a:latin typeface="Gill Sans MT" panose="020B0502020104020203" pitchFamily="34" charset="77"/>
              </a:rPr>
              <a:t>If you adore something, you like it very much.</a:t>
            </a:r>
            <a:endParaRPr sz="44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Ramesh </a:t>
            </a:r>
            <a:r>
              <a:rPr lang="en-GB" sz="4000" b="1" dirty="0">
                <a:latin typeface="Gill Sans MT" panose="020B0502020104020203" pitchFamily="34" charset="77"/>
              </a:rPr>
              <a:t>adored</a:t>
            </a:r>
            <a:r>
              <a:rPr lang="en-GB" sz="4000" dirty="0">
                <a:latin typeface="Gill Sans MT" panose="020B0502020104020203" pitchFamily="34" charset="77"/>
              </a:rPr>
              <a:t> every type of fruit.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a-</a:t>
            </a:r>
            <a:r>
              <a:rPr lang="en-GB" dirty="0" err="1">
                <a:latin typeface="Gill Sans MT" panose="020B0502020104020203" pitchFamily="34" charset="77"/>
              </a:rPr>
              <a:t>dore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4435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full of adoration for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just adored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52533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love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ation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before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cherish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loathe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floor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feelings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361882A-0097-0D4B-951C-460C6F880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41" y="2484933"/>
            <a:ext cx="3720566" cy="3720566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2977266-3352-984A-9D94-1B773D71E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587" y="2558703"/>
            <a:ext cx="2493290" cy="24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95695" y="1309202"/>
            <a:ext cx="213039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bitter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28235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87202" y="3778154"/>
            <a:ext cx="677627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someone is bitter after a disappointing experience or after being treated unfairly, they continue to feel angry about it.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6610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Ollie was </a:t>
            </a:r>
            <a:r>
              <a:rPr lang="en-GB" sz="4000" b="1" dirty="0">
                <a:latin typeface="Gill Sans MT" panose="020B0502020104020203" pitchFamily="34" charset="77"/>
              </a:rPr>
              <a:t>bitter</a:t>
            </a:r>
            <a:r>
              <a:rPr lang="en-GB" sz="4000" dirty="0">
                <a:latin typeface="Gill Sans MT" panose="020B0502020104020203" pitchFamily="34" charset="77"/>
              </a:rPr>
              <a:t> after finishing third in the race.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bit-</a:t>
            </a:r>
            <a:r>
              <a:rPr lang="en-GB" dirty="0" err="1">
                <a:latin typeface="Gill Sans MT" panose="020B0502020104020203" pitchFamily="34" charset="77"/>
              </a:rPr>
              <a:t>ter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72914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bitter and jealous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bitter, old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27491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resentful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litter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attitude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disgruntled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magnanimous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-ness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glitter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FF3A92C-5AA0-184B-A309-3865606C2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48" y="2491477"/>
            <a:ext cx="3625118" cy="362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21320" y="1309202"/>
            <a:ext cx="237565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quirky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13434" y="3750165"/>
            <a:ext cx="6582631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Something or someone that is quirky is rather odd or unpredictable in their appearance, character, or behaviour.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" y="6166108"/>
            <a:ext cx="129996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>
                <a:latin typeface="Gill Sans MT" panose="020B0502020104020203" pitchFamily="34" charset="77"/>
              </a:rPr>
              <a:t>The new girl in school had a </a:t>
            </a:r>
            <a:r>
              <a:rPr lang="en-GB" b="1" dirty="0">
                <a:latin typeface="Gill Sans MT" panose="020B0502020104020203" pitchFamily="34" charset="77"/>
              </a:rPr>
              <a:t>quirky</a:t>
            </a:r>
            <a:r>
              <a:rPr lang="en-GB" dirty="0">
                <a:latin typeface="Gill Sans MT" panose="020B0502020104020203" pitchFamily="34" charset="77"/>
              </a:rPr>
              <a:t> accent.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quirk-y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97356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unique and quirky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unusually quirky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436036"/>
              </p:ext>
            </p:extLst>
          </p:nvPr>
        </p:nvGraphicFramePr>
        <p:xfrm>
          <a:off x="5112" y="7748437"/>
          <a:ext cx="1312790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965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224040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eccentric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conventional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ier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turkey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clothes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unusual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normal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iness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murky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voice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C0B8E52-3DDA-A94C-9466-87A481B81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93" y="2331477"/>
            <a:ext cx="3802831" cy="38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14671" y="1309202"/>
            <a:ext cx="268182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neglect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7526" y="3934743"/>
            <a:ext cx="580379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neglect someone or something, you fail to look after them properly.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5791426"/>
            <a:ext cx="1299968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John </a:t>
            </a:r>
            <a:r>
              <a:rPr lang="en-GB" sz="4000" b="1" dirty="0">
                <a:latin typeface="Gill Sans MT" panose="020B0502020104020203" pitchFamily="34" charset="77"/>
              </a:rPr>
              <a:t>neglected</a:t>
            </a:r>
            <a:r>
              <a:rPr lang="en-GB" sz="4000" dirty="0">
                <a:latin typeface="Gill Sans MT" panose="020B0502020104020203" pitchFamily="34" charset="77"/>
              </a:rPr>
              <a:t> himself in 2020, so he started to exercise every day.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4283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ne-</a:t>
            </a:r>
            <a:r>
              <a:rPr lang="en-GB" dirty="0" err="1">
                <a:latin typeface="Gill Sans MT" panose="020B0502020104020203" pitchFamily="34" charset="77"/>
              </a:rPr>
              <a:t>glect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7583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had neglected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suffered from terrible neglect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24241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abandon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look after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ful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subject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children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forsake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cherish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respect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animals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FF9BAE52-8651-7A4B-8BD1-BEF609D22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41" y="2592661"/>
            <a:ext cx="2988606" cy="29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ord of the Day:"/>
          <p:cNvSpPr txBox="1"/>
          <p:nvPr/>
        </p:nvSpPr>
        <p:spPr>
          <a:xfrm>
            <a:off x="4237199" y="4067780"/>
            <a:ext cx="484882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800" dirty="0">
                <a:latin typeface="Gill Sans MT" panose="020B0502020104020203" pitchFamily="34" charset="77"/>
              </a:rPr>
              <a:t>Focus Word </a:t>
            </a:r>
            <a:r>
              <a:rPr lang="en-GB" sz="1800" dirty="0">
                <a:latin typeface="Gill Sans MT" panose="020B0502020104020203" pitchFamily="34" charset="77"/>
              </a:rPr>
              <a:t>(write below)</a:t>
            </a:r>
            <a:r>
              <a:rPr sz="2800" dirty="0">
                <a:latin typeface="Gill Sans MT" panose="020B0502020104020203" pitchFamily="34" charset="77"/>
              </a:rPr>
              <a:t>:</a:t>
            </a:r>
          </a:p>
        </p:txBody>
      </p:sp>
      <p:sp>
        <p:nvSpPr>
          <p:cNvPr id="152" name="Definition:"/>
          <p:cNvSpPr txBox="1"/>
          <p:nvPr/>
        </p:nvSpPr>
        <p:spPr>
          <a:xfrm>
            <a:off x="134969" y="1009378"/>
            <a:ext cx="630139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l"/>
            <a:r>
              <a:rPr lang="en-GB" sz="2800" dirty="0">
                <a:latin typeface="Gill Sans MT" panose="020B0502020104020203" pitchFamily="34" charset="77"/>
              </a:rPr>
              <a:t>Describe / Definition</a:t>
            </a:r>
            <a:r>
              <a:rPr sz="2800" dirty="0">
                <a:latin typeface="Gill Sans MT" panose="020B0502020104020203" pitchFamily="34" charset="77"/>
              </a:rPr>
              <a:t>: </a:t>
            </a:r>
          </a:p>
        </p:txBody>
      </p:sp>
      <p:sp>
        <p:nvSpPr>
          <p:cNvPr id="165" name="Word Class"/>
          <p:cNvSpPr txBox="1"/>
          <p:nvPr/>
        </p:nvSpPr>
        <p:spPr>
          <a:xfrm>
            <a:off x="9548254" y="4558715"/>
            <a:ext cx="194123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74605"/>
              </p:ext>
            </p:extLst>
          </p:nvPr>
        </p:nvGraphicFramePr>
        <p:xfrm>
          <a:off x="0" y="5616398"/>
          <a:ext cx="6522398" cy="413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1199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61199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716790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with same / similar meaning)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Antonyms: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with opposite meaning)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351811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716790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that sound the same)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(Example: football = pitch, team, player)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351811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EBC672-2A25-9A4F-BEA5-DD15238F7A08}"/>
              </a:ext>
            </a:extLst>
          </p:cNvPr>
          <p:cNvSpPr/>
          <p:nvPr/>
        </p:nvSpPr>
        <p:spPr>
          <a:xfrm>
            <a:off x="4049306" y="4519916"/>
            <a:ext cx="5331577" cy="10995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EB75B-CE44-7846-AB22-8FD283C0F727}"/>
              </a:ext>
            </a:extLst>
          </p:cNvPr>
          <p:cNvCxnSpPr>
            <a:cxnSpLocks/>
          </p:cNvCxnSpPr>
          <p:nvPr/>
        </p:nvCxnSpPr>
        <p:spPr>
          <a:xfrm>
            <a:off x="9230050" y="4527937"/>
            <a:ext cx="3774750" cy="23084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28A97C-5AC4-BD49-B3AB-E8446B04A0F7}"/>
              </a:ext>
            </a:extLst>
          </p:cNvPr>
          <p:cNvCxnSpPr>
            <a:cxnSpLocks/>
          </p:cNvCxnSpPr>
          <p:nvPr/>
        </p:nvCxnSpPr>
        <p:spPr>
          <a:xfrm>
            <a:off x="9230050" y="5619500"/>
            <a:ext cx="3774750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Word Class">
            <a:extLst>
              <a:ext uri="{FF2B5EF4-FFF2-40B4-BE49-F238E27FC236}">
                <a16:creationId xmlns:a16="http://schemas.microsoft.com/office/drawing/2014/main" id="{21640A06-AF8A-9643-B8EB-F336ADD7BF49}"/>
              </a:ext>
            </a:extLst>
          </p:cNvPr>
          <p:cNvSpPr txBox="1"/>
          <p:nvPr/>
        </p:nvSpPr>
        <p:spPr>
          <a:xfrm>
            <a:off x="6584702" y="5627194"/>
            <a:ext cx="317074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Draw your sentence: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BEAB5B-888F-AB4B-8084-B7517E46124D}"/>
              </a:ext>
            </a:extLst>
          </p:cNvPr>
          <p:cNvCxnSpPr>
            <a:cxnSpLocks/>
          </p:cNvCxnSpPr>
          <p:nvPr/>
        </p:nvCxnSpPr>
        <p:spPr>
          <a:xfrm>
            <a:off x="6502400" y="834297"/>
            <a:ext cx="0" cy="3443268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Word Class">
            <a:extLst>
              <a:ext uri="{FF2B5EF4-FFF2-40B4-BE49-F238E27FC236}">
                <a16:creationId xmlns:a16="http://schemas.microsoft.com/office/drawing/2014/main" id="{B87BA57F-911C-9345-ADD2-5EB8324B7021}"/>
              </a:ext>
            </a:extLst>
          </p:cNvPr>
          <p:cNvSpPr txBox="1"/>
          <p:nvPr/>
        </p:nvSpPr>
        <p:spPr>
          <a:xfrm>
            <a:off x="6584702" y="1015294"/>
            <a:ext cx="391232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l"/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Use it in a sentence: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sp>
        <p:nvSpPr>
          <p:cNvPr id="148" name="Grasshopper Word of the Day"/>
          <p:cNvSpPr txBox="1"/>
          <p:nvPr/>
        </p:nvSpPr>
        <p:spPr>
          <a:xfrm>
            <a:off x="1302106" y="17462"/>
            <a:ext cx="980236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Laboratory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489491" y="339363"/>
            <a:ext cx="1622203" cy="1340029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9C2E683-E563-EC4A-8BCC-97B73FE19449}"/>
              </a:ext>
            </a:extLst>
          </p:cNvPr>
          <p:cNvCxnSpPr>
            <a:cxnSpLocks/>
          </p:cNvCxnSpPr>
          <p:nvPr/>
        </p:nvCxnSpPr>
        <p:spPr>
          <a:xfrm>
            <a:off x="206685" y="1451841"/>
            <a:ext cx="3056466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D8D83E5-1C51-AE4B-956A-5207505C9075}"/>
              </a:ext>
            </a:extLst>
          </p:cNvPr>
          <p:cNvCxnSpPr>
            <a:cxnSpLocks/>
          </p:cNvCxnSpPr>
          <p:nvPr/>
        </p:nvCxnSpPr>
        <p:spPr>
          <a:xfrm>
            <a:off x="6681048" y="1451841"/>
            <a:ext cx="2849277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238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971645"/>
              </p:ext>
            </p:extLst>
          </p:nvPr>
        </p:nvGraphicFramePr>
        <p:xfrm>
          <a:off x="0" y="1197272"/>
          <a:ext cx="13004800" cy="85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635235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 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whisper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tiptoe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60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spy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 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hairy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148" name="Grasshopper Word of the Day"/>
          <p:cNvSpPr txBox="1"/>
          <p:nvPr/>
        </p:nvSpPr>
        <p:spPr>
          <a:xfrm>
            <a:off x="324857" y="17462"/>
            <a:ext cx="91210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Visualiser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98239" y="128282"/>
            <a:ext cx="227863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Draw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Grasshopper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and bring them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-1454" y="8852728"/>
            <a:ext cx="971450" cy="802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97327-F896-5F47-97C7-A835D9998C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6006" r="27914" b="20497"/>
          <a:stretch/>
        </p:blipFill>
        <p:spPr>
          <a:xfrm>
            <a:off x="11514957" y="17462"/>
            <a:ext cx="1600913" cy="18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00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47538"/>
              </p:ext>
            </p:extLst>
          </p:nvPr>
        </p:nvGraphicFramePr>
        <p:xfrm>
          <a:off x="0" y="1197272"/>
          <a:ext cx="13004800" cy="85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635235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adore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bitter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60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quirky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neglect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148" name="Grasshopper Word of the Day"/>
          <p:cNvSpPr txBox="1"/>
          <p:nvPr/>
        </p:nvSpPr>
        <p:spPr>
          <a:xfrm>
            <a:off x="324857" y="17462"/>
            <a:ext cx="91210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Visualiser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80310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Draw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Shinobi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and bring them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6BE72-1703-3C4A-ADCE-227617DFF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985" r="36573" b="21472"/>
          <a:stretch/>
        </p:blipFill>
        <p:spPr>
          <a:xfrm>
            <a:off x="11514956" y="92525"/>
            <a:ext cx="1340431" cy="17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031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8" name="Grasshopper Word of the Day"/>
          <p:cNvSpPr txBox="1"/>
          <p:nvPr/>
        </p:nvSpPr>
        <p:spPr>
          <a:xfrm>
            <a:off x="817786" y="17462"/>
            <a:ext cx="81352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Matching Meanings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08594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Gill Sans MT" panose="020B0502020104020203" pitchFamily="34" charset="77"/>
              </a:rPr>
              <a:t>Draw lines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from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Grasshopper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to their definitions.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08C9FF0-0C9B-CC42-8D53-CC7C1932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00751"/>
              </p:ext>
            </p:extLst>
          </p:nvPr>
        </p:nvGraphicFramePr>
        <p:xfrm>
          <a:off x="889659" y="1251704"/>
          <a:ext cx="2599938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Grasshopper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whisper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tiptoe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hairy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sprint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A5B5AA8-0E40-3441-9859-DDACC675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68865"/>
              </p:ext>
            </p:extLst>
          </p:nvPr>
        </p:nvGraphicFramePr>
        <p:xfrm>
          <a:off x="5934636" y="1251704"/>
          <a:ext cx="4199392" cy="772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39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Grasshopper Definitions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**** on someone, you watch them secretly.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Someone or something that is **** is covered with hairs.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When you ****, you say something very quietly, using your breath rather than your throat, so that only one person can hear you.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****, you run or ride as fast as you can over a short distance.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**** somewhere, you walk there very quietly without putting your heels on the floor when you walk.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064CB24-B1B7-274C-95AE-E212558F8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771" y="5018598"/>
            <a:ext cx="1255054" cy="1255054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low confidence">
            <a:extLst>
              <a:ext uri="{FF2B5EF4-FFF2-40B4-BE49-F238E27FC236}">
                <a16:creationId xmlns:a16="http://schemas.microsoft.com/office/drawing/2014/main" id="{AD74997C-0C30-7143-9FF2-525B09AE9C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260" y="7886776"/>
            <a:ext cx="1255054" cy="125505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1CC4F0D-F299-1446-B7AB-342C2CA253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7156" y="2752192"/>
            <a:ext cx="821862" cy="83060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813C865-88B7-C248-B4C4-736DF07080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0896" y="2528801"/>
            <a:ext cx="1220957" cy="1132081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32FDB2D-F357-0F4A-88AD-B411CE4D83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87" y="3806183"/>
            <a:ext cx="1067114" cy="1067114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1FEB5C05-A36A-F44E-A72A-5FBFEAC9CC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876" y="6405546"/>
            <a:ext cx="1349336" cy="1349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77523C-8284-C341-BC29-295082F3A8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6006" r="27914" b="20497"/>
          <a:stretch/>
        </p:blipFill>
        <p:spPr>
          <a:xfrm>
            <a:off x="11514957" y="17462"/>
            <a:ext cx="1600913" cy="18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149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8" name="Grasshopper Word of the Day"/>
          <p:cNvSpPr txBox="1"/>
          <p:nvPr/>
        </p:nvSpPr>
        <p:spPr>
          <a:xfrm>
            <a:off x="817786" y="17462"/>
            <a:ext cx="81352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Matching Meanings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08594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Gill Sans MT" panose="020B0502020104020203" pitchFamily="34" charset="77"/>
              </a:rPr>
              <a:t>Draw lines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from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Shinobi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to their definitions.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08C9FF0-0C9B-CC42-8D53-CC7C1932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397683"/>
              </p:ext>
            </p:extLst>
          </p:nvPr>
        </p:nvGraphicFramePr>
        <p:xfrm>
          <a:off x="889659" y="1251704"/>
          <a:ext cx="2599938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Shinobi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fatigue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adore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bitter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quirky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neglect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A5B5AA8-0E40-3441-9859-DDACC675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11782"/>
              </p:ext>
            </p:extLst>
          </p:nvPr>
        </p:nvGraphicFramePr>
        <p:xfrm>
          <a:off x="5934636" y="1251704"/>
          <a:ext cx="4199392" cy="772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39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Shinobi Definitions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**** something, you like it very much.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Something or someone that is **** is rather odd or unpredictable in their appearance, character, or behaviour.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**** someone or something, you fail to look after them properly.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**** is a feeling of extreme physical or mental tiredness.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someone is **** after a disappointing experience or after being treated unfairly, they continue to feel angry about it.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D14985E1-B661-AA43-82D5-8E7D020E9B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985" r="36573" b="21472"/>
          <a:stretch/>
        </p:blipFill>
        <p:spPr>
          <a:xfrm>
            <a:off x="11514956" y="92525"/>
            <a:ext cx="1340431" cy="170483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6000E745-1DCB-0D40-A146-D45A2F5F2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112" y="6527084"/>
            <a:ext cx="1047887" cy="1047887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60A11F6A-CDA0-5045-8AD9-2D79FA3A5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729" y="2639102"/>
            <a:ext cx="1047887" cy="1047887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4C32B19-07AE-FC4D-A5A3-60C4399D0A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349" y="2806631"/>
            <a:ext cx="612374" cy="61237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4F334D67-8BDD-E14A-87B7-1E40656AE8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130" y="7898889"/>
            <a:ext cx="1047887" cy="1047887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6D809E14-392A-0845-9134-A49B2DBC10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648" y="3826627"/>
            <a:ext cx="1047888" cy="1047888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6D54EB40-A6FB-EA4A-A589-B6E1F30614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86" y="5229354"/>
            <a:ext cx="955171" cy="9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199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2602402" y="3085008"/>
            <a:ext cx="239328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whisper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864500" y="3993661"/>
            <a:ext cx="186910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tiptoe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3270057" y="4843260"/>
            <a:ext cx="105798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spy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3011171" y="5769060"/>
            <a:ext cx="157575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hairy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893352" y="6639612"/>
            <a:ext cx="181139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sprint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8313658" y="3961911"/>
            <a:ext cx="180498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adore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8143342" y="5750010"/>
            <a:ext cx="195566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quirky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8164587" y="3065958"/>
            <a:ext cx="210314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fatigue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8327293" y="4824210"/>
            <a:ext cx="177773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bitter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8055972" y="6639611"/>
            <a:ext cx="224099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neglect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986620" y="560698"/>
            <a:ext cx="8265083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whisper</a:t>
            </a:r>
            <a:endParaRPr sz="138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436124" y="5255291"/>
            <a:ext cx="10875989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tiptoe</a:t>
            </a:r>
            <a:endParaRPr sz="344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6A33E8A-1C52-5941-AC60-1EC2DEFF4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287" y="482878"/>
            <a:ext cx="3458249" cy="3458249"/>
          </a:xfrm>
          <a:prstGeom prst="rect">
            <a:avLst/>
          </a:prstGeom>
        </p:spPr>
      </p:pic>
      <p:pic>
        <p:nvPicPr>
          <p:cNvPr id="19" name="Picture 18" descr="Icon&#10;&#10;Description automatically generated with low confidence">
            <a:extLst>
              <a:ext uri="{FF2B5EF4-FFF2-40B4-BE49-F238E27FC236}">
                <a16:creationId xmlns:a16="http://schemas.microsoft.com/office/drawing/2014/main" id="{5A8B6480-2771-CD49-8551-2D3A3404B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78" y="5585033"/>
            <a:ext cx="3482739" cy="348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6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2205877" y="-94290"/>
            <a:ext cx="4156587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spy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606654" y="5234165"/>
            <a:ext cx="10419220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hairy</a:t>
            </a:r>
            <a:endParaRPr sz="239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E98ABD3-4445-FD43-9916-796EB2188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6569" y="1324182"/>
            <a:ext cx="2447362" cy="247338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60B2A6A5-3EEF-4243-B13C-BAEADB61E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5927" y="480767"/>
            <a:ext cx="3635801" cy="337114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8070DDC-A196-C64D-B9CC-8D69856AF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7" y="5514792"/>
            <a:ext cx="3628968" cy="36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42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541897" y="33993"/>
            <a:ext cx="7253589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sprint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917920" y="5600242"/>
            <a:ext cx="1234608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fatigue</a:t>
            </a:r>
            <a:endParaRPr sz="11500" dirty="0">
              <a:latin typeface="Gill Sans MT" panose="020B0502020104020203" pitchFamily="34" charset="77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9B6099C-0663-6644-AF0E-D0FAF0351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486" y="395217"/>
            <a:ext cx="3780523" cy="3780523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752BE41-943B-794B-9ECA-D6B871500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5" y="5530036"/>
            <a:ext cx="3743224" cy="37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601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-1566010" y="139916"/>
            <a:ext cx="11999897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adore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515298" y="5326678"/>
            <a:ext cx="10288591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bitter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C0FDF2FF-6E6E-C343-BF2D-D041F9E73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53" y="548364"/>
            <a:ext cx="3360196" cy="3360196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AF0C97A-7612-9642-AB38-10F129EE7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324" y="1206435"/>
            <a:ext cx="1647484" cy="164748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3B8BA6C-A1EA-4540-9F9D-93F58D8352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84" y="5702479"/>
            <a:ext cx="3163824" cy="31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53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234621" y="0"/>
            <a:ext cx="7862730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quirky</a:t>
            </a:r>
            <a:endParaRPr sz="115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504018" y="5493998"/>
            <a:ext cx="1234608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neglect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CE9B72E-2DED-ED41-88A0-8EC6F3EDC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51" y="586042"/>
            <a:ext cx="3418292" cy="341829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91842CF-A09A-4446-B76D-8B7AF8581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0" y="5865454"/>
            <a:ext cx="2988606" cy="29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04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364055" y="2274766"/>
            <a:ext cx="239328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whisper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626156" y="3183419"/>
            <a:ext cx="186910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tiptoe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6031709" y="4033018"/>
            <a:ext cx="105798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spy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5772825" y="4958818"/>
            <a:ext cx="157575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hairy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655007" y="5829370"/>
            <a:ext cx="181139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sprint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5658212" y="3418118"/>
            <a:ext cx="180498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adore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5487895" y="5206217"/>
            <a:ext cx="195566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quirky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5509142" y="2522165"/>
            <a:ext cx="210314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fatigue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671843" y="4280417"/>
            <a:ext cx="177773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bitter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400527" y="6095818"/>
            <a:ext cx="224099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neglect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522352" y="1309202"/>
            <a:ext cx="297357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whisper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56307" y="3759834"/>
            <a:ext cx="688081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When you whisper, you say something very quietly, using your breath rather than your throat, so that only one person can hear you.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6131635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 err="1">
                <a:latin typeface="Gill Sans MT" panose="020B0502020104020203" pitchFamily="34" charset="77"/>
              </a:rPr>
              <a:t>Shanza</a:t>
            </a:r>
            <a:r>
              <a:rPr lang="en-GB" sz="4000" dirty="0">
                <a:latin typeface="Gill Sans MT" panose="020B0502020104020203" pitchFamily="34" charset="77"/>
              </a:rPr>
              <a:t> </a:t>
            </a:r>
            <a:r>
              <a:rPr lang="en-GB" sz="4000" b="1" dirty="0">
                <a:latin typeface="Gill Sans MT" panose="020B0502020104020203" pitchFamily="34" charset="77"/>
              </a:rPr>
              <a:t>whispered</a:t>
            </a:r>
            <a:r>
              <a:rPr lang="en-GB" sz="4000" dirty="0">
                <a:latin typeface="Gill Sans MT" panose="020B0502020104020203" pitchFamily="34" charset="77"/>
              </a:rPr>
              <a:t> to her best friend in the lesson.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whis</a:t>
            </a:r>
            <a:r>
              <a:rPr lang="en-GB" dirty="0">
                <a:latin typeface="Gill Sans MT" panose="020B0502020104020203" pitchFamily="34" charset="77"/>
              </a:rPr>
              <a:t>-per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62620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murmur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crisper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talk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mutter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whisker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sound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13235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whisper quietly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stop whispering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5D5C445-C75C-1B47-A9EA-858A5B942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118" y="2189487"/>
            <a:ext cx="3875695" cy="38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74209" y="1309202"/>
            <a:ext cx="226985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tiptoe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83321" y="3724644"/>
            <a:ext cx="5819079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tiptoe somewhere, you walk there very quietly without putting your heels on the floor when you walk.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4380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dancer </a:t>
            </a:r>
            <a:r>
              <a:rPr lang="en-GB" sz="4000" b="1" dirty="0">
                <a:latin typeface="Gill Sans MT" panose="020B0502020104020203" pitchFamily="34" charset="77"/>
              </a:rPr>
              <a:t>tiptoed</a:t>
            </a:r>
            <a:r>
              <a:rPr lang="en-GB" sz="4000" dirty="0">
                <a:latin typeface="Gill Sans MT" panose="020B0502020104020203" pitchFamily="34" charset="77"/>
              </a:rPr>
              <a:t> across the dance floor.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tip-toe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934303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sneak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crypto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walk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1091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tiptoed across the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tiptoed carefully towards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CD3A3D73-9ED7-E040-8860-CBF23170E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67" y="2340683"/>
            <a:ext cx="3749306" cy="37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364725" y="1309202"/>
            <a:ext cx="128881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spy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827470" y="3863033"/>
            <a:ext cx="553725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400" dirty="0">
                <a:latin typeface="Gill Sans MT" panose="020B0502020104020203" pitchFamily="34" charset="77"/>
              </a:rPr>
              <a:t>If you spy on someone, you watch them secretly.</a:t>
            </a:r>
            <a:endParaRPr sz="44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5406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Jenny </a:t>
            </a:r>
            <a:r>
              <a:rPr lang="en-GB" sz="4000" b="1" dirty="0">
                <a:latin typeface="Gill Sans MT" panose="020B0502020104020203" pitchFamily="34" charset="77"/>
              </a:rPr>
              <a:t>spied</a:t>
            </a:r>
            <a:r>
              <a:rPr lang="en-GB" sz="4000" dirty="0">
                <a:latin typeface="Gill Sans MT" panose="020B0502020104020203" pitchFamily="34" charset="77"/>
              </a:rPr>
              <a:t> on Adriana from behind the slide.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spy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73123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watch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sky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enemy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follow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hide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11360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hidden spy was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spied from the shadows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EF10E84-7892-8E42-BFD6-5476E6046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5314" y="3512369"/>
            <a:ext cx="2447362" cy="247338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E68D44E-EBE8-2F41-A352-4A9971568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4672" y="2668954"/>
            <a:ext cx="3635801" cy="33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68968" y="1309202"/>
            <a:ext cx="188032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hairy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5049" y="3870668"/>
            <a:ext cx="6441731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400" dirty="0">
                <a:latin typeface="Gill Sans MT" panose="020B0502020104020203" pitchFamily="34" charset="77"/>
              </a:rPr>
              <a:t>Someone or something that is hairy is covered with hairs.</a:t>
            </a:r>
            <a:endParaRPr sz="44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</a:t>
            </a:r>
            <a:r>
              <a:rPr lang="en-GB" sz="4000" b="1" dirty="0">
                <a:latin typeface="Gill Sans MT" panose="020B0502020104020203" pitchFamily="34" charset="77"/>
              </a:rPr>
              <a:t>hairy</a:t>
            </a:r>
            <a:r>
              <a:rPr lang="en-GB" sz="4000" dirty="0">
                <a:latin typeface="Gill Sans MT" panose="020B0502020104020203" pitchFamily="34" charset="77"/>
              </a:rPr>
              <a:t> spider crawled up the wall.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hair-y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788532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furry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hairless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library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animal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bushy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dairy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clothes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00140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dirty and hairy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thick, hairy fur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7188013-FC36-9247-B618-649DB7ECF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91" y="2483699"/>
            <a:ext cx="3628968" cy="36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11080" y="1309202"/>
            <a:ext cx="2196115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sprint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51732" y="3921897"/>
            <a:ext cx="602030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you sprint, you run or ride as fast as you can over a short distance.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Fatima </a:t>
            </a:r>
            <a:r>
              <a:rPr lang="en-GB" sz="4000" b="1" dirty="0">
                <a:latin typeface="Gill Sans MT" panose="020B0502020104020203" pitchFamily="34" charset="77"/>
              </a:rPr>
              <a:t>sprinted</a:t>
            </a:r>
            <a:r>
              <a:rPr lang="en-GB" sz="4000" dirty="0">
                <a:latin typeface="Gill Sans MT" panose="020B0502020104020203" pitchFamily="34" charset="77"/>
              </a:rPr>
              <a:t> to use the swings first. 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sprint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92546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race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walk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running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13040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sprinted to the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sprinted away from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B577325F-16B2-D94A-9C3A-1E1C4705A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61" y="2053689"/>
            <a:ext cx="4232357" cy="42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13280</TotalTime>
  <Words>1181</Words>
  <Application>Microsoft Macintosh PowerPoint</Application>
  <PresentationFormat>Custom</PresentationFormat>
  <Paragraphs>352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184</cp:revision>
  <dcterms:modified xsi:type="dcterms:W3CDTF">2021-01-09T19:27:22Z</dcterms:modified>
</cp:coreProperties>
</file>