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/>
    <p:restoredTop sz="94771"/>
  </p:normalViewPr>
  <p:slideViewPr>
    <p:cSldViewPr snapToGrid="0" snapToObjects="1">
      <p:cViewPr>
        <p:scale>
          <a:sx n="57" d="100"/>
          <a:sy n="57" d="100"/>
        </p:scale>
        <p:origin x="18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Spring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205307" y="3226831"/>
            <a:ext cx="697787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16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4th January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66047" y="1309202"/>
            <a:ext cx="545662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compassionate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324085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698521"/>
            <a:ext cx="698821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describe someone or something as compassionate, you mean that they feel or show pity, sympathy, and understanding for people who are suffering.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She showed </a:t>
            </a:r>
            <a:r>
              <a:rPr lang="en-GB" sz="4000" b="1" dirty="0">
                <a:latin typeface="Gill Sans MT" panose="020B0502020104020203" pitchFamily="34" charset="77"/>
              </a:rPr>
              <a:t>compassion</a:t>
            </a:r>
            <a:r>
              <a:rPr lang="en-GB" sz="4000" dirty="0">
                <a:latin typeface="Gill Sans MT" panose="020B0502020104020203" pitchFamily="34" charset="77"/>
              </a:rPr>
              <a:t> by helping up Jen up.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com-pas-</a:t>
            </a:r>
            <a:r>
              <a:rPr lang="en-GB" dirty="0" err="1">
                <a:latin typeface="Gill Sans MT" panose="020B0502020104020203" pitchFamily="34" charset="77"/>
              </a:rPr>
              <a:t>sion</a:t>
            </a:r>
            <a:r>
              <a:rPr lang="en-GB" dirty="0">
                <a:latin typeface="Gill Sans MT" panose="020B0502020104020203" pitchFamily="34" charset="77"/>
              </a:rPr>
              <a:t>-ate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8067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caring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heartless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passionate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6381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compassionate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compassionate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964E662-0023-F249-AEA9-390D77788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978">
            <a:off x="8354424" y="3174399"/>
            <a:ext cx="3334596" cy="33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37159" y="1309202"/>
            <a:ext cx="25439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infinite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808570"/>
            <a:ext cx="649974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something as infinite, you are emphasizing that it is extremely great in amount or degree.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His love for playing hockey was </a:t>
            </a:r>
            <a:r>
              <a:rPr lang="en-GB" sz="4000" b="1" dirty="0">
                <a:latin typeface="Gill Sans MT" panose="020B0502020104020203" pitchFamily="34" charset="77"/>
              </a:rPr>
              <a:t>infinite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in-fi-</a:t>
            </a:r>
            <a:r>
              <a:rPr lang="en-GB" dirty="0" err="1">
                <a:latin typeface="Gill Sans MT" panose="020B0502020104020203" pitchFamily="34" charset="77"/>
              </a:rPr>
              <a:t>nite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429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infinite amount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infinite love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68666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limitless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limited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never-ending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unlimited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8A159A7-D665-7343-9968-D303C842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8" y="2529227"/>
            <a:ext cx="3736718" cy="37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2263" y="1309202"/>
            <a:ext cx="237725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fallible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1" y="3778154"/>
            <a:ext cx="772689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say that someone or something is fallible, you mean that they are not perfect and are likely to make mistakes or to fail in what they are doing.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Ollie was </a:t>
            </a:r>
            <a:r>
              <a:rPr lang="en-GB" sz="4000" b="1" dirty="0">
                <a:latin typeface="Gill Sans MT" panose="020B0502020104020203" pitchFamily="34" charset="77"/>
              </a:rPr>
              <a:t>fallible</a:t>
            </a:r>
            <a:r>
              <a:rPr lang="en-GB" sz="4000" dirty="0">
                <a:latin typeface="Gill Sans MT" panose="020B0502020104020203" pitchFamily="34" charset="77"/>
              </a:rPr>
              <a:t>, but continued to train and work hard.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fal</a:t>
            </a:r>
            <a:r>
              <a:rPr lang="en-GB" dirty="0">
                <a:latin typeface="Gill Sans MT" panose="020B0502020104020203" pitchFamily="34" charset="77"/>
              </a:rPr>
              <a:t>-li-</a:t>
            </a:r>
            <a:r>
              <a:rPr lang="en-GB" dirty="0" err="1">
                <a:latin typeface="Gill Sans MT" panose="020B0502020104020203" pitchFamily="34" charset="77"/>
              </a:rPr>
              <a:t>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6013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fallible and weak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fallible and could fail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3503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flawed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infallible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valuable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failure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imperfect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compatible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84C6AFF6-10BE-9949-8E54-681C792CA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87" y="2429922"/>
            <a:ext cx="3584054" cy="35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76911" y="1309202"/>
            <a:ext cx="36644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optimistic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934830"/>
            <a:ext cx="725896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Someone who is optimistic is hopeful about the future or the success of something in particular.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Harriet was </a:t>
            </a:r>
            <a:r>
              <a:rPr lang="en-GB" b="1" dirty="0">
                <a:latin typeface="Gill Sans MT" panose="020B0502020104020203" pitchFamily="34" charset="77"/>
              </a:rPr>
              <a:t>optimistic</a:t>
            </a:r>
            <a:r>
              <a:rPr lang="en-GB" dirty="0">
                <a:latin typeface="Gill Sans MT" panose="020B0502020104020203" pitchFamily="34" charset="77"/>
              </a:rPr>
              <a:t> about 2021.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op-</a:t>
            </a:r>
            <a:r>
              <a:rPr lang="en-GB" dirty="0" err="1">
                <a:latin typeface="Gill Sans MT" panose="020B0502020104020203" pitchFamily="34" charset="77"/>
              </a:rPr>
              <a:t>ti</a:t>
            </a:r>
            <a:r>
              <a:rPr lang="en-GB" dirty="0">
                <a:latin typeface="Gill Sans MT" panose="020B0502020104020203" pitchFamily="34" charset="77"/>
              </a:rPr>
              <a:t>-mis-tic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3275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optimistic about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positive and optimistic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56230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confident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pessimistic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over-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realistic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positive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negative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artistic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E52BD52-48AD-0344-B7E5-509E9F6C8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56" y="2158728"/>
            <a:ext cx="4115840" cy="41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64926" y="1309202"/>
            <a:ext cx="198131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lousy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747390"/>
            <a:ext cx="580379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something as lousy, you mean that it is of very bad quality or that you do not like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2020 had been a </a:t>
            </a:r>
            <a:r>
              <a:rPr lang="en-GB" sz="4000" b="1" dirty="0">
                <a:latin typeface="Gill Sans MT" panose="020B0502020104020203" pitchFamily="34" charset="77"/>
              </a:rPr>
              <a:t>lousy</a:t>
            </a:r>
            <a:r>
              <a:rPr lang="en-GB" sz="4000" dirty="0">
                <a:latin typeface="Gill Sans MT" panose="020B0502020104020203" pitchFamily="34" charset="77"/>
              </a:rPr>
              <a:t> year, but 2021 would be better.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lous</a:t>
            </a:r>
            <a:r>
              <a:rPr lang="en-GB" dirty="0">
                <a:latin typeface="Gill Sans MT" panose="020B0502020104020203" pitchFamily="34" charset="77"/>
              </a:rPr>
              <a:t>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321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lousy and forgettable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such a lousy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8631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awful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drowsy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terrible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great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47130B2-A8DF-1144-AE4C-3D38C717A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73" y="2618192"/>
            <a:ext cx="3365892" cy="33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313622" y="118859"/>
            <a:ext cx="5913478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dirty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36124" y="5255291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equal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D48BF49-26D8-1E4A-8707-7D8CCB59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601202"/>
            <a:ext cx="3395300" cy="33953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14F6F90-A377-664F-AEA8-C17F5F4F2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9" y="5427006"/>
            <a:ext cx="3765896" cy="376589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C4784F0-BE67-D14A-A444-E211D3023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1116">
            <a:off x="11432880" y="5759900"/>
            <a:ext cx="1042940" cy="10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123281" y="134299"/>
            <a:ext cx="629819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fuzzy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06654" y="5114457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juicy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E1FDC38-B6E2-9943-8E16-4E4D35FBC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53" y="600484"/>
            <a:ext cx="3441951" cy="344195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A106A2E-F074-494F-A4B2-82A8FBEC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8" y="5560852"/>
            <a:ext cx="3567880" cy="3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91507" y="512331"/>
            <a:ext cx="7946086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swollen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419278" y="6256061"/>
            <a:ext cx="12346080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1500" dirty="0">
                <a:latin typeface="Gill Sans MT" panose="020B0502020104020203" pitchFamily="34" charset="77"/>
              </a:rPr>
              <a:t>compassionate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C56A8CC-9ACE-F249-91B8-2BB7FA379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58" y="498268"/>
            <a:ext cx="3551231" cy="355123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020F0C2-ADBE-4B4E-9280-A708DFC12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32">
            <a:off x="413762" y="5702696"/>
            <a:ext cx="3334596" cy="33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814723" y="566264"/>
            <a:ext cx="1199989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infinite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66400" y="5672702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fallible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208DD3A-B96F-8C43-892B-C87E659FE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73" y="361869"/>
            <a:ext cx="3736718" cy="373671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89202D-4B77-0243-BCA9-0FB0F0DEE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1" y="5603282"/>
            <a:ext cx="3584054" cy="35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43807" y="1005417"/>
            <a:ext cx="7128555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optimistic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79430" y="5287028"/>
            <a:ext cx="1234608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lousy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BED57C1-7BE5-1F48-85DA-413BE054B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84" y="235492"/>
            <a:ext cx="4115840" cy="41158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D2C7B48-773C-F448-A23C-41435C63D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3" y="5660956"/>
            <a:ext cx="3365892" cy="33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050440" y="3085008"/>
            <a:ext cx="149720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dirty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955870" y="3993661"/>
            <a:ext cx="168635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equal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982318" y="4843260"/>
            <a:ext cx="163346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fuzzy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076893" y="5769060"/>
            <a:ext cx="14443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juicy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655306" y="6639612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swollen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147746" y="3961911"/>
            <a:ext cx="21368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infinite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597519" y="5750010"/>
            <a:ext cx="304730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optimistic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6979165" y="3065958"/>
            <a:ext cx="44739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compassionate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207067" y="4824210"/>
            <a:ext cx="20181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fallible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375771" y="6639611"/>
            <a:ext cx="16014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lousy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812093" y="2274766"/>
            <a:ext cx="149720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dirty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717526" y="3183419"/>
            <a:ext cx="168635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equal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743970" y="4033018"/>
            <a:ext cx="163346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fuzzy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838547" y="4958818"/>
            <a:ext cx="14443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juicy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416961" y="5829370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swollen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492300" y="3418118"/>
            <a:ext cx="21368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infinite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942072" y="5206217"/>
            <a:ext cx="304730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optimistic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323720" y="2522165"/>
            <a:ext cx="44739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compassionate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551617" y="4280417"/>
            <a:ext cx="20181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fallible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720326" y="6095818"/>
            <a:ext cx="16014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lousy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07446" y="1309202"/>
            <a:ext cx="180337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dirty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3944500"/>
            <a:ext cx="688081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something is dirty, it is marked or covered with stains, spots, or mud, and needs to be cleaned.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Rahul’s t-shirt was </a:t>
            </a:r>
            <a:r>
              <a:rPr lang="en-GB" sz="4000" b="1" dirty="0">
                <a:latin typeface="Gill Sans MT" panose="020B0502020104020203" pitchFamily="34" charset="77"/>
              </a:rPr>
              <a:t>dirty</a:t>
            </a:r>
            <a:r>
              <a:rPr lang="en-GB" sz="4000" dirty="0">
                <a:latin typeface="Gill Sans MT" panose="020B0502020104020203" pitchFamily="34" charset="77"/>
              </a:rPr>
              <a:t> after playing in the mud.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dirt-y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4266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mucky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clean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thirty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grimy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49095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very dirty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dirty and smelly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1B3B945-7C48-764D-BD41-CD932AA16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81" y="2585037"/>
            <a:ext cx="3395300" cy="33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4051" y="1309202"/>
            <a:ext cx="20101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equal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724644"/>
            <a:ext cx="581907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two things are equal or if one thing is equal to another, they are the same in size, number, standard, or value.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twins had an </a:t>
            </a:r>
            <a:r>
              <a:rPr lang="en-GB" sz="4000" b="1" dirty="0">
                <a:latin typeface="Gill Sans MT" panose="020B0502020104020203" pitchFamily="34" charset="77"/>
              </a:rPr>
              <a:t>equal</a:t>
            </a:r>
            <a:r>
              <a:rPr lang="en-GB" sz="4000" dirty="0">
                <a:latin typeface="Gill Sans MT" panose="020B0502020104020203" pitchFamily="34" charset="77"/>
              </a:rPr>
              <a:t> amount of sweets.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e-qual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4675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uneven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sequel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balanced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unequal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treacle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3414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equal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an equal amount of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69F2AC9-07E8-F74E-95A4-5204B95A5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44" y="2227442"/>
            <a:ext cx="3765896" cy="3765896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E1231D47-F612-E04D-BF3B-C6B881BFE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1116">
            <a:off x="6714820" y="4541472"/>
            <a:ext cx="1042940" cy="1042940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E370EB37-8C38-D546-9019-DBA66AB8B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1116">
            <a:off x="11727348" y="2410108"/>
            <a:ext cx="1042940" cy="10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49734" y="1309202"/>
            <a:ext cx="191879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fuzzy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82211"/>
            <a:ext cx="737785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something is fuzzy, it has a covering that feels soft and like fur. A fuzzy picture, image, or sound is unclear and hard to see or hear.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new puppy’s fur was brown and </a:t>
            </a:r>
            <a:r>
              <a:rPr lang="en-GB" sz="4000" b="1" dirty="0">
                <a:latin typeface="Gill Sans MT" panose="020B0502020104020203" pitchFamily="34" charset="77"/>
              </a:rPr>
              <a:t>fuzzy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fuzz-y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5525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frizzy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buzzy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sharp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479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fuzzy memory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fuzzy and soft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40D27BB-E813-BF42-B704-CBC64DA5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92" y="2618192"/>
            <a:ext cx="3441951" cy="3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43508" y="1309202"/>
            <a:ext cx="173124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juicy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870668"/>
            <a:ext cx="644173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If food is juicy, it has a lot of juice in it and is very enjoyable to eat.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oranges for lunch were very juicy.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juic</a:t>
            </a:r>
            <a:r>
              <a:rPr lang="en-GB" dirty="0">
                <a:latin typeface="Gill Sans MT" panose="020B0502020104020203" pitchFamily="34" charset="77"/>
              </a:rPr>
              <a:t>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2906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moist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fruit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7541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soft and juicy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juicy and delicious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395845E-2D1D-A846-8F33-EE019146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99" y="2335347"/>
            <a:ext cx="3567880" cy="3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78456" y="1309202"/>
            <a:ext cx="286136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swollen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737232"/>
            <a:ext cx="602030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a part of your body is swollen, it is larger and rounder than normal, usually as a result of injury or illness.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My head was </a:t>
            </a:r>
            <a:r>
              <a:rPr lang="en-GB" sz="4000" b="1" dirty="0">
                <a:latin typeface="Gill Sans MT" panose="020B0502020104020203" pitchFamily="34" charset="77"/>
              </a:rPr>
              <a:t>swollen</a:t>
            </a:r>
            <a:r>
              <a:rPr lang="en-GB" sz="4000" dirty="0">
                <a:latin typeface="Gill Sans MT" panose="020B0502020104020203" pitchFamily="34" charset="77"/>
              </a:rPr>
              <a:t> where I bumped 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swol-len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8460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expand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shrink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stolen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body part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bulge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848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swollen and sore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bleeding and swollen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DC92119-DFC5-2E4B-97AF-577114C1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8" y="2511753"/>
            <a:ext cx="3551231" cy="35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13057</TotalTime>
  <Words>927</Words>
  <Application>Microsoft Macintosh PowerPoint</Application>
  <PresentationFormat>Custom</PresentationFormat>
  <Paragraphs>285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166</cp:revision>
  <dcterms:modified xsi:type="dcterms:W3CDTF">2021-01-01T15:11:03Z</dcterms:modified>
</cp:coreProperties>
</file>