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9" r:id="rId16"/>
    <p:sldId id="291" r:id="rId17"/>
    <p:sldId id="290" r:id="rId18"/>
    <p:sldId id="292" r:id="rId19"/>
    <p:sldId id="293" r:id="rId20"/>
    <p:sldId id="284" r:id="rId21"/>
    <p:sldId id="285" r:id="rId22"/>
    <p:sldId id="286" r:id="rId23"/>
    <p:sldId id="287" r:id="rId24"/>
    <p:sldId id="288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6"/>
    <p:restoredTop sz="94771"/>
  </p:normalViewPr>
  <p:slideViewPr>
    <p:cSldViewPr snapToGrid="0" snapToObjects="1">
      <p:cViewPr varScale="1">
        <p:scale>
          <a:sx n="70" d="100"/>
          <a:sy n="70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683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89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3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893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574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  <a:endParaRPr lang="en-GB" dirty="0">
              <a:solidFill>
                <a:srgbClr val="00AEEE"/>
              </a:solidFill>
              <a:latin typeface="Gill Sans MT" panose="020B0502020104020203" pitchFamily="34" charset="77"/>
            </a:endParaRP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Spring Term 2021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60235" y="3226831"/>
            <a:ext cx="7268016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</a:t>
            </a:r>
            <a:r>
              <a:rPr lang="en-GB" dirty="0">
                <a:latin typeface="Gill Sans MT" panose="020B0502020104020203" pitchFamily="34" charset="77"/>
              </a:rPr>
              <a:t> 19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 25th January</a:t>
            </a:r>
            <a:r>
              <a:rPr dirty="0">
                <a:latin typeface="Gill Sans MT" panose="020B0502020104020203" pitchFamily="34" charset="77"/>
              </a:rPr>
              <a:t> 202</a:t>
            </a:r>
            <a:r>
              <a:rPr lang="en-GB" dirty="0">
                <a:latin typeface="Gill Sans MT" panose="020B0502020104020203" pitchFamily="34" charset="77"/>
              </a:rPr>
              <a:t>1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DBA6DF-0000-D242-A649-9CFC63BF4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33">
            <a:off x="8550644" y="4375268"/>
            <a:ext cx="3173683" cy="237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41F4A1-EB1A-E343-B237-01BA86E43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58">
            <a:off x="6838299" y="6053191"/>
            <a:ext cx="3378483" cy="252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27990" y="1309202"/>
            <a:ext cx="253274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swoop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9207354" y="1671690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844493"/>
            <a:ext cx="585896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When a bird or aeroplane swoops, it suddenly moves downwards through the air in a smooth curving movement.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 seagull </a:t>
            </a:r>
            <a:r>
              <a:rPr lang="en-GB" sz="4000" b="1" dirty="0">
                <a:latin typeface="Gill Sans MT" panose="020B0502020104020203" pitchFamily="34" charset="77"/>
              </a:rPr>
              <a:t>swooped</a:t>
            </a:r>
            <a:r>
              <a:rPr lang="en-GB" sz="4000" dirty="0">
                <a:latin typeface="Gill Sans MT" panose="020B0502020104020203" pitchFamily="34" charset="77"/>
              </a:rPr>
              <a:t> down and pinched my pork pie.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10335049" y="1253517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78697" y="2182175"/>
            <a:ext cx="457592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swoop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9681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dive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pounce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scoop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aeroplane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7040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swooped speedily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stealthily swooped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9B41CDD-98FA-FA4F-BF0C-A6CC42914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922">
            <a:off x="8630740" y="3327348"/>
            <a:ext cx="3364504" cy="336450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27ED7778-80B9-A94E-B519-F320F2BC7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8934">
            <a:off x="7398242" y="2482913"/>
            <a:ext cx="2018420" cy="20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27972" y="1309202"/>
            <a:ext cx="296234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stumble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4" y="3808569"/>
            <a:ext cx="579845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stumble, you put your foot down awkwardly while you are walking or running and nearly fall over.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John </a:t>
            </a:r>
            <a:r>
              <a:rPr lang="en-GB" sz="4000" b="1" dirty="0">
                <a:latin typeface="Gill Sans MT" panose="020B0502020104020203" pitchFamily="34" charset="77"/>
              </a:rPr>
              <a:t>stumbled</a:t>
            </a:r>
            <a:r>
              <a:rPr lang="en-GB" sz="4000" dirty="0">
                <a:latin typeface="Gill Sans MT" panose="020B0502020104020203" pitchFamily="34" charset="77"/>
              </a:rPr>
              <a:t> on the coats that were on the floor.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stum-</a:t>
            </a:r>
            <a:r>
              <a:rPr lang="en-GB" dirty="0" err="1">
                <a:latin typeface="Gill Sans MT" panose="020B0502020104020203" pitchFamily="34" charset="77"/>
              </a:rPr>
              <a:t>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82807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unknowingly stumbled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stumble and trip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80845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tumble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injure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stagger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crumble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balance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B751607-AD3D-4649-A295-824280D77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19" y="1899107"/>
            <a:ext cx="4374870" cy="43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31014" y="1309202"/>
            <a:ext cx="285975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average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28235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4270596"/>
            <a:ext cx="562221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An average person or thing is typical or normal.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6610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This week’s spelling scores were rather </a:t>
            </a:r>
            <a:r>
              <a:rPr lang="en-GB" sz="4000" b="1" dirty="0">
                <a:latin typeface="Gill Sans MT" panose="020B0502020104020203" pitchFamily="34" charset="77"/>
              </a:rPr>
              <a:t>average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av</a:t>
            </a:r>
            <a:r>
              <a:rPr lang="en-GB" dirty="0">
                <a:latin typeface="Gill Sans MT" panose="020B0502020104020203" pitchFamily="34" charset="77"/>
              </a:rPr>
              <a:t>-er-age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1925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 average score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average 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971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ordinary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outstanding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standard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exceptional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acceptable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8F18A2A-2C4D-FC40-AA5C-2CCF5E558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64" y="3235383"/>
            <a:ext cx="2930725" cy="293072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78CE05D-E682-8F44-B176-723D35243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3768" y="2315827"/>
            <a:ext cx="1045875" cy="10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99119" y="1309202"/>
            <a:ext cx="302005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slumber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4" y="3750165"/>
            <a:ext cx="658263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Slumber or sleep is the natural state of rest in which your eyes are closed, your body is inactive, and your mind does not think.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166108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Mr Jones fell into a deep </a:t>
            </a:r>
            <a:r>
              <a:rPr lang="en-GB" b="1" dirty="0">
                <a:latin typeface="Gill Sans MT" panose="020B0502020104020203" pitchFamily="34" charset="77"/>
              </a:rPr>
              <a:t>slumber</a:t>
            </a:r>
            <a:r>
              <a:rPr lang="en-GB" dirty="0">
                <a:latin typeface="Gill Sans MT" panose="020B0502020104020203" pitchFamily="34" charset="77"/>
              </a:rPr>
              <a:t> at his desk.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slum-</a:t>
            </a:r>
            <a:r>
              <a:rPr lang="en-GB" dirty="0" err="1">
                <a:latin typeface="Gill Sans MT" panose="020B0502020104020203" pitchFamily="34" charset="77"/>
              </a:rPr>
              <a:t>ber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6829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quickly slumbered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peaceful slumber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40242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snooze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wake-up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number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lazy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doze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lumber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8581AC0-9F2F-B443-8948-3549388AD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99" y="2182175"/>
            <a:ext cx="4120754" cy="41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87661" y="1309202"/>
            <a:ext cx="333585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selection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934743"/>
            <a:ext cx="644335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selection of people or things is a set of them that have been selected from a larger group.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There was a fabulous </a:t>
            </a:r>
            <a:r>
              <a:rPr lang="en-GB" sz="4000" b="1" dirty="0">
                <a:latin typeface="Gill Sans MT" panose="020B0502020104020203" pitchFamily="34" charset="77"/>
              </a:rPr>
              <a:t>selection</a:t>
            </a:r>
            <a:r>
              <a:rPr lang="en-GB" sz="4000" dirty="0">
                <a:latin typeface="Gill Sans MT" panose="020B0502020104020203" pitchFamily="34" charset="77"/>
              </a:rPr>
              <a:t> of fruit to choose from.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se-</a:t>
            </a:r>
            <a:r>
              <a:rPr lang="en-GB" dirty="0" err="1">
                <a:latin typeface="Gill Sans MT" panose="020B0502020104020203" pitchFamily="34" charset="77"/>
              </a:rPr>
              <a:t>lec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tion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705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magnificent selection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limited selection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67772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range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collection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variety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direction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9181D68-7A1F-C642-AE01-481376B7B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05" y="2398438"/>
            <a:ext cx="3777030" cy="37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ord of the Day:"/>
          <p:cNvSpPr txBox="1"/>
          <p:nvPr/>
        </p:nvSpPr>
        <p:spPr>
          <a:xfrm>
            <a:off x="4237199" y="4067780"/>
            <a:ext cx="4848825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Focus Word </a:t>
            </a:r>
            <a:r>
              <a:rPr lang="en-GB" sz="1800" dirty="0">
                <a:latin typeface="Gill Sans MT" panose="020B0502020104020203" pitchFamily="34" charset="77"/>
              </a:rPr>
              <a:t>(write below)</a:t>
            </a:r>
            <a:r>
              <a:rPr sz="1800" dirty="0">
                <a:latin typeface="Gill Sans MT" panose="020B0502020104020203" pitchFamily="34" charset="77"/>
              </a:rPr>
              <a:t>:</a:t>
            </a:r>
          </a:p>
        </p:txBody>
      </p:sp>
      <p:sp>
        <p:nvSpPr>
          <p:cNvPr id="152" name="Definition:"/>
          <p:cNvSpPr txBox="1"/>
          <p:nvPr/>
        </p:nvSpPr>
        <p:spPr>
          <a:xfrm>
            <a:off x="134969" y="1009378"/>
            <a:ext cx="630139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latin typeface="Gill Sans MT" panose="020B0502020104020203" pitchFamily="34" charset="77"/>
              </a:rPr>
              <a:t>Describe / Definition</a:t>
            </a:r>
            <a:r>
              <a:rPr sz="2800" dirty="0">
                <a:latin typeface="Gill Sans MT" panose="020B0502020104020203" pitchFamily="34" charset="77"/>
              </a:rPr>
              <a:t>: </a:t>
            </a:r>
          </a:p>
        </p:txBody>
      </p:sp>
      <p:sp>
        <p:nvSpPr>
          <p:cNvPr id="165" name="Word Class"/>
          <p:cNvSpPr txBox="1"/>
          <p:nvPr/>
        </p:nvSpPr>
        <p:spPr>
          <a:xfrm>
            <a:off x="9548254" y="4558715"/>
            <a:ext cx="194123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74605"/>
              </p:ext>
            </p:extLst>
          </p:nvPr>
        </p:nvGraphicFramePr>
        <p:xfrm>
          <a:off x="0" y="5616398"/>
          <a:ext cx="6522398" cy="4137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1199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61199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716790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same / similar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Antonyms:</a:t>
                      </a:r>
                    </a:p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with opposite meaning)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716790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(words that sound the same)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Words:</a:t>
                      </a:r>
                    </a:p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(Example: football = pitch, team, player)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351811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EBC672-2A25-9A4F-BEA5-DD15238F7A08}"/>
              </a:ext>
            </a:extLst>
          </p:cNvPr>
          <p:cNvSpPr/>
          <p:nvPr/>
        </p:nvSpPr>
        <p:spPr>
          <a:xfrm>
            <a:off x="4049306" y="4519916"/>
            <a:ext cx="5331577" cy="10995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0EB75B-CE44-7846-AB22-8FD283C0F727}"/>
              </a:ext>
            </a:extLst>
          </p:cNvPr>
          <p:cNvCxnSpPr>
            <a:cxnSpLocks/>
          </p:cNvCxnSpPr>
          <p:nvPr/>
        </p:nvCxnSpPr>
        <p:spPr>
          <a:xfrm>
            <a:off x="9230050" y="4527937"/>
            <a:ext cx="3774750" cy="23084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28A97C-5AC4-BD49-B3AB-E8446B04A0F7}"/>
              </a:ext>
            </a:extLst>
          </p:cNvPr>
          <p:cNvCxnSpPr>
            <a:cxnSpLocks/>
          </p:cNvCxnSpPr>
          <p:nvPr/>
        </p:nvCxnSpPr>
        <p:spPr>
          <a:xfrm>
            <a:off x="9230050" y="5619500"/>
            <a:ext cx="3774750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Word Class">
            <a:extLst>
              <a:ext uri="{FF2B5EF4-FFF2-40B4-BE49-F238E27FC236}">
                <a16:creationId xmlns:a16="http://schemas.microsoft.com/office/drawing/2014/main" id="{21640A06-AF8A-9643-B8EB-F336ADD7BF49}"/>
              </a:ext>
            </a:extLst>
          </p:cNvPr>
          <p:cNvSpPr txBox="1"/>
          <p:nvPr/>
        </p:nvSpPr>
        <p:spPr>
          <a:xfrm>
            <a:off x="6584702" y="5627194"/>
            <a:ext cx="3170741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Draw your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BEAB5B-888F-AB4B-8084-B7517E46124D}"/>
              </a:ext>
            </a:extLst>
          </p:cNvPr>
          <p:cNvCxnSpPr>
            <a:cxnSpLocks/>
          </p:cNvCxnSpPr>
          <p:nvPr/>
        </p:nvCxnSpPr>
        <p:spPr>
          <a:xfrm>
            <a:off x="6502400" y="834297"/>
            <a:ext cx="0" cy="3443268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Word Class">
            <a:extLst>
              <a:ext uri="{FF2B5EF4-FFF2-40B4-BE49-F238E27FC236}">
                <a16:creationId xmlns:a16="http://schemas.microsoft.com/office/drawing/2014/main" id="{B87BA57F-911C-9345-ADD2-5EB8324B7021}"/>
              </a:ext>
            </a:extLst>
          </p:cNvPr>
          <p:cNvSpPr txBox="1"/>
          <p:nvPr/>
        </p:nvSpPr>
        <p:spPr>
          <a:xfrm>
            <a:off x="6584702" y="1015294"/>
            <a:ext cx="39123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l"/>
            <a:r>
              <a:rPr lang="en-GB" sz="2800" dirty="0">
                <a:solidFill>
                  <a:srgbClr val="C92405"/>
                </a:solidFill>
                <a:latin typeface="Gill Sans MT" panose="020B0502020104020203" pitchFamily="34" charset="77"/>
              </a:rPr>
              <a:t>Use it in a sentence:</a:t>
            </a:r>
            <a:endParaRPr sz="2800" dirty="0">
              <a:solidFill>
                <a:srgbClr val="C92405"/>
              </a:solidFill>
              <a:latin typeface="Gill Sans MT" panose="020B0502020104020203" pitchFamily="34" charset="77"/>
            </a:endParaRPr>
          </a:p>
        </p:txBody>
      </p:sp>
      <p:sp>
        <p:nvSpPr>
          <p:cNvPr id="148" name="Grasshopper Word of the Day"/>
          <p:cNvSpPr txBox="1"/>
          <p:nvPr/>
        </p:nvSpPr>
        <p:spPr>
          <a:xfrm>
            <a:off x="1302106" y="17462"/>
            <a:ext cx="98023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Laboratory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489491" y="339363"/>
            <a:ext cx="1622203" cy="134002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9C2E683-E563-EC4A-8BCC-97B73FE19449}"/>
              </a:ext>
            </a:extLst>
          </p:cNvPr>
          <p:cNvCxnSpPr>
            <a:cxnSpLocks/>
          </p:cNvCxnSpPr>
          <p:nvPr/>
        </p:nvCxnSpPr>
        <p:spPr>
          <a:xfrm>
            <a:off x="206685" y="1451841"/>
            <a:ext cx="3056466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8D83E5-1C51-AE4B-956A-5207505C9075}"/>
              </a:ext>
            </a:extLst>
          </p:cNvPr>
          <p:cNvCxnSpPr>
            <a:cxnSpLocks/>
          </p:cNvCxnSpPr>
          <p:nvPr/>
        </p:nvCxnSpPr>
        <p:spPr>
          <a:xfrm>
            <a:off x="6681048" y="1451841"/>
            <a:ext cx="2849277" cy="0"/>
          </a:xfrm>
          <a:prstGeom prst="line">
            <a:avLst/>
          </a:prstGeom>
          <a:ln w="9525" cap="flat" cmpd="sng" algn="ctr">
            <a:solidFill>
              <a:srgbClr val="0365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238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89330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sway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rule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stomp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 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gust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98239" y="128282"/>
            <a:ext cx="227863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-1454" y="8852728"/>
            <a:ext cx="971450" cy="802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97327-F896-5F47-97C7-A835D9998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0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51093"/>
              </p:ext>
            </p:extLst>
          </p:nvPr>
        </p:nvGraphicFramePr>
        <p:xfrm>
          <a:off x="0" y="1197272"/>
          <a:ext cx="13004800" cy="853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2400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6502400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</a:tblGrid>
              <a:tr h="635235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swoop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stumble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pPr algn="l"/>
                      <a:r>
                        <a:rPr lang="en-GB" sz="260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600" dirty="0">
                        <a:solidFill>
                          <a:schemeClr val="tx1"/>
                        </a:solidFill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slumber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Word:</a:t>
                      </a: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Gill Sans MT" panose="020B0502020104020203" pitchFamily="34" charset="77"/>
                        </a:rPr>
                        <a:t> selection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3634198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365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319385"/>
                  </a:ext>
                </a:extLst>
              </a:tr>
            </a:tbl>
          </a:graphicData>
        </a:graphic>
      </p:graphicFrame>
      <p:sp>
        <p:nvSpPr>
          <p:cNvPr id="148" name="Grasshopper Word of the Day"/>
          <p:cNvSpPr txBox="1"/>
          <p:nvPr/>
        </p:nvSpPr>
        <p:spPr>
          <a:xfrm>
            <a:off x="324857" y="17462"/>
            <a:ext cx="912108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Vocabulary Visualiser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80310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Draw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and bring them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6BE72-1703-3C4A-ADCE-227617DFFA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3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Grasshopper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83097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rhyme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rule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stomp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29584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Grasshopper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one word *** with another or if two words ***, they have a very similar sound. Words that *** with each other are often used in poems.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 somewhere, you walk there with very heavy steps, often because you are angry.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When people or things ***, they lean or swing slowly from one side to the other.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is a short, strong, sudden rush of wind.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 are instructions that tell you what you are allowed to do and what you are not allowed to do.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77523C-8284-C341-BC29-295082F3A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16006" r="27914" b="20497"/>
          <a:stretch/>
        </p:blipFill>
        <p:spPr>
          <a:xfrm>
            <a:off x="11514957" y="17462"/>
            <a:ext cx="1600913" cy="180047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9B7BE6F8-F4E9-FD4E-BA11-D11DE3267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08" y="2471299"/>
            <a:ext cx="951173" cy="951173"/>
          </a:xfrm>
          <a:prstGeom prst="rect">
            <a:avLst/>
          </a:prstGeom>
        </p:spPr>
      </p:pic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E1E5208A-2168-9F40-B5DB-892873BFD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63" y="3729752"/>
            <a:ext cx="1207913" cy="1207913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8E4797C1-7EC3-494B-8C84-652808C9A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741" y="5204819"/>
            <a:ext cx="956540" cy="956540"/>
          </a:xfrm>
          <a:prstGeom prst="rect">
            <a:avLst/>
          </a:prstGeom>
        </p:spPr>
      </p:pic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51C45C47-E892-A34B-9EE3-135B8CDF1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63" y="6389841"/>
            <a:ext cx="1143366" cy="1143366"/>
          </a:xfrm>
          <a:prstGeom prst="rect">
            <a:avLst/>
          </a:prstGeom>
        </p:spPr>
      </p:pic>
      <p:pic>
        <p:nvPicPr>
          <p:cNvPr id="33" name="Picture 3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2F4FEA-F598-864E-90A3-70CD182AC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68">
            <a:off x="11497630" y="6032579"/>
            <a:ext cx="714523" cy="714523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E8E854D8-DC1A-FD4F-9229-A7B05E191E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63" y="7761689"/>
            <a:ext cx="1057465" cy="105746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D9F55EA8-4569-6546-8A09-EBCE7D3B9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082" y="8007465"/>
            <a:ext cx="608794" cy="60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14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9711631">
            <a:off x="13071077" y="-3913484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48" name="Grasshopper Word of the Day"/>
          <p:cNvSpPr txBox="1"/>
          <p:nvPr/>
        </p:nvSpPr>
        <p:spPr>
          <a:xfrm>
            <a:off x="817786" y="17462"/>
            <a:ext cx="813524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Matching Meanings</a:t>
            </a:r>
            <a:endParaRPr sz="7000" dirty="0">
              <a:solidFill>
                <a:srgbClr val="00AEEE"/>
              </a:solidFill>
              <a:latin typeface="Gill Sans MT" panose="020B0502020104020203" pitchFamily="34" charset="77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2874A9-E32D-124C-8613-05482F0523A3}"/>
              </a:ext>
            </a:extLst>
          </p:cNvPr>
          <p:cNvGrpSpPr/>
          <p:nvPr/>
        </p:nvGrpSpPr>
        <p:grpSpPr>
          <a:xfrm rot="8845784">
            <a:off x="-8510484" y="2077609"/>
            <a:ext cx="8917924" cy="15439250"/>
            <a:chOff x="11782763" y="-862597"/>
            <a:chExt cx="8917924" cy="154392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38AC6DB-B440-4147-958A-EA8A6D2C6896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48E428-6FC2-4646-A3EE-F1C389DEE3E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60320C-5CFE-6448-A62D-AEE5B25DC1E7}"/>
              </a:ext>
            </a:extLst>
          </p:cNvPr>
          <p:cNvSpPr txBox="1"/>
          <p:nvPr/>
        </p:nvSpPr>
        <p:spPr>
          <a:xfrm>
            <a:off x="9308594" y="199998"/>
            <a:ext cx="213464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latin typeface="Gill Sans MT" panose="020B0502020104020203" pitchFamily="34" charset="77"/>
              </a:rPr>
              <a:t>Draw lines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from the 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Shinobi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 MT" panose="020B0502020104020203" pitchFamily="34" charset="77"/>
                <a:sym typeface="Helvetica Light"/>
              </a:rPr>
              <a:t> words to their definitions.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7929" y="8819154"/>
            <a:ext cx="1021976" cy="844208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708C9FF0-0C9B-CC42-8D53-CC7C1932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77479"/>
              </p:ext>
            </p:extLst>
          </p:nvPr>
        </p:nvGraphicFramePr>
        <p:xfrm>
          <a:off x="889659" y="1251704"/>
          <a:ext cx="2599938" cy="76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swoop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stumble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average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slumber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selection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A5B5AA8-0E40-3441-9859-DDACC6752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88616"/>
              </p:ext>
            </p:extLst>
          </p:nvPr>
        </p:nvGraphicFramePr>
        <p:xfrm>
          <a:off x="5934636" y="1251704"/>
          <a:ext cx="4199392" cy="772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39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</a:tblGrid>
              <a:tr h="128251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Shinobi Definitions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If you ***, you put your foot down awkwardly while you are walking or running and nearly fall over.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 *** of people or things is a set of them that have been selected from a larger group.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When a bird or aeroplane ***, it suddenly moves downwards through the air in a smooth curving movement.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6468079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*** or sleep is the natural state of rest in which your eyes are closed, your body is inactive, and your mind does not think.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703368"/>
                  </a:ext>
                </a:extLst>
              </a:tr>
              <a:tr h="1282512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77"/>
                        </a:rPr>
                        <a:t>An *** person or thing is typical or normal.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410480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D14985E1-B661-AA43-82D5-8E7D020E9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20985" r="36573" b="21472"/>
          <a:stretch/>
        </p:blipFill>
        <p:spPr>
          <a:xfrm>
            <a:off x="11514956" y="92525"/>
            <a:ext cx="1340431" cy="170483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29ED5289-2E67-0949-B5BC-2291FBBA6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922">
            <a:off x="10090062" y="2666010"/>
            <a:ext cx="1320493" cy="1320493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346D5245-B374-CB45-81E1-162D5A7BE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8934">
            <a:off x="9605398" y="2146597"/>
            <a:ext cx="792185" cy="79218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F38A3BA-5138-A34E-A103-74F1693144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08" y="3959593"/>
            <a:ext cx="917207" cy="917207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135B22A-3706-344B-B2B8-B3C48DD28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47" y="5354124"/>
            <a:ext cx="754068" cy="754068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0E175DBC-4B6E-DA42-95E8-E64A0A973F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2283" y="4987830"/>
            <a:ext cx="435622" cy="43562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25031E85-1316-8443-920E-9A1911F5D2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22" y="6320483"/>
            <a:ext cx="1083892" cy="108389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1CD4F39-2F38-8541-9F4B-4C8267456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92" y="7728727"/>
            <a:ext cx="1086377" cy="108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041626" y="3085008"/>
            <a:ext cx="151483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sway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788358" y="3993661"/>
            <a:ext cx="202138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rhyme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3165061" y="4843260"/>
            <a:ext cx="126797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rule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14805" y="5769060"/>
            <a:ext cx="196848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stomp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3133002" y="6639612"/>
            <a:ext cx="13320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gust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7977031" y="3961911"/>
            <a:ext cx="2478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stumble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868431" y="5750010"/>
            <a:ext cx="250549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slumber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228710" y="3065958"/>
            <a:ext cx="19749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swoop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013909" y="4824210"/>
            <a:ext cx="240450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average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820332" y="6639611"/>
            <a:ext cx="27122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selection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218075" y="403303"/>
            <a:ext cx="5126403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sway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128811" y="5600456"/>
            <a:ext cx="10875989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rhyme</a:t>
            </a:r>
            <a:endParaRPr sz="344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6C7AAA3F-4219-724C-9EDF-B3AA6FD1B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2" y="5636106"/>
            <a:ext cx="3431666" cy="3431666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73084036-4750-F943-A9BB-911CA041E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584" y="387492"/>
            <a:ext cx="3681939" cy="36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603772" y="187834"/>
            <a:ext cx="4988545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rule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868498" y="5533889"/>
            <a:ext cx="1041922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stomp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AF881BF1-FB84-0F47-9670-825E4761A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0" y="6063484"/>
            <a:ext cx="3254987" cy="2952990"/>
          </a:xfrm>
          <a:prstGeom prst="rect">
            <a:avLst/>
          </a:prstGeom>
        </p:spPr>
      </p:pic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E591260-5015-A948-B735-1C2230310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68">
            <a:off x="3387948" y="5766440"/>
            <a:ext cx="1583130" cy="1436248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F756D653-3ED9-2D41-B1B7-D939FF4F8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97" y="570188"/>
            <a:ext cx="3316548" cy="33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2006810" y="473186"/>
            <a:ext cx="4299254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gust</a:t>
            </a:r>
            <a:endParaRPr sz="23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893898" y="5488870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swoop</a:t>
            </a:r>
            <a:endParaRPr sz="11500" dirty="0">
              <a:latin typeface="Gill Sans MT" panose="020B0502020104020203" pitchFamily="34" charset="77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8D8C19D-73CF-604D-9AF1-A36C172C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922">
            <a:off x="1763415" y="6051106"/>
            <a:ext cx="3364504" cy="3364504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9F06030C-6DB5-2E47-B2F9-286336524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8934">
            <a:off x="595810" y="5302748"/>
            <a:ext cx="2018420" cy="2018420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71B1B75E-CCEE-B44D-9284-E1FEFA56A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21" y="687810"/>
            <a:ext cx="3144828" cy="314482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514C579-0861-5A42-8A4B-8268897F9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693" y="1646531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591842" y="481517"/>
            <a:ext cx="1199989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stumble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52942" y="5537180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average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02A4834-A961-A342-907F-9A02B40FC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1" y="6153153"/>
            <a:ext cx="2930725" cy="2930725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7F1EA70F-2D63-D447-8338-F594EA2A9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4440" y="5567180"/>
            <a:ext cx="852466" cy="852466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FBA6961-B9CD-0740-827F-825259428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81" y="504448"/>
            <a:ext cx="3448027" cy="34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179293" y="780119"/>
            <a:ext cx="7021153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slumber</a:t>
            </a:r>
            <a:endParaRPr sz="115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183728" y="5749454"/>
            <a:ext cx="1234608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selection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4340B1A-CAF5-934B-A413-D462F1E5A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2" y="5445294"/>
            <a:ext cx="3777030" cy="377703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EB315C6-F29E-7248-BEF2-82FFBE0D5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75" y="305548"/>
            <a:ext cx="3845827" cy="38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803279" y="2274766"/>
            <a:ext cx="151483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sway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550014" y="3183419"/>
            <a:ext cx="202138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rhyme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926713" y="4033018"/>
            <a:ext cx="126797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rule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576459" y="4958818"/>
            <a:ext cx="196848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stomp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894657" y="5829370"/>
            <a:ext cx="13320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gust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321585" y="3418118"/>
            <a:ext cx="2478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stumble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212984" y="5206217"/>
            <a:ext cx="250549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slumber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573265" y="2522165"/>
            <a:ext cx="19749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swoop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358459" y="4280417"/>
            <a:ext cx="240450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average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164887" y="6095818"/>
            <a:ext cx="271228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selection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74590" y="1309202"/>
            <a:ext cx="186910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sway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4036832"/>
            <a:ext cx="688081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When people or things sway, they lean or swing slowly from one side to the other.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131635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trees on the playground </a:t>
            </a:r>
            <a:r>
              <a:rPr lang="en-GB" sz="4000" b="1" dirty="0">
                <a:latin typeface="Gill Sans MT" panose="020B0502020104020203" pitchFamily="34" charset="77"/>
              </a:rPr>
              <a:t>swayed</a:t>
            </a:r>
            <a:r>
              <a:rPr lang="en-GB" sz="4000" dirty="0">
                <a:latin typeface="Gill Sans MT" panose="020B0502020104020203" pitchFamily="34" charset="77"/>
              </a:rPr>
              <a:t> in the wind.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sway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2541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swing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people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shake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95590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bent and swayed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swayed back and forth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37CB4AA0-EF4B-4647-BF33-907B8D8EB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81" y="2388667"/>
            <a:ext cx="3681939" cy="36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98068" y="1309202"/>
            <a:ext cx="242213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rhyme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 / 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1881" y="3962054"/>
            <a:ext cx="6517579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one word rhymes with another or if two words rhyme, they have a very similar sound. Words that rhyme with each other are often used in poems.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4380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Class 5 loved poems that </a:t>
            </a:r>
            <a:r>
              <a:rPr lang="en-GB" sz="4000" b="1" dirty="0">
                <a:latin typeface="Gill Sans MT" panose="020B0502020104020203" pitchFamily="34" charset="77"/>
              </a:rPr>
              <a:t>rhymed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rhyme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6066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poems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9678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rhyming is fun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time to rhyme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3187989-C861-E246-8F49-1C698E991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094" y="2437628"/>
            <a:ext cx="4122975" cy="412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42098" y="1309202"/>
            <a:ext cx="153407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rule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84570" y="4047698"/>
            <a:ext cx="660203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Rules are instructions that tell you what you are allowed to do and what you are not allowed to do.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In order to be safe, we must follow the school rules.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rule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10657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regulation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school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follow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order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09418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rules were clear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don’t break the rules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A46892F-5886-F64A-9F07-E77680ABB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0" y="2666627"/>
            <a:ext cx="3316548" cy="331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18100" y="1309202"/>
            <a:ext cx="238206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stomp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963001"/>
            <a:ext cx="716879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stomp somewhere, you walk there with very heavy steps, often because you are angry.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Robson </a:t>
            </a:r>
            <a:r>
              <a:rPr lang="en-GB" sz="4000" b="1" dirty="0">
                <a:latin typeface="Gill Sans MT" panose="020B0502020104020203" pitchFamily="34" charset="77"/>
              </a:rPr>
              <a:t>stomped</a:t>
            </a:r>
            <a:r>
              <a:rPr lang="en-GB" sz="4000" dirty="0">
                <a:latin typeface="Gill Sans MT" panose="020B0502020104020203" pitchFamily="34" charset="77"/>
              </a:rPr>
              <a:t> across the hall in his muddy boots.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stomp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6378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stamp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tip-toe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swamp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crush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2100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stomped across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stomped moodily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6A98184E-520F-5C41-94C6-EA0815DE0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59" y="2946537"/>
            <a:ext cx="2695609" cy="2695609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7A3639C-A0B4-824B-8502-7ACBC4F6E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68">
            <a:off x="10901929" y="2502824"/>
            <a:ext cx="1311065" cy="13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20462" y="1309202"/>
            <a:ext cx="157735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gust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 / 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34292" y="3873268"/>
            <a:ext cx="549186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400" dirty="0">
                <a:latin typeface="Gill Sans MT" panose="020B0502020104020203" pitchFamily="34" charset="77"/>
              </a:rPr>
              <a:t>A gust is a short, strong, sudden rush of wind.</a:t>
            </a:r>
            <a:endParaRPr sz="44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A </a:t>
            </a:r>
            <a:r>
              <a:rPr lang="en-GB" sz="4000" b="1" dirty="0">
                <a:latin typeface="Gill Sans MT" panose="020B0502020104020203" pitchFamily="34" charset="77"/>
              </a:rPr>
              <a:t>gust</a:t>
            </a:r>
            <a:r>
              <a:rPr lang="en-GB" sz="4000" dirty="0">
                <a:latin typeface="Gill Sans MT" panose="020B0502020104020203" pitchFamily="34" charset="77"/>
              </a:rPr>
              <a:t> of wind nearly knocked the reception children over.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gust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0599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blast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breeze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7652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4622404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842485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huge gust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gusts and gales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979E8ED-5A1E-B640-BAE1-8F87BC37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79" y="3012823"/>
            <a:ext cx="3144828" cy="314482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94F7CA0-8D97-514E-AA72-85F24B635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051" y="3971544"/>
            <a:ext cx="1810512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13635</TotalTime>
  <Words>1245</Words>
  <Application>Microsoft Macintosh PowerPoint</Application>
  <PresentationFormat>Custom</PresentationFormat>
  <Paragraphs>341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203</cp:revision>
  <dcterms:modified xsi:type="dcterms:W3CDTF">2021-01-22T18:58:56Z</dcterms:modified>
</cp:coreProperties>
</file>