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4" r:id="rId16"/>
    <p:sldId id="285" r:id="rId17"/>
    <p:sldId id="286" r:id="rId18"/>
    <p:sldId id="287" r:id="rId19"/>
    <p:sldId id="28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6"/>
    <p:restoredTop sz="94690"/>
  </p:normalViewPr>
  <p:slideViewPr>
    <p:cSldViewPr snapToGrid="0" snapToObjects="1">
      <p:cViewPr varScale="1">
        <p:scale>
          <a:sx n="70" d="100"/>
          <a:sy n="70" d="100"/>
        </p:scale>
        <p:origin x="25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652272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2020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75646" y="3226831"/>
            <a:ext cx="703718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8</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19</a:t>
            </a:r>
            <a:r>
              <a:rPr lang="en-GB" baseline="30000" dirty="0">
                <a:latin typeface="Gill Sans MT" panose="020B0502020104020203" pitchFamily="34" charset="77"/>
              </a:rPr>
              <a:t>th</a:t>
            </a:r>
            <a:r>
              <a:rPr lang="en-GB" dirty="0">
                <a:latin typeface="Gill Sans MT" panose="020B0502020104020203" pitchFamily="34" charset="77"/>
              </a:rPr>
              <a:t> October</a:t>
            </a:r>
            <a:r>
              <a:rPr dirty="0">
                <a:latin typeface="Gill Sans MT" panose="020B0502020104020203" pitchFamily="34" charset="77"/>
              </a:rPr>
              <a:t> 2020</a:t>
            </a: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1484" y="1309202"/>
            <a:ext cx="175528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steal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119" y="3802963"/>
            <a:ext cx="648887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steal something from someone, you take it away from them without their permission and without intending to return it.</a:t>
            </a:r>
            <a:endParaRPr sz="36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Jeremy </a:t>
            </a:r>
            <a:r>
              <a:rPr lang="en-GB" sz="4000" b="1" dirty="0">
                <a:latin typeface="Gill Sans MT" panose="020B0502020104020203" pitchFamily="34" charset="77"/>
              </a:rPr>
              <a:t>stole</a:t>
            </a:r>
            <a:r>
              <a:rPr lang="en-GB" sz="4000" dirty="0">
                <a:latin typeface="Gill Sans MT" panose="020B0502020104020203" pitchFamily="34" charset="77"/>
              </a:rPr>
              <a:t> Ismail’s pencil from his table.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steal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2435324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pinch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reveal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thief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shoplift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546973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chose to steal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stolen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9F533766-6326-3342-A06A-B908580EB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726" y="2688979"/>
            <a:ext cx="3444081" cy="3444081"/>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2225" y="1309202"/>
            <a:ext cx="26738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symbol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3861" y="4036789"/>
            <a:ext cx="588853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symbol of something such as an idea is a shape or design that is used to represent it.</a:t>
            </a:r>
            <a:endParaRPr sz="36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symbol</a:t>
            </a:r>
            <a:r>
              <a:rPr lang="en-GB" sz="4000" dirty="0">
                <a:latin typeface="Gill Sans MT" panose="020B0502020104020203" pitchFamily="34" charset="77"/>
              </a:rPr>
              <a:t> for peace was known across the world.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sym-bol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544789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a symbol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she was a symbol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7432587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emblem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nimble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insignia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ic</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 icon&#10;&#10;Description automatically generated">
            <a:extLst>
              <a:ext uri="{FF2B5EF4-FFF2-40B4-BE49-F238E27FC236}">
                <a16:creationId xmlns:a16="http://schemas.microsoft.com/office/drawing/2014/main" id="{D6FE2677-7E0C-C34B-88FE-A753AF7F6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223" y="2626222"/>
            <a:ext cx="3355202" cy="335520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2789" y="1309202"/>
            <a:ext cx="20726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adapt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8520" y="3901110"/>
            <a:ext cx="623338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adapt to a new situation or adapt yourself to it, you change your ideas or behaviour in order to deal with it successfully.</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needed to </a:t>
            </a:r>
            <a:r>
              <a:rPr lang="en-GB" sz="4000" b="1" dirty="0">
                <a:latin typeface="Gill Sans MT" panose="020B0502020104020203" pitchFamily="34" charset="77"/>
              </a:rPr>
              <a:t>adapt</a:t>
            </a:r>
            <a:r>
              <a:rPr lang="en-GB" sz="4000" dirty="0">
                <a:latin typeface="Gill Sans MT" panose="020B0502020104020203" pitchFamily="34" charset="77"/>
              </a:rPr>
              <a:t> and begin to wear facemasks.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dapt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8594307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to adapt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must adapt, 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0529022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modify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wrapped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trapped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8EC50ED5-406A-F644-819F-1536741B3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618192"/>
            <a:ext cx="3348659" cy="334865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80105" y="1309202"/>
            <a:ext cx="365805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maximum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5619" y="4020519"/>
            <a:ext cx="685165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maximum to describe an amount which is the largest that is possible, allowed, or required.</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maximum</a:t>
            </a:r>
            <a:r>
              <a:rPr lang="en-GB" sz="4000" dirty="0">
                <a:latin typeface="Gill Sans MT" panose="020B0502020104020203" pitchFamily="34" charset="77"/>
              </a:rPr>
              <a:t> entry height was 200cm.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max-</a:t>
            </a:r>
            <a:r>
              <a:rPr lang="en-GB" dirty="0" err="1">
                <a:latin typeface="Gill Sans MT" panose="020B0502020104020203" pitchFamily="34" charset="77"/>
              </a:rPr>
              <a:t>i</a:t>
            </a:r>
            <a:r>
              <a:rPr lang="en-GB" dirty="0">
                <a:latin typeface="Gill Sans MT" panose="020B0502020104020203" pitchFamily="34" charset="77"/>
              </a:rPr>
              <a:t>-mum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37623135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 aware of the maximum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exceeded the maximum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806688"/>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utmost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minimum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capacity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greatest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A picture containing graphical user interface&#10;&#10;Description automatically generated">
            <a:extLst>
              <a:ext uri="{FF2B5EF4-FFF2-40B4-BE49-F238E27FC236}">
                <a16:creationId xmlns:a16="http://schemas.microsoft.com/office/drawing/2014/main" id="{37CBA334-0338-0344-8534-9628C65DB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007" y="2893295"/>
            <a:ext cx="2944311" cy="294431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08779" y="1309202"/>
            <a:ext cx="38007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consistent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7526" y="4036832"/>
            <a:ext cx="6735961"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Someone who is consistent always behaves in the same way, has the same attitudes towards people or things, or achieves the same level of success in something.</a:t>
            </a:r>
            <a:endParaRPr sz="28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a:t>
            </a:r>
            <a:r>
              <a:rPr lang="en-GB" sz="4000" dirty="0" err="1">
                <a:latin typeface="Gill Sans MT" panose="020B0502020104020203" pitchFamily="34" charset="77"/>
              </a:rPr>
              <a:t>Cavill</a:t>
            </a:r>
            <a:r>
              <a:rPr lang="en-GB" sz="4000" dirty="0">
                <a:latin typeface="Gill Sans MT" panose="020B0502020104020203" pitchFamily="34" charset="77"/>
              </a:rPr>
              <a:t> was </a:t>
            </a:r>
            <a:r>
              <a:rPr lang="en-GB" sz="4000" b="1" dirty="0">
                <a:latin typeface="Gill Sans MT" panose="020B0502020104020203" pitchFamily="34" charset="77"/>
              </a:rPr>
              <a:t>consistent</a:t>
            </a:r>
            <a:r>
              <a:rPr lang="en-GB" sz="4000" dirty="0">
                <a:latin typeface="Gill Sans MT" panose="020B0502020104020203" pitchFamily="34" charset="77"/>
              </a:rPr>
              <a:t> with her daily classroom routine.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con-sist-</a:t>
            </a:r>
            <a:r>
              <a:rPr lang="en-GB" dirty="0" err="1">
                <a:latin typeface="Gill Sans MT" panose="020B0502020104020203" pitchFamily="34" charset="77"/>
              </a:rPr>
              <a: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620208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consistent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more consistent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6956477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reliable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inconsistent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routine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unwavering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persistent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 icon&#10;&#10;Description automatically generated">
            <a:extLst>
              <a:ext uri="{FF2B5EF4-FFF2-40B4-BE49-F238E27FC236}">
                <a16:creationId xmlns:a16="http://schemas.microsoft.com/office/drawing/2014/main" id="{635045EC-CF89-F144-9F8B-AC19B0C1C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863" y="2618192"/>
            <a:ext cx="3287624" cy="328762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557888" y="480767"/>
            <a:ext cx="470000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vote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600456"/>
            <a:ext cx="1087598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taste</a:t>
            </a:r>
            <a:endParaRPr sz="23900" dirty="0">
              <a:latin typeface="Gill Sans MT" panose="020B0502020104020203" pitchFamily="34" charset="77"/>
            </a:endParaRPr>
          </a:p>
        </p:txBody>
      </p:sp>
      <p:pic>
        <p:nvPicPr>
          <p:cNvPr id="29" name="Picture 28" descr="Icon&#10;&#10;Description automatically generated">
            <a:extLst>
              <a:ext uri="{FF2B5EF4-FFF2-40B4-BE49-F238E27FC236}">
                <a16:creationId xmlns:a16="http://schemas.microsoft.com/office/drawing/2014/main" id="{29086E3B-6B8A-4C48-B7E2-A6E450D3D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857" y="6122800"/>
            <a:ext cx="2491560" cy="2491560"/>
          </a:xfrm>
          <a:prstGeom prst="rect">
            <a:avLst/>
          </a:prstGeom>
        </p:spPr>
      </p:pic>
      <p:pic>
        <p:nvPicPr>
          <p:cNvPr id="30" name="Picture 29" descr="Logo&#10;&#10;Description automatically generated">
            <a:extLst>
              <a:ext uri="{FF2B5EF4-FFF2-40B4-BE49-F238E27FC236}">
                <a16:creationId xmlns:a16="http://schemas.microsoft.com/office/drawing/2014/main" id="{F4975050-AC94-664F-A150-0F54093B3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769884"/>
            <a:ext cx="2685247" cy="2685247"/>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88226" y="595734"/>
            <a:ext cx="640239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vanish</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76669" y="5729265"/>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duvet</a:t>
            </a:r>
            <a:endParaRPr sz="239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A93B3577-C650-254B-AFB8-F0517117C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373" y="601284"/>
            <a:ext cx="3254355" cy="3254355"/>
          </a:xfrm>
          <a:prstGeom prst="rect">
            <a:avLst/>
          </a:prstGeom>
        </p:spPr>
      </p:pic>
      <p:pic>
        <p:nvPicPr>
          <p:cNvPr id="15" name="Picture 14" descr="Icon&#10;&#10;Description automatically generated">
            <a:extLst>
              <a:ext uri="{FF2B5EF4-FFF2-40B4-BE49-F238E27FC236}">
                <a16:creationId xmlns:a16="http://schemas.microsoft.com/office/drawing/2014/main" id="{FBCB4A79-958E-D341-B1A1-0ABBEE0FA3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965" y="5926845"/>
            <a:ext cx="2893027" cy="289302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944139" y="645977"/>
            <a:ext cx="302647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fur</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97357" y="5643529"/>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steal</a:t>
            </a:r>
            <a:endParaRPr sz="199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EC65AD16-22A8-8F41-AA53-5F0B0E907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434" y="635212"/>
            <a:ext cx="3266704" cy="3266704"/>
          </a:xfrm>
          <a:prstGeom prst="rect">
            <a:avLst/>
          </a:prstGeom>
        </p:spPr>
      </p:pic>
      <p:pic>
        <p:nvPicPr>
          <p:cNvPr id="16" name="Picture 15" descr="Logo&#10;&#10;Description automatically generated">
            <a:extLst>
              <a:ext uri="{FF2B5EF4-FFF2-40B4-BE49-F238E27FC236}">
                <a16:creationId xmlns:a16="http://schemas.microsoft.com/office/drawing/2014/main" id="{B0A8FE09-0734-8C40-8216-91DA934ED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5635852"/>
            <a:ext cx="3444081" cy="344408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36914" y="480767"/>
            <a:ext cx="7856376"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symbol</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07297" y="5582453"/>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adapt</a:t>
            </a:r>
            <a:endParaRPr sz="19900" dirty="0">
              <a:latin typeface="Gill Sans MT" panose="020B0502020104020203" pitchFamily="34" charset="77"/>
            </a:endParaRPr>
          </a:p>
        </p:txBody>
      </p:sp>
      <p:pic>
        <p:nvPicPr>
          <p:cNvPr id="4" name="Picture 3" descr="Logo, icon&#10;&#10;Description automatically generated">
            <a:extLst>
              <a:ext uri="{FF2B5EF4-FFF2-40B4-BE49-F238E27FC236}">
                <a16:creationId xmlns:a16="http://schemas.microsoft.com/office/drawing/2014/main" id="{D85A1A2B-530E-B044-B9BD-430CADFD4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647" y="815149"/>
            <a:ext cx="2826625" cy="2826625"/>
          </a:xfrm>
          <a:prstGeom prst="rect">
            <a:avLst/>
          </a:prstGeom>
        </p:spPr>
      </p:pic>
      <p:pic>
        <p:nvPicPr>
          <p:cNvPr id="6" name="Picture 5" descr="Icon&#10;&#10;Description automatically generated">
            <a:extLst>
              <a:ext uri="{FF2B5EF4-FFF2-40B4-BE49-F238E27FC236}">
                <a16:creationId xmlns:a16="http://schemas.microsoft.com/office/drawing/2014/main" id="{B5804823-BB0C-194E-ADC4-58D9D3564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53" y="5770578"/>
            <a:ext cx="3348659" cy="3348659"/>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49812" y="858571"/>
            <a:ext cx="8531182"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maximum</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220954" y="5802866"/>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consistent</a:t>
            </a:r>
            <a:endParaRPr sz="16600" dirty="0">
              <a:latin typeface="Gill Sans MT" panose="020B0502020104020203" pitchFamily="34" charset="77"/>
            </a:endParaRPr>
          </a:p>
        </p:txBody>
      </p:sp>
      <p:pic>
        <p:nvPicPr>
          <p:cNvPr id="4" name="Picture 3" descr="A picture containing graphical user interface&#10;&#10;Description automatically generated">
            <a:extLst>
              <a:ext uri="{FF2B5EF4-FFF2-40B4-BE49-F238E27FC236}">
                <a16:creationId xmlns:a16="http://schemas.microsoft.com/office/drawing/2014/main" id="{6B686230-CE48-D844-852E-66157476A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837" y="858571"/>
            <a:ext cx="2944311" cy="2944311"/>
          </a:xfrm>
          <a:prstGeom prst="rect">
            <a:avLst/>
          </a:prstGeom>
        </p:spPr>
      </p:pic>
      <p:pic>
        <p:nvPicPr>
          <p:cNvPr id="6" name="Picture 5" descr="Logo, icon&#10;&#10;Description automatically generated">
            <a:extLst>
              <a:ext uri="{FF2B5EF4-FFF2-40B4-BE49-F238E27FC236}">
                <a16:creationId xmlns:a16="http://schemas.microsoft.com/office/drawing/2014/main" id="{82827897-C6F9-E146-9E06-4FF659727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208" y="6078296"/>
            <a:ext cx="2543246" cy="2543246"/>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00127" y="3085008"/>
            <a:ext cx="139782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vote</a:t>
            </a:r>
            <a:endParaRPr b="1" dirty="0">
              <a:latin typeface="Gill Sans MT" panose="020B0502020104020203" pitchFamily="34" charset="77"/>
              <a:sym typeface="American Typewriter"/>
            </a:endParaRPr>
          </a:p>
        </p:txBody>
      </p:sp>
      <p:sp>
        <p:nvSpPr>
          <p:cNvPr id="134" name="office"/>
          <p:cNvSpPr txBox="1"/>
          <p:nvPr/>
        </p:nvSpPr>
        <p:spPr>
          <a:xfrm>
            <a:off x="3019180" y="3993661"/>
            <a:ext cx="15597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taste</a:t>
            </a:r>
            <a:endParaRPr dirty="0">
              <a:latin typeface="Gill Sans MT" panose="020B0502020104020203" pitchFamily="34" charset="77"/>
            </a:endParaRPr>
          </a:p>
        </p:txBody>
      </p:sp>
      <p:sp>
        <p:nvSpPr>
          <p:cNvPr id="135" name="spare"/>
          <p:cNvSpPr txBox="1"/>
          <p:nvPr/>
        </p:nvSpPr>
        <p:spPr>
          <a:xfrm>
            <a:off x="2834833" y="4843260"/>
            <a:ext cx="19284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vanish</a:t>
            </a:r>
            <a:endParaRPr b="1" dirty="0">
              <a:latin typeface="Gill Sans MT" panose="020B0502020104020203" pitchFamily="34" charset="77"/>
              <a:sym typeface="American Typewriter"/>
            </a:endParaRPr>
          </a:p>
        </p:txBody>
      </p:sp>
      <p:sp>
        <p:nvSpPr>
          <p:cNvPr id="136" name="chipped"/>
          <p:cNvSpPr txBox="1"/>
          <p:nvPr/>
        </p:nvSpPr>
        <p:spPr>
          <a:xfrm>
            <a:off x="2919792" y="5769060"/>
            <a:ext cx="17584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duvet</a:t>
            </a:r>
            <a:endParaRPr dirty="0">
              <a:latin typeface="Gill Sans MT" panose="020B0502020104020203" pitchFamily="34" charset="77"/>
            </a:endParaRPr>
          </a:p>
        </p:txBody>
      </p:sp>
      <p:sp>
        <p:nvSpPr>
          <p:cNvPr id="137" name="lift"/>
          <p:cNvSpPr txBox="1"/>
          <p:nvPr/>
        </p:nvSpPr>
        <p:spPr>
          <a:xfrm>
            <a:off x="3328558" y="6639612"/>
            <a:ext cx="9409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fur</a:t>
            </a:r>
            <a:endParaRPr dirty="0">
              <a:latin typeface="Gill Sans MT" panose="020B0502020104020203" pitchFamily="34" charset="77"/>
            </a:endParaRPr>
          </a:p>
        </p:txBody>
      </p:sp>
      <p:sp>
        <p:nvSpPr>
          <p:cNvPr id="138" name="mutter"/>
          <p:cNvSpPr txBox="1"/>
          <p:nvPr/>
        </p:nvSpPr>
        <p:spPr>
          <a:xfrm>
            <a:off x="8114075" y="3961911"/>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symbol</a:t>
            </a:r>
            <a:endParaRPr b="1" dirty="0">
              <a:latin typeface="Gill Sans MT" panose="020B0502020104020203" pitchFamily="34" charset="77"/>
              <a:sym typeface="American Typewriter"/>
            </a:endParaRPr>
          </a:p>
        </p:txBody>
      </p:sp>
      <p:sp>
        <p:nvSpPr>
          <p:cNvPr id="139" name="unveil"/>
          <p:cNvSpPr txBox="1"/>
          <p:nvPr/>
        </p:nvSpPr>
        <p:spPr>
          <a:xfrm>
            <a:off x="7557429" y="5750010"/>
            <a:ext cx="31274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maximum</a:t>
            </a:r>
            <a:endParaRPr b="1" dirty="0">
              <a:latin typeface="Gill Sans MT" panose="020B0502020104020203" pitchFamily="34" charset="77"/>
              <a:sym typeface="American Typewriter"/>
            </a:endParaRPr>
          </a:p>
        </p:txBody>
      </p:sp>
      <p:sp>
        <p:nvSpPr>
          <p:cNvPr id="140" name="tolerate"/>
          <p:cNvSpPr txBox="1"/>
          <p:nvPr/>
        </p:nvSpPr>
        <p:spPr>
          <a:xfrm>
            <a:off x="8478759" y="3065958"/>
            <a:ext cx="14747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steal</a:t>
            </a:r>
            <a:endParaRPr dirty="0">
              <a:latin typeface="Gill Sans MT" panose="020B0502020104020203" pitchFamily="34" charset="77"/>
            </a:endParaRPr>
          </a:p>
        </p:txBody>
      </p:sp>
      <p:sp>
        <p:nvSpPr>
          <p:cNvPr id="141" name="fixation"/>
          <p:cNvSpPr txBox="1"/>
          <p:nvPr/>
        </p:nvSpPr>
        <p:spPr>
          <a:xfrm>
            <a:off x="8336895" y="4824210"/>
            <a:ext cx="17584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adapt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633569" y="6639611"/>
            <a:ext cx="30857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consistent</a:t>
            </a:r>
            <a:endParaRPr b="1" dirty="0">
              <a:latin typeface="Gill Sans MT" panose="020B0502020104020203" pitchFamily="34" charset="77"/>
              <a:sym typeface="American Typewrite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61780" y="2274766"/>
            <a:ext cx="139782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vote</a:t>
            </a:r>
            <a:endParaRPr b="1" dirty="0">
              <a:latin typeface="Gill Sans MT" panose="020B0502020104020203" pitchFamily="34" charset="77"/>
              <a:sym typeface="American Typewriter"/>
            </a:endParaRPr>
          </a:p>
        </p:txBody>
      </p:sp>
      <p:sp>
        <p:nvSpPr>
          <p:cNvPr id="134" name="office"/>
          <p:cNvSpPr txBox="1"/>
          <p:nvPr/>
        </p:nvSpPr>
        <p:spPr>
          <a:xfrm>
            <a:off x="5780835" y="3183419"/>
            <a:ext cx="15597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taste</a:t>
            </a:r>
            <a:endParaRPr dirty="0">
              <a:latin typeface="Gill Sans MT" panose="020B0502020104020203" pitchFamily="34" charset="77"/>
            </a:endParaRPr>
          </a:p>
        </p:txBody>
      </p:sp>
      <p:sp>
        <p:nvSpPr>
          <p:cNvPr id="135" name="spare"/>
          <p:cNvSpPr txBox="1"/>
          <p:nvPr/>
        </p:nvSpPr>
        <p:spPr>
          <a:xfrm>
            <a:off x="5596487" y="4033018"/>
            <a:ext cx="19284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vanish</a:t>
            </a:r>
            <a:endParaRPr b="1" dirty="0">
              <a:latin typeface="Gill Sans MT" panose="020B0502020104020203" pitchFamily="34" charset="77"/>
              <a:sym typeface="American Typewriter"/>
            </a:endParaRPr>
          </a:p>
        </p:txBody>
      </p:sp>
      <p:sp>
        <p:nvSpPr>
          <p:cNvPr id="136" name="chipped"/>
          <p:cNvSpPr txBox="1"/>
          <p:nvPr/>
        </p:nvSpPr>
        <p:spPr>
          <a:xfrm>
            <a:off x="5681446" y="4958818"/>
            <a:ext cx="17584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duvet</a:t>
            </a:r>
            <a:endParaRPr dirty="0">
              <a:latin typeface="Gill Sans MT" panose="020B0502020104020203" pitchFamily="34" charset="77"/>
            </a:endParaRPr>
          </a:p>
        </p:txBody>
      </p:sp>
      <p:sp>
        <p:nvSpPr>
          <p:cNvPr id="137" name="lift"/>
          <p:cNvSpPr txBox="1"/>
          <p:nvPr/>
        </p:nvSpPr>
        <p:spPr>
          <a:xfrm>
            <a:off x="6090213" y="5829370"/>
            <a:ext cx="9409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fur</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58630" y="3418118"/>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symbol</a:t>
            </a:r>
            <a:endParaRPr b="1" dirty="0">
              <a:latin typeface="Gill Sans MT" panose="020B0502020104020203" pitchFamily="34" charset="77"/>
              <a:sym typeface="American Typewriter"/>
            </a:endParaRPr>
          </a:p>
        </p:txBody>
      </p:sp>
      <p:sp>
        <p:nvSpPr>
          <p:cNvPr id="139" name="unveil"/>
          <p:cNvSpPr txBox="1"/>
          <p:nvPr/>
        </p:nvSpPr>
        <p:spPr>
          <a:xfrm>
            <a:off x="4901984" y="5206217"/>
            <a:ext cx="31274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maximum</a:t>
            </a:r>
            <a:endParaRPr b="1" dirty="0">
              <a:latin typeface="Gill Sans MT" panose="020B0502020104020203" pitchFamily="34" charset="77"/>
              <a:sym typeface="American Typewriter"/>
            </a:endParaRPr>
          </a:p>
        </p:txBody>
      </p:sp>
      <p:sp>
        <p:nvSpPr>
          <p:cNvPr id="140" name="tolerate"/>
          <p:cNvSpPr txBox="1"/>
          <p:nvPr/>
        </p:nvSpPr>
        <p:spPr>
          <a:xfrm>
            <a:off x="5823314" y="2522165"/>
            <a:ext cx="14747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steal</a:t>
            </a:r>
            <a:endParaRPr dirty="0">
              <a:latin typeface="Gill Sans MT" panose="020B0502020104020203" pitchFamily="34" charset="77"/>
            </a:endParaRPr>
          </a:p>
        </p:txBody>
      </p:sp>
      <p:sp>
        <p:nvSpPr>
          <p:cNvPr id="141" name="fixation"/>
          <p:cNvSpPr txBox="1"/>
          <p:nvPr/>
        </p:nvSpPr>
        <p:spPr>
          <a:xfrm>
            <a:off x="5681448" y="4280417"/>
            <a:ext cx="17584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adapt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4978124" y="6095818"/>
            <a:ext cx="30857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consistent</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9916" y="1309202"/>
            <a:ext cx="17184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vote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36767" y="3723476"/>
            <a:ext cx="693937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vote is an occasion when a group of people make a decision by each person indicating his or her choice. The choice that most people support is accepted.</a:t>
            </a:r>
            <a:endParaRPr sz="3200" dirty="0">
              <a:latin typeface="Gill Sans MT" panose="020B0502020104020203" pitchFamily="34" charset="77"/>
            </a:endParaRPr>
          </a:p>
        </p:txBody>
      </p:sp>
      <p:sp>
        <p:nvSpPr>
          <p:cNvPr id="155" name="The was a tear in Freddie’s new school jumper."/>
          <p:cNvSpPr txBox="1"/>
          <p:nvPr/>
        </p:nvSpPr>
        <p:spPr>
          <a:xfrm>
            <a:off x="-55619" y="60647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a:t>
            </a:r>
            <a:r>
              <a:rPr lang="en-GB" sz="4000" b="1" dirty="0">
                <a:latin typeface="Gill Sans MT" panose="020B0502020104020203" pitchFamily="34" charset="77"/>
              </a:rPr>
              <a:t>voted</a:t>
            </a:r>
            <a:r>
              <a:rPr lang="en-GB" sz="4000" dirty="0">
                <a:latin typeface="Gill Sans MT" panose="020B0502020104020203" pitchFamily="34" charset="77"/>
              </a:rPr>
              <a:t> for Courtney to be the playground buddy.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vote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2063365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select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choose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894729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choose to vote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voted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F5E740C4-2350-9B49-8324-40E29517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864" y="2520353"/>
            <a:ext cx="3270734" cy="327073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80988" y="1309202"/>
            <a:ext cx="18562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taste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227929" y="3913618"/>
            <a:ext cx="726184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Taste is one of the five senses that people have. When you have food or drink in your mouth, your sense of taste makes it possible for you to know what it is.</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 could </a:t>
            </a:r>
            <a:r>
              <a:rPr lang="en-GB" sz="4000" b="1" dirty="0">
                <a:latin typeface="Gill Sans MT" panose="020B0502020104020203" pitchFamily="34" charset="77"/>
              </a:rPr>
              <a:t>taste</a:t>
            </a:r>
            <a:r>
              <a:rPr lang="en-GB" sz="4000" dirty="0">
                <a:latin typeface="Gill Sans MT" panose="020B0502020104020203" pitchFamily="34" charset="77"/>
              </a:rPr>
              <a:t> the cheese inside the pie.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taste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0727961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flavour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mouthful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tongue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3696753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tasted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 could taste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2E74609E-C173-B740-97DA-A8DF37A8B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079" y="2358102"/>
            <a:ext cx="3724394" cy="3724394"/>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50152" y="1309202"/>
            <a:ext cx="231794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vanish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1621" y="3784953"/>
            <a:ext cx="621813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or something vanishes, they disappear suddenly or in a way that cannot be explained.</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Ezra’s coat had </a:t>
            </a:r>
            <a:r>
              <a:rPr lang="en-GB" sz="4000" b="1" dirty="0">
                <a:latin typeface="Gill Sans MT" panose="020B0502020104020203" pitchFamily="34" charset="77"/>
              </a:rPr>
              <a:t>vanished</a:t>
            </a:r>
            <a:r>
              <a:rPr lang="en-GB" sz="4000" dirty="0">
                <a:latin typeface="Gill Sans MT" panose="020B0502020104020203" pitchFamily="34" charset="77"/>
              </a:rPr>
              <a:t> from the peg.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van-</a:t>
            </a:r>
            <a:r>
              <a:rPr lang="en-GB" dirty="0" err="1">
                <a:latin typeface="Gill Sans MT" panose="020B0502020104020203" pitchFamily="34" charset="77"/>
              </a:rPr>
              <a:t>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6608663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disappear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magic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lavish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3487042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vanished from sight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vanished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0EAC1C16-112E-564F-B3C2-CE0DACF0B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886" y="2558152"/>
            <a:ext cx="3254355" cy="325435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4731" y="1309202"/>
            <a:ext cx="212878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duvet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844897"/>
            <a:ext cx="6476235"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duvet is a large cover filled with feathers or similar material which you put over yourself in bed instead of a sheet and blankets.</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thick </a:t>
            </a:r>
            <a:r>
              <a:rPr lang="en-GB" sz="4000" b="1" dirty="0">
                <a:latin typeface="Gill Sans MT" panose="020B0502020104020203" pitchFamily="34" charset="77"/>
              </a:rPr>
              <a:t>duvet</a:t>
            </a:r>
            <a:r>
              <a:rPr lang="en-GB" sz="4000" dirty="0">
                <a:latin typeface="Gill Sans MT" panose="020B0502020104020203" pitchFamily="34" charset="77"/>
              </a:rPr>
              <a:t> kept me warm at night.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du-vet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2476841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quilt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furniture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1972626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warm duvet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under the duvet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6EEAF66D-AFBA-264E-BF7D-2C683996A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024" y="2649529"/>
            <a:ext cx="3359043" cy="335904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43266" y="1309202"/>
            <a:ext cx="113172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fur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697772" y="3999953"/>
            <a:ext cx="602030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Fur is the thick and usually soft hair that grows on the bodies of many mammals.</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cat had soft and smooth grey </a:t>
            </a:r>
            <a:r>
              <a:rPr lang="en-GB" sz="4000" b="1" dirty="0">
                <a:latin typeface="Gill Sans MT" panose="020B0502020104020203" pitchFamily="34" charset="77"/>
              </a:rPr>
              <a:t>fur</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fur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2517921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pelt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purr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5349685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thick, warm fur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filthy, fur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6553D20C-98D9-F740-9CD8-5BA2E13F4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954" y="2618192"/>
            <a:ext cx="3266704" cy="326670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10872</TotalTime>
  <Words>919</Words>
  <Application>Microsoft Macintosh PowerPoint</Application>
  <PresentationFormat>Custom</PresentationFormat>
  <Paragraphs>282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90</cp:revision>
  <dcterms:modified xsi:type="dcterms:W3CDTF">2020-10-15T20:10:32Z</dcterms:modified>
</cp:coreProperties>
</file>