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60" r:id="rId2"/>
    <p:sldId id="256" r:id="rId3"/>
    <p:sldId id="257" r:id="rId4"/>
    <p:sldId id="268" r:id="rId5"/>
    <p:sldId id="269" r:id="rId6"/>
    <p:sldId id="270" r:id="rId7"/>
    <p:sldId id="258" r:id="rId8"/>
    <p:sldId id="259" r:id="rId9"/>
    <p:sldId id="265" r:id="rId10"/>
    <p:sldId id="266" r:id="rId11"/>
    <p:sldId id="267" r:id="rId12"/>
    <p:sldId id="271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 snapToObjects="1">
      <p:cViewPr varScale="1">
        <p:scale>
          <a:sx n="70" d="100"/>
          <a:sy n="70" d="100"/>
        </p:scale>
        <p:origin x="1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65227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812800" y="0"/>
            <a:ext cx="15232066" cy="10160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717800" y="635000"/>
            <a:ext cx="12357100" cy="8238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533900" y="26035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680200" y="5026947"/>
            <a:ext cx="6057901" cy="40407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502400" y="886747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76100" cy="7984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CABULARY LABORATORY">
            <a:extLst>
              <a:ext uri="{FF2B5EF4-FFF2-40B4-BE49-F238E27FC236}">
                <a16:creationId xmlns:a16="http://schemas.microsoft.com/office/drawing/2014/main" id="{DC13CC4A-EE21-8B4D-8032-DB3C1735FEAC}"/>
              </a:ext>
            </a:extLst>
          </p:cNvPr>
          <p:cNvSpPr txBox="1"/>
          <p:nvPr/>
        </p:nvSpPr>
        <p:spPr>
          <a:xfrm>
            <a:off x="-540606" y="2476668"/>
            <a:ext cx="14086011" cy="3642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sz="11500" dirty="0"/>
              <a:t>Memory </a:t>
            </a:r>
          </a:p>
          <a:p>
            <a:r>
              <a:rPr lang="en-GB" sz="11500" dirty="0"/>
              <a:t>masterclass</a:t>
            </a:r>
            <a:endParaRPr sz="11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7037D-4AAE-3C43-90F3-4FC772C92F1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274" y="204459"/>
            <a:ext cx="6826942" cy="934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51810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CABULARY LABORATORY">
            <a:extLst>
              <a:ext uri="{FF2B5EF4-FFF2-40B4-BE49-F238E27FC236}">
                <a16:creationId xmlns:a16="http://schemas.microsoft.com/office/drawing/2014/main" id="{0A5F7027-5A3F-8743-BB4C-4DC6C34B338A}"/>
              </a:ext>
            </a:extLst>
          </p:cNvPr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3" name="Vocabulary Ninja">
            <a:extLst>
              <a:ext uri="{FF2B5EF4-FFF2-40B4-BE49-F238E27FC236}">
                <a16:creationId xmlns:a16="http://schemas.microsoft.com/office/drawing/2014/main" id="{7F044FB1-6918-7C4D-B9F6-90A396240690}"/>
              </a:ext>
            </a:extLst>
          </p:cNvPr>
          <p:cNvSpPr txBox="1"/>
          <p:nvPr/>
        </p:nvSpPr>
        <p:spPr>
          <a:xfrm>
            <a:off x="8756489" y="8684603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4" name="'Words unlock the doors to a world of understanding...'">
            <a:extLst>
              <a:ext uri="{FF2B5EF4-FFF2-40B4-BE49-F238E27FC236}">
                <a16:creationId xmlns:a16="http://schemas.microsoft.com/office/drawing/2014/main" id="{3FDD3423-BFC8-B74F-80C0-DB08C5538DD3}"/>
              </a:ext>
            </a:extLst>
          </p:cNvPr>
          <p:cNvSpPr txBox="1"/>
          <p:nvPr/>
        </p:nvSpPr>
        <p:spPr>
          <a:xfrm>
            <a:off x="7862817" y="9286207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sp>
        <p:nvSpPr>
          <p:cNvPr id="7" name="Explain meaning / Definition:">
            <a:extLst>
              <a:ext uri="{FF2B5EF4-FFF2-40B4-BE49-F238E27FC236}">
                <a16:creationId xmlns:a16="http://schemas.microsoft.com/office/drawing/2014/main" id="{73643AC8-E9C9-424B-A291-E851C40DFEA2}"/>
              </a:ext>
            </a:extLst>
          </p:cNvPr>
          <p:cNvSpPr txBox="1"/>
          <p:nvPr/>
        </p:nvSpPr>
        <p:spPr>
          <a:xfrm>
            <a:off x="2127001" y="1064404"/>
            <a:ext cx="8750793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u="none" dirty="0"/>
              <a:t>How many of the words you have recently learned can you remember?</a:t>
            </a:r>
            <a:endParaRPr u="non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55F45EC-C640-1E45-9DF6-2D82C6DD0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011946"/>
              </p:ext>
            </p:extLst>
          </p:nvPr>
        </p:nvGraphicFramePr>
        <p:xfrm>
          <a:off x="549654" y="1657659"/>
          <a:ext cx="11905492" cy="7026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6373">
                  <a:extLst>
                    <a:ext uri="{9D8B030D-6E8A-4147-A177-3AD203B41FA5}">
                      <a16:colId xmlns:a16="http://schemas.microsoft.com/office/drawing/2014/main" val="419399563"/>
                    </a:ext>
                  </a:extLst>
                </a:gridCol>
                <a:gridCol w="2976373">
                  <a:extLst>
                    <a:ext uri="{9D8B030D-6E8A-4147-A177-3AD203B41FA5}">
                      <a16:colId xmlns:a16="http://schemas.microsoft.com/office/drawing/2014/main" val="1860761973"/>
                    </a:ext>
                  </a:extLst>
                </a:gridCol>
                <a:gridCol w="2976373">
                  <a:extLst>
                    <a:ext uri="{9D8B030D-6E8A-4147-A177-3AD203B41FA5}">
                      <a16:colId xmlns:a16="http://schemas.microsoft.com/office/drawing/2014/main" val="1215849770"/>
                    </a:ext>
                  </a:extLst>
                </a:gridCol>
                <a:gridCol w="2976373">
                  <a:extLst>
                    <a:ext uri="{9D8B030D-6E8A-4147-A177-3AD203B41FA5}">
                      <a16:colId xmlns:a16="http://schemas.microsoft.com/office/drawing/2014/main" val="2893382414"/>
                    </a:ext>
                  </a:extLst>
                </a:gridCol>
              </a:tblGrid>
              <a:tr h="23423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035033"/>
                  </a:ext>
                </a:extLst>
              </a:tr>
              <a:tr h="234231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653528"/>
                  </a:ext>
                </a:extLst>
              </a:tr>
              <a:tr h="234231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292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6059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CABULARY LABORATORY">
            <a:extLst>
              <a:ext uri="{FF2B5EF4-FFF2-40B4-BE49-F238E27FC236}">
                <a16:creationId xmlns:a16="http://schemas.microsoft.com/office/drawing/2014/main" id="{0A5F7027-5A3F-8743-BB4C-4DC6C34B338A}"/>
              </a:ext>
            </a:extLst>
          </p:cNvPr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3" name="Vocabulary Ninja">
            <a:extLst>
              <a:ext uri="{FF2B5EF4-FFF2-40B4-BE49-F238E27FC236}">
                <a16:creationId xmlns:a16="http://schemas.microsoft.com/office/drawing/2014/main" id="{7F044FB1-6918-7C4D-B9F6-90A396240690}"/>
              </a:ext>
            </a:extLst>
          </p:cNvPr>
          <p:cNvSpPr txBox="1"/>
          <p:nvPr/>
        </p:nvSpPr>
        <p:spPr>
          <a:xfrm>
            <a:off x="8756489" y="8684603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4" name="'Words unlock the doors to a world of understanding...'">
            <a:extLst>
              <a:ext uri="{FF2B5EF4-FFF2-40B4-BE49-F238E27FC236}">
                <a16:creationId xmlns:a16="http://schemas.microsoft.com/office/drawing/2014/main" id="{3FDD3423-BFC8-B74F-80C0-DB08C5538DD3}"/>
              </a:ext>
            </a:extLst>
          </p:cNvPr>
          <p:cNvSpPr txBox="1"/>
          <p:nvPr/>
        </p:nvSpPr>
        <p:spPr>
          <a:xfrm>
            <a:off x="7862817" y="9286207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sp>
        <p:nvSpPr>
          <p:cNvPr id="7" name="Explain meaning / Definition:">
            <a:extLst>
              <a:ext uri="{FF2B5EF4-FFF2-40B4-BE49-F238E27FC236}">
                <a16:creationId xmlns:a16="http://schemas.microsoft.com/office/drawing/2014/main" id="{73643AC8-E9C9-424B-A291-E851C40DFEA2}"/>
              </a:ext>
            </a:extLst>
          </p:cNvPr>
          <p:cNvSpPr txBox="1"/>
          <p:nvPr/>
        </p:nvSpPr>
        <p:spPr>
          <a:xfrm>
            <a:off x="2127001" y="1064404"/>
            <a:ext cx="8750793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u="none" dirty="0"/>
              <a:t>How many of the words you have recently learned can you remember?</a:t>
            </a:r>
            <a:endParaRPr u="non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19CAC1-F70C-FB42-ADAB-D889C0681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929570"/>
              </p:ext>
            </p:extLst>
          </p:nvPr>
        </p:nvGraphicFramePr>
        <p:xfrm>
          <a:off x="554394" y="1695420"/>
          <a:ext cx="11896005" cy="6979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5335">
                  <a:extLst>
                    <a:ext uri="{9D8B030D-6E8A-4147-A177-3AD203B41FA5}">
                      <a16:colId xmlns:a16="http://schemas.microsoft.com/office/drawing/2014/main" val="3721722334"/>
                    </a:ext>
                  </a:extLst>
                </a:gridCol>
                <a:gridCol w="3965335">
                  <a:extLst>
                    <a:ext uri="{9D8B030D-6E8A-4147-A177-3AD203B41FA5}">
                      <a16:colId xmlns:a16="http://schemas.microsoft.com/office/drawing/2014/main" val="4003649015"/>
                    </a:ext>
                  </a:extLst>
                </a:gridCol>
                <a:gridCol w="3965335">
                  <a:extLst>
                    <a:ext uri="{9D8B030D-6E8A-4147-A177-3AD203B41FA5}">
                      <a16:colId xmlns:a16="http://schemas.microsoft.com/office/drawing/2014/main" val="3220917676"/>
                    </a:ext>
                  </a:extLst>
                </a:gridCol>
              </a:tblGrid>
              <a:tr h="348953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263449"/>
                  </a:ext>
                </a:extLst>
              </a:tr>
              <a:tr h="348953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608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568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CABULARY LABORATORY">
            <a:extLst>
              <a:ext uri="{FF2B5EF4-FFF2-40B4-BE49-F238E27FC236}">
                <a16:creationId xmlns:a16="http://schemas.microsoft.com/office/drawing/2014/main" id="{0A5F7027-5A3F-8743-BB4C-4DC6C34B338A}"/>
              </a:ext>
            </a:extLst>
          </p:cNvPr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3" name="Vocabulary Ninja">
            <a:extLst>
              <a:ext uri="{FF2B5EF4-FFF2-40B4-BE49-F238E27FC236}">
                <a16:creationId xmlns:a16="http://schemas.microsoft.com/office/drawing/2014/main" id="{7F044FB1-6918-7C4D-B9F6-90A396240690}"/>
              </a:ext>
            </a:extLst>
          </p:cNvPr>
          <p:cNvSpPr txBox="1"/>
          <p:nvPr/>
        </p:nvSpPr>
        <p:spPr>
          <a:xfrm>
            <a:off x="8756489" y="8684603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4" name="'Words unlock the doors to a world of understanding...'">
            <a:extLst>
              <a:ext uri="{FF2B5EF4-FFF2-40B4-BE49-F238E27FC236}">
                <a16:creationId xmlns:a16="http://schemas.microsoft.com/office/drawing/2014/main" id="{3FDD3423-BFC8-B74F-80C0-DB08C5538DD3}"/>
              </a:ext>
            </a:extLst>
          </p:cNvPr>
          <p:cNvSpPr txBox="1"/>
          <p:nvPr/>
        </p:nvSpPr>
        <p:spPr>
          <a:xfrm>
            <a:off x="7862817" y="9286207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198AFB-131A-AB4D-A6B7-7E0704E3C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939385"/>
              </p:ext>
            </p:extLst>
          </p:nvPr>
        </p:nvGraphicFramePr>
        <p:xfrm>
          <a:off x="682411" y="1496296"/>
          <a:ext cx="11639975" cy="7192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7995">
                  <a:extLst>
                    <a:ext uri="{9D8B030D-6E8A-4147-A177-3AD203B41FA5}">
                      <a16:colId xmlns:a16="http://schemas.microsoft.com/office/drawing/2014/main" val="605621508"/>
                    </a:ext>
                  </a:extLst>
                </a:gridCol>
                <a:gridCol w="2327995">
                  <a:extLst>
                    <a:ext uri="{9D8B030D-6E8A-4147-A177-3AD203B41FA5}">
                      <a16:colId xmlns:a16="http://schemas.microsoft.com/office/drawing/2014/main" val="1604936366"/>
                    </a:ext>
                  </a:extLst>
                </a:gridCol>
                <a:gridCol w="2327995">
                  <a:extLst>
                    <a:ext uri="{9D8B030D-6E8A-4147-A177-3AD203B41FA5}">
                      <a16:colId xmlns:a16="http://schemas.microsoft.com/office/drawing/2014/main" val="773316150"/>
                    </a:ext>
                  </a:extLst>
                </a:gridCol>
                <a:gridCol w="2327995">
                  <a:extLst>
                    <a:ext uri="{9D8B030D-6E8A-4147-A177-3AD203B41FA5}">
                      <a16:colId xmlns:a16="http://schemas.microsoft.com/office/drawing/2014/main" val="2573173094"/>
                    </a:ext>
                  </a:extLst>
                </a:gridCol>
                <a:gridCol w="2327995">
                  <a:extLst>
                    <a:ext uri="{9D8B030D-6E8A-4147-A177-3AD203B41FA5}">
                      <a16:colId xmlns:a16="http://schemas.microsoft.com/office/drawing/2014/main" val="3149436915"/>
                    </a:ext>
                  </a:extLst>
                </a:gridCol>
              </a:tblGrid>
              <a:tr h="143858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390349"/>
                  </a:ext>
                </a:extLst>
              </a:tr>
              <a:tr h="1438580">
                <a:tc>
                  <a:txBody>
                    <a:bodyPr/>
                    <a:lstStyle/>
                    <a:p>
                      <a:r>
                        <a:rPr lang="en-GB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122927"/>
                  </a:ext>
                </a:extLst>
              </a:tr>
              <a:tr h="1438580">
                <a:tc>
                  <a:txBody>
                    <a:bodyPr/>
                    <a:lstStyle/>
                    <a:p>
                      <a:r>
                        <a:rPr lang="en-GB" dirty="0"/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291388"/>
                  </a:ext>
                </a:extLst>
              </a:tr>
              <a:tr h="1438580">
                <a:tc>
                  <a:txBody>
                    <a:bodyPr/>
                    <a:lstStyle/>
                    <a:p>
                      <a:r>
                        <a:rPr lang="en-GB" dirty="0"/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514511"/>
                  </a:ext>
                </a:extLst>
              </a:tr>
              <a:tr h="1438580">
                <a:tc>
                  <a:txBody>
                    <a:bodyPr/>
                    <a:lstStyle/>
                    <a:p>
                      <a:r>
                        <a:rPr lang="en-GB" dirty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 and  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198599"/>
                  </a:ext>
                </a:extLst>
              </a:tr>
            </a:tbl>
          </a:graphicData>
        </a:graphic>
      </p:graphicFrame>
      <p:sp>
        <p:nvSpPr>
          <p:cNvPr id="7" name="Explain meaning / Definition:">
            <a:extLst>
              <a:ext uri="{FF2B5EF4-FFF2-40B4-BE49-F238E27FC236}">
                <a16:creationId xmlns:a16="http://schemas.microsoft.com/office/drawing/2014/main" id="{73643AC8-E9C9-424B-A291-E851C40DFEA2}"/>
              </a:ext>
            </a:extLst>
          </p:cNvPr>
          <p:cNvSpPr txBox="1"/>
          <p:nvPr/>
        </p:nvSpPr>
        <p:spPr>
          <a:xfrm>
            <a:off x="2127001" y="1064404"/>
            <a:ext cx="8750793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u="none" dirty="0"/>
              <a:t>How many of the words you have recently learned can you remember?</a:t>
            </a:r>
            <a:endParaRPr u="none" dirty="0"/>
          </a:p>
        </p:txBody>
      </p:sp>
    </p:spTree>
    <p:extLst>
      <p:ext uri="{BB962C8B-B14F-4D97-AF65-F5344CB8AC3E}">
        <p14:creationId xmlns:p14="http://schemas.microsoft.com/office/powerpoint/2010/main" val="207334269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Vocabulary Ninja"/>
          <p:cNvSpPr txBox="1"/>
          <p:nvPr/>
        </p:nvSpPr>
        <p:spPr>
          <a:xfrm>
            <a:off x="8756489" y="8757755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122" name="'Words unlock the doors to a world of understanding...'"/>
          <p:cNvSpPr txBox="1"/>
          <p:nvPr/>
        </p:nvSpPr>
        <p:spPr>
          <a:xfrm>
            <a:off x="7862817" y="9359359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sp>
        <p:nvSpPr>
          <p:cNvPr id="123" name="VOCABULARY LABORATORY"/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124" name="Line"/>
          <p:cNvSpPr/>
          <p:nvPr/>
        </p:nvSpPr>
        <p:spPr>
          <a:xfrm flipH="1" flipV="1">
            <a:off x="6502399" y="1026556"/>
            <a:ext cx="25393" cy="870122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7" name="Line"/>
          <p:cNvSpPr/>
          <p:nvPr/>
        </p:nvSpPr>
        <p:spPr>
          <a:xfrm flipV="1">
            <a:off x="4624" y="5056703"/>
            <a:ext cx="13046338" cy="1270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9" name="Use in a sentence (add picture):"/>
          <p:cNvSpPr txBox="1"/>
          <p:nvPr/>
        </p:nvSpPr>
        <p:spPr>
          <a:xfrm>
            <a:off x="11239240" y="1026557"/>
            <a:ext cx="1445909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Last Week:</a:t>
            </a:r>
            <a:endParaRPr dirty="0"/>
          </a:p>
        </p:txBody>
      </p:sp>
      <p:sp>
        <p:nvSpPr>
          <p:cNvPr id="130" name="Explain meaning / Definition:"/>
          <p:cNvSpPr txBox="1"/>
          <p:nvPr/>
        </p:nvSpPr>
        <p:spPr>
          <a:xfrm>
            <a:off x="173559" y="1026557"/>
            <a:ext cx="1397819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This week</a:t>
            </a:r>
            <a:r>
              <a:rPr dirty="0"/>
              <a:t>:</a:t>
            </a:r>
          </a:p>
        </p:txBody>
      </p:sp>
      <p:sp>
        <p:nvSpPr>
          <p:cNvPr id="133" name="Modifications:"/>
          <p:cNvSpPr txBox="1"/>
          <p:nvPr/>
        </p:nvSpPr>
        <p:spPr>
          <a:xfrm>
            <a:off x="131021" y="5183731"/>
            <a:ext cx="2673809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My Favourite Words:</a:t>
            </a:r>
            <a:endParaRPr dirty="0"/>
          </a:p>
        </p:txBody>
      </p:sp>
      <p:sp>
        <p:nvSpPr>
          <p:cNvPr id="136" name="Word Class:"/>
          <p:cNvSpPr txBox="1"/>
          <p:nvPr/>
        </p:nvSpPr>
        <p:spPr>
          <a:xfrm>
            <a:off x="11987527" y="5139207"/>
            <a:ext cx="10265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FCAB61-DB96-EF4D-B40F-C08DEFCB7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730" y="3752156"/>
            <a:ext cx="2189338" cy="2996754"/>
          </a:xfrm>
          <a:prstGeom prst="rect">
            <a:avLst/>
          </a:prstGeom>
        </p:spPr>
      </p:pic>
      <p:sp>
        <p:nvSpPr>
          <p:cNvPr id="29" name="Modifications:">
            <a:extLst>
              <a:ext uri="{FF2B5EF4-FFF2-40B4-BE49-F238E27FC236}">
                <a16:creationId xmlns:a16="http://schemas.microsoft.com/office/drawing/2014/main" id="{1E9C5D4F-BE62-5D47-8D22-68293ACB2CF8}"/>
              </a:ext>
            </a:extLst>
          </p:cNvPr>
          <p:cNvSpPr txBox="1"/>
          <p:nvPr/>
        </p:nvSpPr>
        <p:spPr>
          <a:xfrm>
            <a:off x="11373368" y="5125277"/>
            <a:ext cx="150041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This Term</a:t>
            </a:r>
            <a:r>
              <a:rPr dirty="0"/>
              <a:t>: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Vocabulary Ninja"/>
          <p:cNvSpPr txBox="1"/>
          <p:nvPr/>
        </p:nvSpPr>
        <p:spPr>
          <a:xfrm>
            <a:off x="8756489" y="8757755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122" name="'Words unlock the doors to a world of understanding...'"/>
          <p:cNvSpPr txBox="1"/>
          <p:nvPr/>
        </p:nvSpPr>
        <p:spPr>
          <a:xfrm>
            <a:off x="7862817" y="9359359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sp>
        <p:nvSpPr>
          <p:cNvPr id="123" name="VOCABULARY LABORATORY"/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124" name="Line"/>
          <p:cNvSpPr/>
          <p:nvPr/>
        </p:nvSpPr>
        <p:spPr>
          <a:xfrm flipH="1" flipV="1">
            <a:off x="6502399" y="1026556"/>
            <a:ext cx="25393" cy="870122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7" name="Line"/>
          <p:cNvSpPr/>
          <p:nvPr/>
        </p:nvSpPr>
        <p:spPr>
          <a:xfrm flipV="1">
            <a:off x="4624" y="5056703"/>
            <a:ext cx="13046338" cy="1270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9" name="Use in a sentence (add picture):"/>
          <p:cNvSpPr txBox="1"/>
          <p:nvPr/>
        </p:nvSpPr>
        <p:spPr>
          <a:xfrm>
            <a:off x="11363474" y="1026557"/>
            <a:ext cx="119744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Tuesday:</a:t>
            </a:r>
            <a:endParaRPr dirty="0"/>
          </a:p>
        </p:txBody>
      </p:sp>
      <p:sp>
        <p:nvSpPr>
          <p:cNvPr id="130" name="Explain meaning / Definition:"/>
          <p:cNvSpPr txBox="1"/>
          <p:nvPr/>
        </p:nvSpPr>
        <p:spPr>
          <a:xfrm>
            <a:off x="275351" y="1026557"/>
            <a:ext cx="1194238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Monday</a:t>
            </a:r>
            <a:r>
              <a:rPr dirty="0"/>
              <a:t>:</a:t>
            </a:r>
          </a:p>
        </p:txBody>
      </p:sp>
      <p:sp>
        <p:nvSpPr>
          <p:cNvPr id="133" name="Modifications:"/>
          <p:cNvSpPr txBox="1"/>
          <p:nvPr/>
        </p:nvSpPr>
        <p:spPr>
          <a:xfrm>
            <a:off x="275351" y="5149117"/>
            <a:ext cx="157094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Wednesday:</a:t>
            </a:r>
            <a:endParaRPr dirty="0"/>
          </a:p>
        </p:txBody>
      </p:sp>
      <p:sp>
        <p:nvSpPr>
          <p:cNvPr id="136" name="Word Class:"/>
          <p:cNvSpPr txBox="1"/>
          <p:nvPr/>
        </p:nvSpPr>
        <p:spPr>
          <a:xfrm>
            <a:off x="11987527" y="5139207"/>
            <a:ext cx="10265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FCAB61-DB96-EF4D-B40F-C08DEFCB7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730" y="3752156"/>
            <a:ext cx="2189338" cy="2996754"/>
          </a:xfrm>
          <a:prstGeom prst="rect">
            <a:avLst/>
          </a:prstGeom>
        </p:spPr>
      </p:pic>
      <p:sp>
        <p:nvSpPr>
          <p:cNvPr id="29" name="Modifications:">
            <a:extLst>
              <a:ext uri="{FF2B5EF4-FFF2-40B4-BE49-F238E27FC236}">
                <a16:creationId xmlns:a16="http://schemas.microsoft.com/office/drawing/2014/main" id="{1E9C5D4F-BE62-5D47-8D22-68293ACB2CF8}"/>
              </a:ext>
            </a:extLst>
          </p:cNvPr>
          <p:cNvSpPr txBox="1"/>
          <p:nvPr/>
        </p:nvSpPr>
        <p:spPr>
          <a:xfrm>
            <a:off x="11331630" y="5125277"/>
            <a:ext cx="1397819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Thursday</a:t>
            </a:r>
            <a:r>
              <a:rPr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68217077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CABULARY LABORATORY">
            <a:extLst>
              <a:ext uri="{FF2B5EF4-FFF2-40B4-BE49-F238E27FC236}">
                <a16:creationId xmlns:a16="http://schemas.microsoft.com/office/drawing/2014/main" id="{0A5F7027-5A3F-8743-BB4C-4DC6C34B338A}"/>
              </a:ext>
            </a:extLst>
          </p:cNvPr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3" name="Vocabulary Ninja">
            <a:extLst>
              <a:ext uri="{FF2B5EF4-FFF2-40B4-BE49-F238E27FC236}">
                <a16:creationId xmlns:a16="http://schemas.microsoft.com/office/drawing/2014/main" id="{7F044FB1-6918-7C4D-B9F6-90A396240690}"/>
              </a:ext>
            </a:extLst>
          </p:cNvPr>
          <p:cNvSpPr txBox="1"/>
          <p:nvPr/>
        </p:nvSpPr>
        <p:spPr>
          <a:xfrm>
            <a:off x="8756489" y="8684603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4" name="'Words unlock the doors to a world of understanding...'">
            <a:extLst>
              <a:ext uri="{FF2B5EF4-FFF2-40B4-BE49-F238E27FC236}">
                <a16:creationId xmlns:a16="http://schemas.microsoft.com/office/drawing/2014/main" id="{3FDD3423-BFC8-B74F-80C0-DB08C5538DD3}"/>
              </a:ext>
            </a:extLst>
          </p:cNvPr>
          <p:cNvSpPr txBox="1"/>
          <p:nvPr/>
        </p:nvSpPr>
        <p:spPr>
          <a:xfrm>
            <a:off x="7862817" y="9286207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sp>
        <p:nvSpPr>
          <p:cNvPr id="7" name="Explain meaning / Definition:">
            <a:extLst>
              <a:ext uri="{FF2B5EF4-FFF2-40B4-BE49-F238E27FC236}">
                <a16:creationId xmlns:a16="http://schemas.microsoft.com/office/drawing/2014/main" id="{73643AC8-E9C9-424B-A291-E851C40DFEA2}"/>
              </a:ext>
            </a:extLst>
          </p:cNvPr>
          <p:cNvSpPr txBox="1"/>
          <p:nvPr/>
        </p:nvSpPr>
        <p:spPr>
          <a:xfrm>
            <a:off x="1610050" y="1064404"/>
            <a:ext cx="9784730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u="none" dirty="0"/>
              <a:t>Can you remember this week’s words? Add a picture and explain what it means.</a:t>
            </a:r>
            <a:endParaRPr u="non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19CAC1-F70C-FB42-ADAB-D889C0681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303198"/>
              </p:ext>
            </p:extLst>
          </p:nvPr>
        </p:nvGraphicFramePr>
        <p:xfrm>
          <a:off x="384048" y="1474773"/>
          <a:ext cx="12326112" cy="7199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8704">
                  <a:extLst>
                    <a:ext uri="{9D8B030D-6E8A-4147-A177-3AD203B41FA5}">
                      <a16:colId xmlns:a16="http://schemas.microsoft.com/office/drawing/2014/main" val="3721722334"/>
                    </a:ext>
                  </a:extLst>
                </a:gridCol>
                <a:gridCol w="4108704">
                  <a:extLst>
                    <a:ext uri="{9D8B030D-6E8A-4147-A177-3AD203B41FA5}">
                      <a16:colId xmlns:a16="http://schemas.microsoft.com/office/drawing/2014/main" val="4003649015"/>
                    </a:ext>
                  </a:extLst>
                </a:gridCol>
                <a:gridCol w="4108704">
                  <a:extLst>
                    <a:ext uri="{9D8B030D-6E8A-4147-A177-3AD203B41FA5}">
                      <a16:colId xmlns:a16="http://schemas.microsoft.com/office/drawing/2014/main" val="3220917676"/>
                    </a:ext>
                  </a:extLst>
                </a:gridCol>
              </a:tblGrid>
              <a:tr h="359985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263449"/>
                  </a:ext>
                </a:extLst>
              </a:tr>
              <a:tr h="359985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608899"/>
                  </a:ext>
                </a:extLst>
              </a:tr>
            </a:tbl>
          </a:graphicData>
        </a:graphic>
      </p:graphicFrame>
      <p:sp>
        <p:nvSpPr>
          <p:cNvPr id="8" name="Explain meaning / Definition:">
            <a:extLst>
              <a:ext uri="{FF2B5EF4-FFF2-40B4-BE49-F238E27FC236}">
                <a16:creationId xmlns:a16="http://schemas.microsoft.com/office/drawing/2014/main" id="{AF889A5C-D0DF-A642-8190-199576BCF991}"/>
              </a:ext>
            </a:extLst>
          </p:cNvPr>
          <p:cNvSpPr txBox="1"/>
          <p:nvPr/>
        </p:nvSpPr>
        <p:spPr>
          <a:xfrm>
            <a:off x="415812" y="1482224"/>
            <a:ext cx="1194238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Monday</a:t>
            </a:r>
            <a:r>
              <a:rPr dirty="0"/>
              <a:t>:</a:t>
            </a:r>
          </a:p>
        </p:txBody>
      </p:sp>
      <p:sp>
        <p:nvSpPr>
          <p:cNvPr id="9" name="Explain meaning / Definition:">
            <a:extLst>
              <a:ext uri="{FF2B5EF4-FFF2-40B4-BE49-F238E27FC236}">
                <a16:creationId xmlns:a16="http://schemas.microsoft.com/office/drawing/2014/main" id="{CEAA1FD2-D3C3-7D42-8159-8EDBE1EFB7BA}"/>
              </a:ext>
            </a:extLst>
          </p:cNvPr>
          <p:cNvSpPr txBox="1"/>
          <p:nvPr/>
        </p:nvSpPr>
        <p:spPr>
          <a:xfrm>
            <a:off x="4510117" y="1482224"/>
            <a:ext cx="119744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Tuesday</a:t>
            </a:r>
            <a:r>
              <a:rPr dirty="0"/>
              <a:t>:</a:t>
            </a:r>
          </a:p>
        </p:txBody>
      </p:sp>
      <p:sp>
        <p:nvSpPr>
          <p:cNvPr id="10" name="Explain meaning / Definition:">
            <a:extLst>
              <a:ext uri="{FF2B5EF4-FFF2-40B4-BE49-F238E27FC236}">
                <a16:creationId xmlns:a16="http://schemas.microsoft.com/office/drawing/2014/main" id="{0AA9F6A4-4E34-5942-974C-0ADC7F6B9A2B}"/>
              </a:ext>
            </a:extLst>
          </p:cNvPr>
          <p:cNvSpPr txBox="1"/>
          <p:nvPr/>
        </p:nvSpPr>
        <p:spPr>
          <a:xfrm>
            <a:off x="8607628" y="1469990"/>
            <a:ext cx="157094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Wednesday</a:t>
            </a:r>
            <a:r>
              <a:rPr dirty="0"/>
              <a:t>:</a:t>
            </a:r>
          </a:p>
        </p:txBody>
      </p:sp>
      <p:sp>
        <p:nvSpPr>
          <p:cNvPr id="11" name="Explain meaning / Definition:">
            <a:extLst>
              <a:ext uri="{FF2B5EF4-FFF2-40B4-BE49-F238E27FC236}">
                <a16:creationId xmlns:a16="http://schemas.microsoft.com/office/drawing/2014/main" id="{22E3F62C-C422-8A41-8E18-F20D15C74984}"/>
              </a:ext>
            </a:extLst>
          </p:cNvPr>
          <p:cNvSpPr txBox="1"/>
          <p:nvPr/>
        </p:nvSpPr>
        <p:spPr>
          <a:xfrm>
            <a:off x="415812" y="5096924"/>
            <a:ext cx="1322478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Thursday</a:t>
            </a:r>
            <a:r>
              <a:rPr dirty="0"/>
              <a:t>:</a:t>
            </a:r>
          </a:p>
        </p:txBody>
      </p:sp>
      <p:sp>
        <p:nvSpPr>
          <p:cNvPr id="12" name="Explain meaning / Definition:">
            <a:extLst>
              <a:ext uri="{FF2B5EF4-FFF2-40B4-BE49-F238E27FC236}">
                <a16:creationId xmlns:a16="http://schemas.microsoft.com/office/drawing/2014/main" id="{EDCDCD9F-C213-E34B-906F-BE26B17B4C82}"/>
              </a:ext>
            </a:extLst>
          </p:cNvPr>
          <p:cNvSpPr txBox="1"/>
          <p:nvPr/>
        </p:nvSpPr>
        <p:spPr>
          <a:xfrm>
            <a:off x="4510117" y="5096924"/>
            <a:ext cx="942567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Friday</a:t>
            </a:r>
            <a:r>
              <a:rPr dirty="0"/>
              <a:t>:</a:t>
            </a:r>
          </a:p>
        </p:txBody>
      </p:sp>
      <p:sp>
        <p:nvSpPr>
          <p:cNvPr id="13" name="Explain meaning / Definition:">
            <a:extLst>
              <a:ext uri="{FF2B5EF4-FFF2-40B4-BE49-F238E27FC236}">
                <a16:creationId xmlns:a16="http://schemas.microsoft.com/office/drawing/2014/main" id="{223C992E-D03B-1844-9375-F35B82381894}"/>
              </a:ext>
            </a:extLst>
          </p:cNvPr>
          <p:cNvSpPr txBox="1"/>
          <p:nvPr/>
        </p:nvSpPr>
        <p:spPr>
          <a:xfrm>
            <a:off x="8607628" y="5096924"/>
            <a:ext cx="3273332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One word from last week</a:t>
            </a:r>
            <a:r>
              <a:rPr dirty="0"/>
              <a:t>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3270243-4A1A-464F-B85F-003DD22E5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26" y="8035760"/>
            <a:ext cx="1162324" cy="159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99442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CABULARY LABORATORY">
            <a:extLst>
              <a:ext uri="{FF2B5EF4-FFF2-40B4-BE49-F238E27FC236}">
                <a16:creationId xmlns:a16="http://schemas.microsoft.com/office/drawing/2014/main" id="{0A5F7027-5A3F-8743-BB4C-4DC6C34B338A}"/>
              </a:ext>
            </a:extLst>
          </p:cNvPr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3" name="Vocabulary Ninja">
            <a:extLst>
              <a:ext uri="{FF2B5EF4-FFF2-40B4-BE49-F238E27FC236}">
                <a16:creationId xmlns:a16="http://schemas.microsoft.com/office/drawing/2014/main" id="{7F044FB1-6918-7C4D-B9F6-90A396240690}"/>
              </a:ext>
            </a:extLst>
          </p:cNvPr>
          <p:cNvSpPr txBox="1"/>
          <p:nvPr/>
        </p:nvSpPr>
        <p:spPr>
          <a:xfrm>
            <a:off x="8756489" y="8684603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4" name="'Words unlock the doors to a world of understanding...'">
            <a:extLst>
              <a:ext uri="{FF2B5EF4-FFF2-40B4-BE49-F238E27FC236}">
                <a16:creationId xmlns:a16="http://schemas.microsoft.com/office/drawing/2014/main" id="{3FDD3423-BFC8-B74F-80C0-DB08C5538DD3}"/>
              </a:ext>
            </a:extLst>
          </p:cNvPr>
          <p:cNvSpPr txBox="1"/>
          <p:nvPr/>
        </p:nvSpPr>
        <p:spPr>
          <a:xfrm>
            <a:off x="7862817" y="9286207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sp>
        <p:nvSpPr>
          <p:cNvPr id="7" name="Explain meaning / Definition:">
            <a:extLst>
              <a:ext uri="{FF2B5EF4-FFF2-40B4-BE49-F238E27FC236}">
                <a16:creationId xmlns:a16="http://schemas.microsoft.com/office/drawing/2014/main" id="{73643AC8-E9C9-424B-A291-E851C40DFEA2}"/>
              </a:ext>
            </a:extLst>
          </p:cNvPr>
          <p:cNvSpPr txBox="1"/>
          <p:nvPr/>
        </p:nvSpPr>
        <p:spPr>
          <a:xfrm>
            <a:off x="1610050" y="1064404"/>
            <a:ext cx="9784730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u="none" dirty="0"/>
              <a:t>Can you remember this week’s words? Add a picture and explain what it means.</a:t>
            </a:r>
            <a:endParaRPr u="non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19CAC1-F70C-FB42-ADAB-D889C0681EA1}"/>
              </a:ext>
            </a:extLst>
          </p:cNvPr>
          <p:cNvGraphicFramePr>
            <a:graphicFrameLocks noGrp="1"/>
          </p:cNvGraphicFramePr>
          <p:nvPr/>
        </p:nvGraphicFramePr>
        <p:xfrm>
          <a:off x="384048" y="1474773"/>
          <a:ext cx="12326112" cy="7199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8704">
                  <a:extLst>
                    <a:ext uri="{9D8B030D-6E8A-4147-A177-3AD203B41FA5}">
                      <a16:colId xmlns:a16="http://schemas.microsoft.com/office/drawing/2014/main" val="3721722334"/>
                    </a:ext>
                  </a:extLst>
                </a:gridCol>
                <a:gridCol w="4108704">
                  <a:extLst>
                    <a:ext uri="{9D8B030D-6E8A-4147-A177-3AD203B41FA5}">
                      <a16:colId xmlns:a16="http://schemas.microsoft.com/office/drawing/2014/main" val="4003649015"/>
                    </a:ext>
                  </a:extLst>
                </a:gridCol>
                <a:gridCol w="4108704">
                  <a:extLst>
                    <a:ext uri="{9D8B030D-6E8A-4147-A177-3AD203B41FA5}">
                      <a16:colId xmlns:a16="http://schemas.microsoft.com/office/drawing/2014/main" val="3220917676"/>
                    </a:ext>
                  </a:extLst>
                </a:gridCol>
              </a:tblGrid>
              <a:tr h="359985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263449"/>
                  </a:ext>
                </a:extLst>
              </a:tr>
              <a:tr h="359985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608899"/>
                  </a:ext>
                </a:extLst>
              </a:tr>
            </a:tbl>
          </a:graphicData>
        </a:graphic>
      </p:graphicFrame>
      <p:sp>
        <p:nvSpPr>
          <p:cNvPr id="8" name="Explain meaning / Definition:">
            <a:extLst>
              <a:ext uri="{FF2B5EF4-FFF2-40B4-BE49-F238E27FC236}">
                <a16:creationId xmlns:a16="http://schemas.microsoft.com/office/drawing/2014/main" id="{AF889A5C-D0DF-A642-8190-199576BCF991}"/>
              </a:ext>
            </a:extLst>
          </p:cNvPr>
          <p:cNvSpPr txBox="1"/>
          <p:nvPr/>
        </p:nvSpPr>
        <p:spPr>
          <a:xfrm>
            <a:off x="568900" y="1482224"/>
            <a:ext cx="88806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Day 1</a:t>
            </a:r>
            <a:r>
              <a:rPr dirty="0"/>
              <a:t>:</a:t>
            </a:r>
          </a:p>
        </p:txBody>
      </p:sp>
      <p:sp>
        <p:nvSpPr>
          <p:cNvPr id="9" name="Explain meaning / Definition:">
            <a:extLst>
              <a:ext uri="{FF2B5EF4-FFF2-40B4-BE49-F238E27FC236}">
                <a16:creationId xmlns:a16="http://schemas.microsoft.com/office/drawing/2014/main" id="{CEAA1FD2-D3C3-7D42-8159-8EDBE1EFB7BA}"/>
              </a:ext>
            </a:extLst>
          </p:cNvPr>
          <p:cNvSpPr txBox="1"/>
          <p:nvPr/>
        </p:nvSpPr>
        <p:spPr>
          <a:xfrm>
            <a:off x="4664808" y="1482224"/>
            <a:ext cx="88806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Day 2</a:t>
            </a:r>
            <a:r>
              <a:rPr dirty="0"/>
              <a:t>:</a:t>
            </a:r>
          </a:p>
        </p:txBody>
      </p:sp>
      <p:sp>
        <p:nvSpPr>
          <p:cNvPr id="10" name="Explain meaning / Definition:">
            <a:extLst>
              <a:ext uri="{FF2B5EF4-FFF2-40B4-BE49-F238E27FC236}">
                <a16:creationId xmlns:a16="http://schemas.microsoft.com/office/drawing/2014/main" id="{0AA9F6A4-4E34-5942-974C-0ADC7F6B9A2B}"/>
              </a:ext>
            </a:extLst>
          </p:cNvPr>
          <p:cNvSpPr txBox="1"/>
          <p:nvPr/>
        </p:nvSpPr>
        <p:spPr>
          <a:xfrm>
            <a:off x="8949069" y="1469990"/>
            <a:ext cx="88806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Day 3</a:t>
            </a:r>
            <a:r>
              <a:rPr dirty="0"/>
              <a:t>:</a:t>
            </a:r>
          </a:p>
        </p:txBody>
      </p:sp>
      <p:sp>
        <p:nvSpPr>
          <p:cNvPr id="11" name="Explain meaning / Definition:">
            <a:extLst>
              <a:ext uri="{FF2B5EF4-FFF2-40B4-BE49-F238E27FC236}">
                <a16:creationId xmlns:a16="http://schemas.microsoft.com/office/drawing/2014/main" id="{22E3F62C-C422-8A41-8E18-F20D15C74984}"/>
              </a:ext>
            </a:extLst>
          </p:cNvPr>
          <p:cNvSpPr txBox="1"/>
          <p:nvPr/>
        </p:nvSpPr>
        <p:spPr>
          <a:xfrm>
            <a:off x="633020" y="5096924"/>
            <a:ext cx="88806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Day 4</a:t>
            </a:r>
            <a:r>
              <a:rPr dirty="0"/>
              <a:t>:</a:t>
            </a:r>
          </a:p>
        </p:txBody>
      </p:sp>
      <p:sp>
        <p:nvSpPr>
          <p:cNvPr id="12" name="Explain meaning / Definition:">
            <a:extLst>
              <a:ext uri="{FF2B5EF4-FFF2-40B4-BE49-F238E27FC236}">
                <a16:creationId xmlns:a16="http://schemas.microsoft.com/office/drawing/2014/main" id="{EDCDCD9F-C213-E34B-906F-BE26B17B4C82}"/>
              </a:ext>
            </a:extLst>
          </p:cNvPr>
          <p:cNvSpPr txBox="1"/>
          <p:nvPr/>
        </p:nvSpPr>
        <p:spPr>
          <a:xfrm>
            <a:off x="4537370" y="5096924"/>
            <a:ext cx="88806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Day 5</a:t>
            </a:r>
            <a:r>
              <a:rPr dirty="0"/>
              <a:t>:</a:t>
            </a:r>
          </a:p>
        </p:txBody>
      </p:sp>
      <p:sp>
        <p:nvSpPr>
          <p:cNvPr id="13" name="Explain meaning / Definition:">
            <a:extLst>
              <a:ext uri="{FF2B5EF4-FFF2-40B4-BE49-F238E27FC236}">
                <a16:creationId xmlns:a16="http://schemas.microsoft.com/office/drawing/2014/main" id="{223C992E-D03B-1844-9375-F35B82381894}"/>
              </a:ext>
            </a:extLst>
          </p:cNvPr>
          <p:cNvSpPr txBox="1"/>
          <p:nvPr/>
        </p:nvSpPr>
        <p:spPr>
          <a:xfrm>
            <a:off x="8607628" y="5096924"/>
            <a:ext cx="3273332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One word from last week</a:t>
            </a:r>
            <a:r>
              <a:rPr dirty="0"/>
              <a:t>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494E2FD-1290-344A-9A68-7D89A502D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26" y="8035760"/>
            <a:ext cx="1162324" cy="159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4351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CABULARY LABORATORY">
            <a:extLst>
              <a:ext uri="{FF2B5EF4-FFF2-40B4-BE49-F238E27FC236}">
                <a16:creationId xmlns:a16="http://schemas.microsoft.com/office/drawing/2014/main" id="{0A5F7027-5A3F-8743-BB4C-4DC6C34B338A}"/>
              </a:ext>
            </a:extLst>
          </p:cNvPr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3" name="Vocabulary Ninja">
            <a:extLst>
              <a:ext uri="{FF2B5EF4-FFF2-40B4-BE49-F238E27FC236}">
                <a16:creationId xmlns:a16="http://schemas.microsoft.com/office/drawing/2014/main" id="{7F044FB1-6918-7C4D-B9F6-90A396240690}"/>
              </a:ext>
            </a:extLst>
          </p:cNvPr>
          <p:cNvSpPr txBox="1"/>
          <p:nvPr/>
        </p:nvSpPr>
        <p:spPr>
          <a:xfrm>
            <a:off x="8756489" y="8684603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4" name="'Words unlock the doors to a world of understanding...'">
            <a:extLst>
              <a:ext uri="{FF2B5EF4-FFF2-40B4-BE49-F238E27FC236}">
                <a16:creationId xmlns:a16="http://schemas.microsoft.com/office/drawing/2014/main" id="{3FDD3423-BFC8-B74F-80C0-DB08C5538DD3}"/>
              </a:ext>
            </a:extLst>
          </p:cNvPr>
          <p:cNvSpPr txBox="1"/>
          <p:nvPr/>
        </p:nvSpPr>
        <p:spPr>
          <a:xfrm>
            <a:off x="7862817" y="9286207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sp>
        <p:nvSpPr>
          <p:cNvPr id="7" name="Explain meaning / Definition:">
            <a:extLst>
              <a:ext uri="{FF2B5EF4-FFF2-40B4-BE49-F238E27FC236}">
                <a16:creationId xmlns:a16="http://schemas.microsoft.com/office/drawing/2014/main" id="{73643AC8-E9C9-424B-A291-E851C40DFEA2}"/>
              </a:ext>
            </a:extLst>
          </p:cNvPr>
          <p:cNvSpPr txBox="1"/>
          <p:nvPr/>
        </p:nvSpPr>
        <p:spPr>
          <a:xfrm>
            <a:off x="1610050" y="1064404"/>
            <a:ext cx="9784730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u="none" dirty="0"/>
              <a:t>Can you remember this week’s words? Add a picture and explain what it means.</a:t>
            </a:r>
            <a:endParaRPr u="non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19CAC1-F70C-FB42-ADAB-D889C0681EA1}"/>
              </a:ext>
            </a:extLst>
          </p:cNvPr>
          <p:cNvGraphicFramePr>
            <a:graphicFrameLocks noGrp="1"/>
          </p:cNvGraphicFramePr>
          <p:nvPr/>
        </p:nvGraphicFramePr>
        <p:xfrm>
          <a:off x="384048" y="1474773"/>
          <a:ext cx="12326112" cy="7199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8704">
                  <a:extLst>
                    <a:ext uri="{9D8B030D-6E8A-4147-A177-3AD203B41FA5}">
                      <a16:colId xmlns:a16="http://schemas.microsoft.com/office/drawing/2014/main" val="3721722334"/>
                    </a:ext>
                  </a:extLst>
                </a:gridCol>
                <a:gridCol w="4108704">
                  <a:extLst>
                    <a:ext uri="{9D8B030D-6E8A-4147-A177-3AD203B41FA5}">
                      <a16:colId xmlns:a16="http://schemas.microsoft.com/office/drawing/2014/main" val="4003649015"/>
                    </a:ext>
                  </a:extLst>
                </a:gridCol>
                <a:gridCol w="4108704">
                  <a:extLst>
                    <a:ext uri="{9D8B030D-6E8A-4147-A177-3AD203B41FA5}">
                      <a16:colId xmlns:a16="http://schemas.microsoft.com/office/drawing/2014/main" val="3220917676"/>
                    </a:ext>
                  </a:extLst>
                </a:gridCol>
              </a:tblGrid>
              <a:tr h="359985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263449"/>
                  </a:ext>
                </a:extLst>
              </a:tr>
              <a:tr h="359985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608899"/>
                  </a:ext>
                </a:extLst>
              </a:tr>
            </a:tbl>
          </a:graphicData>
        </a:graphic>
      </p:graphicFrame>
      <p:sp>
        <p:nvSpPr>
          <p:cNvPr id="8" name="Explain meaning / Definition:">
            <a:extLst>
              <a:ext uri="{FF2B5EF4-FFF2-40B4-BE49-F238E27FC236}">
                <a16:creationId xmlns:a16="http://schemas.microsoft.com/office/drawing/2014/main" id="{AF889A5C-D0DF-A642-8190-199576BCF991}"/>
              </a:ext>
            </a:extLst>
          </p:cNvPr>
          <p:cNvSpPr txBox="1"/>
          <p:nvPr/>
        </p:nvSpPr>
        <p:spPr>
          <a:xfrm>
            <a:off x="473521" y="1482224"/>
            <a:ext cx="107882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1</a:t>
            </a:r>
            <a:r>
              <a:rPr dirty="0"/>
              <a:t>:</a:t>
            </a:r>
          </a:p>
        </p:txBody>
      </p:sp>
      <p:sp>
        <p:nvSpPr>
          <p:cNvPr id="9" name="Explain meaning / Definition:">
            <a:extLst>
              <a:ext uri="{FF2B5EF4-FFF2-40B4-BE49-F238E27FC236}">
                <a16:creationId xmlns:a16="http://schemas.microsoft.com/office/drawing/2014/main" id="{CEAA1FD2-D3C3-7D42-8159-8EDBE1EFB7BA}"/>
              </a:ext>
            </a:extLst>
          </p:cNvPr>
          <p:cNvSpPr txBox="1"/>
          <p:nvPr/>
        </p:nvSpPr>
        <p:spPr>
          <a:xfrm>
            <a:off x="4569429" y="1482224"/>
            <a:ext cx="107882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2</a:t>
            </a:r>
            <a:r>
              <a:rPr dirty="0"/>
              <a:t>:</a:t>
            </a:r>
          </a:p>
        </p:txBody>
      </p:sp>
      <p:sp>
        <p:nvSpPr>
          <p:cNvPr id="10" name="Explain meaning / Definition:">
            <a:extLst>
              <a:ext uri="{FF2B5EF4-FFF2-40B4-BE49-F238E27FC236}">
                <a16:creationId xmlns:a16="http://schemas.microsoft.com/office/drawing/2014/main" id="{0AA9F6A4-4E34-5942-974C-0ADC7F6B9A2B}"/>
              </a:ext>
            </a:extLst>
          </p:cNvPr>
          <p:cNvSpPr txBox="1"/>
          <p:nvPr/>
        </p:nvSpPr>
        <p:spPr>
          <a:xfrm>
            <a:off x="8665337" y="1474773"/>
            <a:ext cx="107882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3</a:t>
            </a:r>
            <a:r>
              <a:rPr dirty="0"/>
              <a:t>:</a:t>
            </a:r>
          </a:p>
        </p:txBody>
      </p:sp>
      <p:sp>
        <p:nvSpPr>
          <p:cNvPr id="11" name="Explain meaning / Definition:">
            <a:extLst>
              <a:ext uri="{FF2B5EF4-FFF2-40B4-BE49-F238E27FC236}">
                <a16:creationId xmlns:a16="http://schemas.microsoft.com/office/drawing/2014/main" id="{22E3F62C-C422-8A41-8E18-F20D15C74984}"/>
              </a:ext>
            </a:extLst>
          </p:cNvPr>
          <p:cNvSpPr txBox="1"/>
          <p:nvPr/>
        </p:nvSpPr>
        <p:spPr>
          <a:xfrm>
            <a:off x="427914" y="5096924"/>
            <a:ext cx="107882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4</a:t>
            </a:r>
            <a:r>
              <a:rPr dirty="0"/>
              <a:t>:</a:t>
            </a:r>
          </a:p>
        </p:txBody>
      </p:sp>
      <p:sp>
        <p:nvSpPr>
          <p:cNvPr id="12" name="Explain meaning / Definition:">
            <a:extLst>
              <a:ext uri="{FF2B5EF4-FFF2-40B4-BE49-F238E27FC236}">
                <a16:creationId xmlns:a16="http://schemas.microsoft.com/office/drawing/2014/main" id="{EDCDCD9F-C213-E34B-906F-BE26B17B4C82}"/>
              </a:ext>
            </a:extLst>
          </p:cNvPr>
          <p:cNvSpPr txBox="1"/>
          <p:nvPr/>
        </p:nvSpPr>
        <p:spPr>
          <a:xfrm>
            <a:off x="4496856" y="5096924"/>
            <a:ext cx="107882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5</a:t>
            </a:r>
            <a:r>
              <a:rPr dirty="0"/>
              <a:t>:</a:t>
            </a:r>
          </a:p>
        </p:txBody>
      </p:sp>
      <p:sp>
        <p:nvSpPr>
          <p:cNvPr id="13" name="Explain meaning / Definition:">
            <a:extLst>
              <a:ext uri="{FF2B5EF4-FFF2-40B4-BE49-F238E27FC236}">
                <a16:creationId xmlns:a16="http://schemas.microsoft.com/office/drawing/2014/main" id="{223C992E-D03B-1844-9375-F35B82381894}"/>
              </a:ext>
            </a:extLst>
          </p:cNvPr>
          <p:cNvSpPr txBox="1"/>
          <p:nvPr/>
        </p:nvSpPr>
        <p:spPr>
          <a:xfrm>
            <a:off x="8607628" y="5096924"/>
            <a:ext cx="3273332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One word from last week</a:t>
            </a:r>
            <a:r>
              <a:rPr dirty="0"/>
              <a:t>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7BCCD4D-6966-DA44-9A19-283CC6AE7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26" y="8035760"/>
            <a:ext cx="1162324" cy="159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1832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Vocabulary Ninja"/>
          <p:cNvSpPr txBox="1"/>
          <p:nvPr/>
        </p:nvSpPr>
        <p:spPr>
          <a:xfrm>
            <a:off x="8756489" y="8757755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122" name="'Words unlock the doors to a world of understanding...'"/>
          <p:cNvSpPr txBox="1"/>
          <p:nvPr/>
        </p:nvSpPr>
        <p:spPr>
          <a:xfrm>
            <a:off x="7862817" y="9359359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sp>
        <p:nvSpPr>
          <p:cNvPr id="123" name="VOCABULARY LABORATORY"/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124" name="Line"/>
          <p:cNvSpPr/>
          <p:nvPr/>
        </p:nvSpPr>
        <p:spPr>
          <a:xfrm flipH="1" flipV="1">
            <a:off x="6502399" y="1026556"/>
            <a:ext cx="25393" cy="870122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7" name="Line"/>
          <p:cNvSpPr/>
          <p:nvPr/>
        </p:nvSpPr>
        <p:spPr>
          <a:xfrm flipV="1">
            <a:off x="4624" y="5056703"/>
            <a:ext cx="13046338" cy="1270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9" name="Use in a sentence (add picture):"/>
          <p:cNvSpPr txBox="1"/>
          <p:nvPr/>
        </p:nvSpPr>
        <p:spPr>
          <a:xfrm>
            <a:off x="11422786" y="1026557"/>
            <a:ext cx="107882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2:</a:t>
            </a:r>
            <a:endParaRPr dirty="0"/>
          </a:p>
        </p:txBody>
      </p:sp>
      <p:sp>
        <p:nvSpPr>
          <p:cNvPr id="130" name="Explain meaning / Definition:"/>
          <p:cNvSpPr txBox="1"/>
          <p:nvPr/>
        </p:nvSpPr>
        <p:spPr>
          <a:xfrm>
            <a:off x="333060" y="1026557"/>
            <a:ext cx="107882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1</a:t>
            </a:r>
            <a:r>
              <a:rPr dirty="0"/>
              <a:t>:</a:t>
            </a:r>
          </a:p>
        </p:txBody>
      </p:sp>
      <p:sp>
        <p:nvSpPr>
          <p:cNvPr id="133" name="Modifications:"/>
          <p:cNvSpPr txBox="1"/>
          <p:nvPr/>
        </p:nvSpPr>
        <p:spPr>
          <a:xfrm>
            <a:off x="268940" y="5183731"/>
            <a:ext cx="107882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3:</a:t>
            </a:r>
            <a:endParaRPr dirty="0"/>
          </a:p>
        </p:txBody>
      </p:sp>
      <p:sp>
        <p:nvSpPr>
          <p:cNvPr id="136" name="Word Class:"/>
          <p:cNvSpPr txBox="1"/>
          <p:nvPr/>
        </p:nvSpPr>
        <p:spPr>
          <a:xfrm>
            <a:off x="11987527" y="5139207"/>
            <a:ext cx="10265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FCAB61-DB96-EF4D-B40F-C08DEFCB7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730" y="3752156"/>
            <a:ext cx="2189338" cy="2996754"/>
          </a:xfrm>
          <a:prstGeom prst="rect">
            <a:avLst/>
          </a:prstGeom>
        </p:spPr>
      </p:pic>
      <p:sp>
        <p:nvSpPr>
          <p:cNvPr id="29" name="Modifications:">
            <a:extLst>
              <a:ext uri="{FF2B5EF4-FFF2-40B4-BE49-F238E27FC236}">
                <a16:creationId xmlns:a16="http://schemas.microsoft.com/office/drawing/2014/main" id="{1E9C5D4F-BE62-5D47-8D22-68293ACB2CF8}"/>
              </a:ext>
            </a:extLst>
          </p:cNvPr>
          <p:cNvSpPr txBox="1"/>
          <p:nvPr/>
        </p:nvSpPr>
        <p:spPr>
          <a:xfrm>
            <a:off x="11546494" y="5125277"/>
            <a:ext cx="1154163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dirty="0"/>
              <a:t>Word 4</a:t>
            </a:r>
            <a:r>
              <a:rPr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16604122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Vocabulary Ninja"/>
          <p:cNvSpPr txBox="1"/>
          <p:nvPr/>
        </p:nvSpPr>
        <p:spPr>
          <a:xfrm>
            <a:off x="10603792" y="9097166"/>
            <a:ext cx="202619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sz="2000" dirty="0"/>
              <a:t>Vocabulary Ninja</a:t>
            </a:r>
          </a:p>
        </p:txBody>
      </p:sp>
      <p:sp>
        <p:nvSpPr>
          <p:cNvPr id="122" name="'Words unlock the doors to a world of understanding...'"/>
          <p:cNvSpPr txBox="1"/>
          <p:nvPr/>
        </p:nvSpPr>
        <p:spPr>
          <a:xfrm>
            <a:off x="9753484" y="9415271"/>
            <a:ext cx="4176626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sz="1100" dirty="0"/>
              <a:t>'</a:t>
            </a:r>
            <a:r>
              <a:rPr sz="1100" i="1" dirty="0"/>
              <a:t>Words unlock the doors to a world of understanding...'</a:t>
            </a:r>
          </a:p>
        </p:txBody>
      </p:sp>
      <p:sp>
        <p:nvSpPr>
          <p:cNvPr id="123" name="VOCABULARY LABORATORY"/>
          <p:cNvSpPr txBox="1"/>
          <p:nvPr/>
        </p:nvSpPr>
        <p:spPr>
          <a:xfrm>
            <a:off x="109952" y="266068"/>
            <a:ext cx="628711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sz="3200" dirty="0"/>
              <a:t>Memory masterclass</a:t>
            </a:r>
            <a:endParaRPr sz="3200" dirty="0"/>
          </a:p>
        </p:txBody>
      </p:sp>
      <p:sp>
        <p:nvSpPr>
          <p:cNvPr id="124" name="Line"/>
          <p:cNvSpPr/>
          <p:nvPr/>
        </p:nvSpPr>
        <p:spPr>
          <a:xfrm flipH="1" flipV="1">
            <a:off x="6502399" y="0"/>
            <a:ext cx="25392" cy="9727776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7" name="Line"/>
          <p:cNvSpPr/>
          <p:nvPr/>
        </p:nvSpPr>
        <p:spPr>
          <a:xfrm flipV="1">
            <a:off x="4622" y="4873809"/>
            <a:ext cx="13046338" cy="1270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36" name="Word Class:"/>
          <p:cNvSpPr txBox="1"/>
          <p:nvPr/>
        </p:nvSpPr>
        <p:spPr>
          <a:xfrm>
            <a:off x="11987527" y="5139207"/>
            <a:ext cx="10265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FCAB61-DB96-EF4D-B40F-C08DEFCB7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5226" y="7441443"/>
            <a:ext cx="1209621" cy="1655723"/>
          </a:xfrm>
          <a:prstGeom prst="rect">
            <a:avLst/>
          </a:prstGeom>
        </p:spPr>
      </p:pic>
      <p:sp>
        <p:nvSpPr>
          <p:cNvPr id="13" name="VOCABULARY LABORATORY">
            <a:extLst>
              <a:ext uri="{FF2B5EF4-FFF2-40B4-BE49-F238E27FC236}">
                <a16:creationId xmlns:a16="http://schemas.microsoft.com/office/drawing/2014/main" id="{6558E96D-5A17-164D-AB8F-995FF3FB7429}"/>
              </a:ext>
            </a:extLst>
          </p:cNvPr>
          <p:cNvSpPr txBox="1"/>
          <p:nvPr/>
        </p:nvSpPr>
        <p:spPr>
          <a:xfrm>
            <a:off x="6607728" y="202394"/>
            <a:ext cx="628711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sz="3200" dirty="0"/>
              <a:t>Memory masterclass</a:t>
            </a:r>
            <a:endParaRPr sz="3200" dirty="0"/>
          </a:p>
        </p:txBody>
      </p:sp>
      <p:sp>
        <p:nvSpPr>
          <p:cNvPr id="14" name="VOCABULARY LABORATORY">
            <a:extLst>
              <a:ext uri="{FF2B5EF4-FFF2-40B4-BE49-F238E27FC236}">
                <a16:creationId xmlns:a16="http://schemas.microsoft.com/office/drawing/2014/main" id="{1501FC4E-481B-DD45-B78F-5E4BB80AD230}"/>
              </a:ext>
            </a:extLst>
          </p:cNvPr>
          <p:cNvSpPr txBox="1"/>
          <p:nvPr/>
        </p:nvSpPr>
        <p:spPr>
          <a:xfrm>
            <a:off x="6645816" y="5067461"/>
            <a:ext cx="628711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sz="3200" dirty="0"/>
              <a:t>Memory masterclass</a:t>
            </a:r>
            <a:endParaRPr sz="3200" dirty="0"/>
          </a:p>
        </p:txBody>
      </p:sp>
      <p:sp>
        <p:nvSpPr>
          <p:cNvPr id="15" name="VOCABULARY LABORATORY">
            <a:extLst>
              <a:ext uri="{FF2B5EF4-FFF2-40B4-BE49-F238E27FC236}">
                <a16:creationId xmlns:a16="http://schemas.microsoft.com/office/drawing/2014/main" id="{53C83539-1FD0-1340-BCF3-DEE4E72C681A}"/>
              </a:ext>
            </a:extLst>
          </p:cNvPr>
          <p:cNvSpPr txBox="1"/>
          <p:nvPr/>
        </p:nvSpPr>
        <p:spPr>
          <a:xfrm>
            <a:off x="-103651" y="5067460"/>
            <a:ext cx="628711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sz="3200" dirty="0"/>
              <a:t>Memory masterclass</a:t>
            </a:r>
            <a:endParaRPr sz="3200" dirty="0"/>
          </a:p>
        </p:txBody>
      </p:sp>
      <p:sp>
        <p:nvSpPr>
          <p:cNvPr id="20" name="Vocabulary Ninja">
            <a:extLst>
              <a:ext uri="{FF2B5EF4-FFF2-40B4-BE49-F238E27FC236}">
                <a16:creationId xmlns:a16="http://schemas.microsoft.com/office/drawing/2014/main" id="{4FF6EFEA-E343-F143-AF26-6335D106956C}"/>
              </a:ext>
            </a:extLst>
          </p:cNvPr>
          <p:cNvSpPr txBox="1"/>
          <p:nvPr/>
        </p:nvSpPr>
        <p:spPr>
          <a:xfrm>
            <a:off x="4169605" y="9097166"/>
            <a:ext cx="202619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sz="2000" dirty="0"/>
              <a:t>Vocabulary Ninja</a:t>
            </a:r>
          </a:p>
        </p:txBody>
      </p:sp>
      <p:sp>
        <p:nvSpPr>
          <p:cNvPr id="21" name="'Words unlock the doors to a world of understanding...'">
            <a:extLst>
              <a:ext uri="{FF2B5EF4-FFF2-40B4-BE49-F238E27FC236}">
                <a16:creationId xmlns:a16="http://schemas.microsoft.com/office/drawing/2014/main" id="{DF318E98-E502-5E4F-9EB1-22B5493EBDDA}"/>
              </a:ext>
            </a:extLst>
          </p:cNvPr>
          <p:cNvSpPr txBox="1"/>
          <p:nvPr/>
        </p:nvSpPr>
        <p:spPr>
          <a:xfrm>
            <a:off x="3319297" y="9415271"/>
            <a:ext cx="4176626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sz="1100" dirty="0"/>
              <a:t>'</a:t>
            </a:r>
            <a:r>
              <a:rPr sz="1100" i="1" dirty="0"/>
              <a:t>Words unlock the doors to a world of understanding...'</a:t>
            </a:r>
          </a:p>
        </p:txBody>
      </p:sp>
      <p:sp>
        <p:nvSpPr>
          <p:cNvPr id="22" name="Vocabulary Ninja">
            <a:extLst>
              <a:ext uri="{FF2B5EF4-FFF2-40B4-BE49-F238E27FC236}">
                <a16:creationId xmlns:a16="http://schemas.microsoft.com/office/drawing/2014/main" id="{086207DD-CF9D-DD4D-BF71-8559E905FFD3}"/>
              </a:ext>
            </a:extLst>
          </p:cNvPr>
          <p:cNvSpPr txBox="1"/>
          <p:nvPr/>
        </p:nvSpPr>
        <p:spPr>
          <a:xfrm>
            <a:off x="4190183" y="4274275"/>
            <a:ext cx="202619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sz="2000" dirty="0"/>
              <a:t>Vocabulary Ninja</a:t>
            </a:r>
          </a:p>
        </p:txBody>
      </p:sp>
      <p:sp>
        <p:nvSpPr>
          <p:cNvPr id="23" name="'Words unlock the doors to a world of understanding...'">
            <a:extLst>
              <a:ext uri="{FF2B5EF4-FFF2-40B4-BE49-F238E27FC236}">
                <a16:creationId xmlns:a16="http://schemas.microsoft.com/office/drawing/2014/main" id="{1A2A9E1B-8AC6-0B47-AD40-96E5D177BEF5}"/>
              </a:ext>
            </a:extLst>
          </p:cNvPr>
          <p:cNvSpPr txBox="1"/>
          <p:nvPr/>
        </p:nvSpPr>
        <p:spPr>
          <a:xfrm>
            <a:off x="3339875" y="4592380"/>
            <a:ext cx="4176626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sz="1100" dirty="0"/>
              <a:t>'</a:t>
            </a:r>
            <a:r>
              <a:rPr sz="1100" i="1" dirty="0"/>
              <a:t>Words unlock the doors to a world of understanding...'</a:t>
            </a:r>
          </a:p>
        </p:txBody>
      </p:sp>
      <p:sp>
        <p:nvSpPr>
          <p:cNvPr id="24" name="Vocabulary Ninja">
            <a:extLst>
              <a:ext uri="{FF2B5EF4-FFF2-40B4-BE49-F238E27FC236}">
                <a16:creationId xmlns:a16="http://schemas.microsoft.com/office/drawing/2014/main" id="{A4558545-D367-064B-8832-A074D03088DD}"/>
              </a:ext>
            </a:extLst>
          </p:cNvPr>
          <p:cNvSpPr txBox="1"/>
          <p:nvPr/>
        </p:nvSpPr>
        <p:spPr>
          <a:xfrm>
            <a:off x="10603792" y="4256495"/>
            <a:ext cx="202619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sz="2000" dirty="0"/>
              <a:t>Vocabulary Ninja</a:t>
            </a:r>
          </a:p>
        </p:txBody>
      </p:sp>
      <p:sp>
        <p:nvSpPr>
          <p:cNvPr id="25" name="'Words unlock the doors to a world of understanding...'">
            <a:extLst>
              <a:ext uri="{FF2B5EF4-FFF2-40B4-BE49-F238E27FC236}">
                <a16:creationId xmlns:a16="http://schemas.microsoft.com/office/drawing/2014/main" id="{4E166DDD-7E28-D849-BAC4-ECE0BCF0B6EF}"/>
              </a:ext>
            </a:extLst>
          </p:cNvPr>
          <p:cNvSpPr txBox="1"/>
          <p:nvPr/>
        </p:nvSpPr>
        <p:spPr>
          <a:xfrm>
            <a:off x="9753484" y="4574600"/>
            <a:ext cx="4176626" cy="27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sz="1100" dirty="0"/>
              <a:t>'</a:t>
            </a:r>
            <a:r>
              <a:rPr sz="1100" i="1" dirty="0"/>
              <a:t>Words unlock the doors to a world of understanding...'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5CE96BD-E333-5747-8C79-2515A0A8E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426" y="7422310"/>
            <a:ext cx="1209621" cy="165572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9C71FD6-67D8-FA46-AA4F-BDBEA1C80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426" y="2649106"/>
            <a:ext cx="1209621" cy="165572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8E1F630-27E7-0F45-B7B0-6F0615F8B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5225" y="2632594"/>
            <a:ext cx="1209621" cy="165572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46D119-96C8-B746-886B-8172F0F9759A}"/>
              </a:ext>
            </a:extLst>
          </p:cNvPr>
          <p:cNvSpPr txBox="1"/>
          <p:nvPr/>
        </p:nvSpPr>
        <p:spPr>
          <a:xfrm>
            <a:off x="1578608" y="-15206"/>
            <a:ext cx="9868087" cy="2718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Print these slips and hand them out to the pupils – the children write a word, define and draw it. – Or write as many words as they can remember on the slip</a:t>
            </a:r>
          </a:p>
        </p:txBody>
      </p:sp>
    </p:spTree>
    <p:extLst>
      <p:ext uri="{BB962C8B-B14F-4D97-AF65-F5344CB8AC3E}">
        <p14:creationId xmlns:p14="http://schemas.microsoft.com/office/powerpoint/2010/main" val="190787083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CABULARY LABORATORY">
            <a:extLst>
              <a:ext uri="{FF2B5EF4-FFF2-40B4-BE49-F238E27FC236}">
                <a16:creationId xmlns:a16="http://schemas.microsoft.com/office/drawing/2014/main" id="{0A5F7027-5A3F-8743-BB4C-4DC6C34B338A}"/>
              </a:ext>
            </a:extLst>
          </p:cNvPr>
          <p:cNvSpPr txBox="1"/>
          <p:nvPr/>
        </p:nvSpPr>
        <p:spPr>
          <a:xfrm>
            <a:off x="-540606" y="-31077"/>
            <a:ext cx="14086011" cy="134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rPr lang="en-GB" dirty="0"/>
              <a:t>Memory masterclass</a:t>
            </a:r>
            <a:endParaRPr dirty="0"/>
          </a:p>
        </p:txBody>
      </p:sp>
      <p:sp>
        <p:nvSpPr>
          <p:cNvPr id="3" name="Vocabulary Ninja">
            <a:extLst>
              <a:ext uri="{FF2B5EF4-FFF2-40B4-BE49-F238E27FC236}">
                <a16:creationId xmlns:a16="http://schemas.microsoft.com/office/drawing/2014/main" id="{7F044FB1-6918-7C4D-B9F6-90A396240690}"/>
              </a:ext>
            </a:extLst>
          </p:cNvPr>
          <p:cNvSpPr txBox="1"/>
          <p:nvPr/>
        </p:nvSpPr>
        <p:spPr>
          <a:xfrm>
            <a:off x="8756489" y="8684603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rPr dirty="0"/>
              <a:t>Vocabulary Ninja</a:t>
            </a:r>
          </a:p>
        </p:txBody>
      </p:sp>
      <p:sp>
        <p:nvSpPr>
          <p:cNvPr id="4" name="'Words unlock the doors to a world of understanding...'">
            <a:extLst>
              <a:ext uri="{FF2B5EF4-FFF2-40B4-BE49-F238E27FC236}">
                <a16:creationId xmlns:a16="http://schemas.microsoft.com/office/drawing/2014/main" id="{3FDD3423-BFC8-B74F-80C0-DB08C5538DD3}"/>
              </a:ext>
            </a:extLst>
          </p:cNvPr>
          <p:cNvSpPr txBox="1"/>
          <p:nvPr/>
        </p:nvSpPr>
        <p:spPr>
          <a:xfrm>
            <a:off x="7862817" y="9286207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'</a:t>
            </a:r>
            <a:r>
              <a:rPr i="1" dirty="0"/>
              <a:t>Words unlock the doors to a world of understanding...'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198AFB-131A-AB4D-A6B7-7E0704E3C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301339"/>
              </p:ext>
            </p:extLst>
          </p:nvPr>
        </p:nvGraphicFramePr>
        <p:xfrm>
          <a:off x="682411" y="1496296"/>
          <a:ext cx="11639975" cy="7192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7995">
                  <a:extLst>
                    <a:ext uri="{9D8B030D-6E8A-4147-A177-3AD203B41FA5}">
                      <a16:colId xmlns:a16="http://schemas.microsoft.com/office/drawing/2014/main" val="605621508"/>
                    </a:ext>
                  </a:extLst>
                </a:gridCol>
                <a:gridCol w="2327995">
                  <a:extLst>
                    <a:ext uri="{9D8B030D-6E8A-4147-A177-3AD203B41FA5}">
                      <a16:colId xmlns:a16="http://schemas.microsoft.com/office/drawing/2014/main" val="1604936366"/>
                    </a:ext>
                  </a:extLst>
                </a:gridCol>
                <a:gridCol w="2327995">
                  <a:extLst>
                    <a:ext uri="{9D8B030D-6E8A-4147-A177-3AD203B41FA5}">
                      <a16:colId xmlns:a16="http://schemas.microsoft.com/office/drawing/2014/main" val="773316150"/>
                    </a:ext>
                  </a:extLst>
                </a:gridCol>
                <a:gridCol w="2327995">
                  <a:extLst>
                    <a:ext uri="{9D8B030D-6E8A-4147-A177-3AD203B41FA5}">
                      <a16:colId xmlns:a16="http://schemas.microsoft.com/office/drawing/2014/main" val="2573173094"/>
                    </a:ext>
                  </a:extLst>
                </a:gridCol>
                <a:gridCol w="2327995">
                  <a:extLst>
                    <a:ext uri="{9D8B030D-6E8A-4147-A177-3AD203B41FA5}">
                      <a16:colId xmlns:a16="http://schemas.microsoft.com/office/drawing/2014/main" val="3149436915"/>
                    </a:ext>
                  </a:extLst>
                </a:gridCol>
              </a:tblGrid>
              <a:tr h="14385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390349"/>
                  </a:ext>
                </a:extLst>
              </a:tr>
              <a:tr h="143858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122927"/>
                  </a:ext>
                </a:extLst>
              </a:tr>
              <a:tr h="143858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291388"/>
                  </a:ext>
                </a:extLst>
              </a:tr>
              <a:tr h="143858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514511"/>
                  </a:ext>
                </a:extLst>
              </a:tr>
              <a:tr h="143858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198599"/>
                  </a:ext>
                </a:extLst>
              </a:tr>
            </a:tbl>
          </a:graphicData>
        </a:graphic>
      </p:graphicFrame>
      <p:sp>
        <p:nvSpPr>
          <p:cNvPr id="7" name="Explain meaning / Definition:">
            <a:extLst>
              <a:ext uri="{FF2B5EF4-FFF2-40B4-BE49-F238E27FC236}">
                <a16:creationId xmlns:a16="http://schemas.microsoft.com/office/drawing/2014/main" id="{73643AC8-E9C9-424B-A291-E851C40DFEA2}"/>
              </a:ext>
            </a:extLst>
          </p:cNvPr>
          <p:cNvSpPr txBox="1"/>
          <p:nvPr/>
        </p:nvSpPr>
        <p:spPr>
          <a:xfrm>
            <a:off x="2127001" y="1064404"/>
            <a:ext cx="8750793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GB" u="none" dirty="0"/>
              <a:t>How many of the words you have recently learned can you remember?</a:t>
            </a:r>
            <a:endParaRPr u="none" dirty="0"/>
          </a:p>
        </p:txBody>
      </p:sp>
    </p:spTree>
    <p:extLst>
      <p:ext uri="{BB962C8B-B14F-4D97-AF65-F5344CB8AC3E}">
        <p14:creationId xmlns:p14="http://schemas.microsoft.com/office/powerpoint/2010/main" val="1115613910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451</Words>
  <Application>Microsoft Macintosh PowerPoint</Application>
  <PresentationFormat>Custom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Gill Sans</vt:lpstr>
      <vt:lpstr>Gill Sans SemiBold</vt:lpstr>
      <vt:lpstr>Helvetica</vt:lpstr>
      <vt:lpstr>Helvetica Light</vt:lpstr>
      <vt:lpstr>Helvetica Neue</vt:lpstr>
      <vt:lpstr>Phosphate Inline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vocabularyninja@yahoo.com</cp:lastModifiedBy>
  <cp:revision>6</cp:revision>
  <dcterms:modified xsi:type="dcterms:W3CDTF">2019-12-16T12:42:08Z</dcterms:modified>
</cp:coreProperties>
</file>