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8" r:id="rId3"/>
    <p:sldId id="260" r:id="rId4"/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1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42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29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61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4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05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36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0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2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5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30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1672B-983F-BF41-8082-4AFDA70240C4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88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F0FF6E-E5FA-824F-8E48-397EC2DE3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407" y="1478353"/>
            <a:ext cx="2437716" cy="34866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038DC6-6F42-F14E-BFFC-E67BB617EB34}"/>
              </a:ext>
            </a:extLst>
          </p:cNvPr>
          <p:cNvSpPr txBox="1"/>
          <p:nvPr/>
        </p:nvSpPr>
        <p:spPr>
          <a:xfrm>
            <a:off x="3314306" y="1548699"/>
            <a:ext cx="509787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Setting </a:t>
            </a:r>
          </a:p>
          <a:p>
            <a:pPr algn="ctr"/>
            <a:r>
              <a:rPr lang="en-GB" sz="5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Description </a:t>
            </a:r>
          </a:p>
          <a:p>
            <a:pPr algn="ctr"/>
            <a:r>
              <a:rPr lang="en-GB" sz="5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Writing </a:t>
            </a:r>
          </a:p>
          <a:p>
            <a:pPr algn="ctr"/>
            <a:r>
              <a:rPr lang="en-GB" sz="5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Prompt</a:t>
            </a:r>
            <a:endParaRPr lang="en-GB" sz="4000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74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AE1D80-AA6F-6D41-BEF5-8D0177ECE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909059"/>
              </p:ext>
            </p:extLst>
          </p:nvPr>
        </p:nvGraphicFramePr>
        <p:xfrm>
          <a:off x="293373" y="509882"/>
          <a:ext cx="9319254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9369">
                  <a:extLst>
                    <a:ext uri="{9D8B030D-6E8A-4147-A177-3AD203B41FA5}">
                      <a16:colId xmlns:a16="http://schemas.microsoft.com/office/drawing/2014/main" val="45197007"/>
                    </a:ext>
                  </a:extLst>
                </a:gridCol>
                <a:gridCol w="1675491">
                  <a:extLst>
                    <a:ext uri="{9D8B030D-6E8A-4147-A177-3AD203B41FA5}">
                      <a16:colId xmlns:a16="http://schemas.microsoft.com/office/drawing/2014/main" val="1007845623"/>
                    </a:ext>
                  </a:extLst>
                </a:gridCol>
                <a:gridCol w="1628856">
                  <a:extLst>
                    <a:ext uri="{9D8B030D-6E8A-4147-A177-3AD203B41FA5}">
                      <a16:colId xmlns:a16="http://schemas.microsoft.com/office/drawing/2014/main" val="3132222678"/>
                    </a:ext>
                  </a:extLst>
                </a:gridCol>
                <a:gridCol w="1584102">
                  <a:extLst>
                    <a:ext uri="{9D8B030D-6E8A-4147-A177-3AD203B41FA5}">
                      <a16:colId xmlns:a16="http://schemas.microsoft.com/office/drawing/2014/main" val="4080416859"/>
                    </a:ext>
                  </a:extLst>
                </a:gridCol>
                <a:gridCol w="1236371">
                  <a:extLst>
                    <a:ext uri="{9D8B030D-6E8A-4147-A177-3AD203B41FA5}">
                      <a16:colId xmlns:a16="http://schemas.microsoft.com/office/drawing/2014/main" val="1075626462"/>
                    </a:ext>
                  </a:extLst>
                </a:gridCol>
                <a:gridCol w="1765065">
                  <a:extLst>
                    <a:ext uri="{9D8B030D-6E8A-4147-A177-3AD203B41FA5}">
                      <a16:colId xmlns:a16="http://schemas.microsoft.com/office/drawing/2014/main" val="2806096973"/>
                    </a:ext>
                  </a:extLst>
                </a:gridCol>
              </a:tblGrid>
              <a:tr h="953265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colours and shapes of objects in the setting, but don’t be exact – this adds suspense.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setting from the distance, how does it look? What stands out? What is noticeable?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one feature of the setting in great detail. Can the character touch it? How does it feel?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different sounds can you hear?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Pick one sound that stands out and describe it in detail -The pitch, frequency, direction, volume – Simile?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76488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Can something in the setting move? Use personification to add detail.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Compare the setting that may be familiar to the reader or character – ‘A busy city centre.’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is in the centre of the setting? A focal point that grabs your attention.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does the setting remind you or the character of? Or sound alike?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is the weather doing in the setting? How might it change?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personification and/or simile to describe the weather. Strong verb choices important.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266301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Who might use the setting - evidence? Who has been here before?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a small-scale change, over the space of a minute or hour. E.g. shadow of the trees?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does the small-scale change affect the mood and atmosphere?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does the setting make the character feel?  What emotions are they feeling?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precise and powerful adjectives to describe throughout.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Finally</a:t>
                      </a:r>
                      <a:r>
                        <a:rPr lang="en-GB" sz="1200" dirty="0">
                          <a:latin typeface="Gill Sans MT" panose="020B0502020104020203" pitchFamily="34" charset="77"/>
                        </a:rPr>
                        <a:t>, explain exactly where you are, so the reader is clear.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98939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0086E62-5F5A-6445-A59E-B87A5D51467A}"/>
              </a:ext>
            </a:extLst>
          </p:cNvPr>
          <p:cNvSpPr txBox="1"/>
          <p:nvPr/>
        </p:nvSpPr>
        <p:spPr>
          <a:xfrm>
            <a:off x="1803127" y="85336"/>
            <a:ext cx="7579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Setting Description Writing Prompt</a:t>
            </a:r>
            <a:endParaRPr lang="en-GB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240255-5F31-3146-A005-1380F834A51A}"/>
              </a:ext>
            </a:extLst>
          </p:cNvPr>
          <p:cNvSpPr/>
          <p:nvPr/>
        </p:nvSpPr>
        <p:spPr>
          <a:xfrm>
            <a:off x="211771" y="119127"/>
            <a:ext cx="9496106" cy="3284115"/>
          </a:xfrm>
          <a:prstGeom prst="rect">
            <a:avLst/>
          </a:prstGeom>
          <a:noFill/>
          <a:ln w="381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284493D-D3D1-DC43-94AF-315A6F2C2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19740"/>
              </p:ext>
            </p:extLst>
          </p:nvPr>
        </p:nvGraphicFramePr>
        <p:xfrm>
          <a:off x="293373" y="3912266"/>
          <a:ext cx="9319254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9369">
                  <a:extLst>
                    <a:ext uri="{9D8B030D-6E8A-4147-A177-3AD203B41FA5}">
                      <a16:colId xmlns:a16="http://schemas.microsoft.com/office/drawing/2014/main" val="45197007"/>
                    </a:ext>
                  </a:extLst>
                </a:gridCol>
                <a:gridCol w="1675491">
                  <a:extLst>
                    <a:ext uri="{9D8B030D-6E8A-4147-A177-3AD203B41FA5}">
                      <a16:colId xmlns:a16="http://schemas.microsoft.com/office/drawing/2014/main" val="1007845623"/>
                    </a:ext>
                  </a:extLst>
                </a:gridCol>
                <a:gridCol w="1628856">
                  <a:extLst>
                    <a:ext uri="{9D8B030D-6E8A-4147-A177-3AD203B41FA5}">
                      <a16:colId xmlns:a16="http://schemas.microsoft.com/office/drawing/2014/main" val="3132222678"/>
                    </a:ext>
                  </a:extLst>
                </a:gridCol>
                <a:gridCol w="1584102">
                  <a:extLst>
                    <a:ext uri="{9D8B030D-6E8A-4147-A177-3AD203B41FA5}">
                      <a16:colId xmlns:a16="http://schemas.microsoft.com/office/drawing/2014/main" val="4080416859"/>
                    </a:ext>
                  </a:extLst>
                </a:gridCol>
                <a:gridCol w="1236371">
                  <a:extLst>
                    <a:ext uri="{9D8B030D-6E8A-4147-A177-3AD203B41FA5}">
                      <a16:colId xmlns:a16="http://schemas.microsoft.com/office/drawing/2014/main" val="1075626462"/>
                    </a:ext>
                  </a:extLst>
                </a:gridCol>
                <a:gridCol w="1765065">
                  <a:extLst>
                    <a:ext uri="{9D8B030D-6E8A-4147-A177-3AD203B41FA5}">
                      <a16:colId xmlns:a16="http://schemas.microsoft.com/office/drawing/2014/main" val="2806096973"/>
                    </a:ext>
                  </a:extLst>
                </a:gridCol>
              </a:tblGrid>
              <a:tr h="953265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colours and shapes of objects in the setting, but don’t be exact – this adds suspense.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setting from the distance, how does it look? What stands out? What is noticeable?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one feature of the setting in great detail. Can the character touch it? How does it feel?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different sounds can you hear?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Pick one sound that stands out and describe it in detail -The pitch, frequency, direction, volume – Simile?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76488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Can something in the setting move? Use personification to add detail.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Compare the setting that may be familiar to the reader or character – ‘A busy city centre.’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is in the centre of the setting? A focal point that grabs your attention.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does the setting remind you or the character of? Or sound alike?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is the weather doing in the setting? How might it change?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personification and/or simile to describe the weather. Strong verb choices important.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266301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Who might use the setting - evidence? Who has been here before?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a small-scale change, over the space of a minute or hour. E.g. shadow of the trees?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does the small-scale change affect the mood and atmosphere?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does the setting make the character feel?  What emotions are they feeling?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precise and powerful adjectives to describe throughout.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Finally</a:t>
                      </a:r>
                      <a:r>
                        <a:rPr lang="en-GB" sz="1200" dirty="0">
                          <a:latin typeface="Gill Sans MT" panose="020B0502020104020203" pitchFamily="34" charset="77"/>
                        </a:rPr>
                        <a:t>, explain exactly where you are, so the reader is clear.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98939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18AFCC1-A5B5-C34A-B188-E50DEEBE2B3A}"/>
              </a:ext>
            </a:extLst>
          </p:cNvPr>
          <p:cNvSpPr txBox="1"/>
          <p:nvPr/>
        </p:nvSpPr>
        <p:spPr>
          <a:xfrm>
            <a:off x="1803127" y="3487720"/>
            <a:ext cx="7579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Setting Description Writing Prompt</a:t>
            </a:r>
            <a:endParaRPr lang="en-GB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8E22EE-EF02-7F47-AD9D-2714220C6410}"/>
              </a:ext>
            </a:extLst>
          </p:cNvPr>
          <p:cNvSpPr/>
          <p:nvPr/>
        </p:nvSpPr>
        <p:spPr>
          <a:xfrm>
            <a:off x="211771" y="3521511"/>
            <a:ext cx="9496106" cy="3284115"/>
          </a:xfrm>
          <a:prstGeom prst="rect">
            <a:avLst/>
          </a:prstGeom>
          <a:noFill/>
          <a:ln w="381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4ADA44-0286-034E-B27C-6BE7B9813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13" y="-125830"/>
            <a:ext cx="1665337" cy="187091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CE5EC94-5CC4-8D44-93DE-2C627234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13" y="3285382"/>
            <a:ext cx="1665337" cy="187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0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AE1D80-AA6F-6D41-BEF5-8D0177ECE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495443"/>
              </p:ext>
            </p:extLst>
          </p:nvPr>
        </p:nvGraphicFramePr>
        <p:xfrm>
          <a:off x="293373" y="1900800"/>
          <a:ext cx="9319254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9369">
                  <a:extLst>
                    <a:ext uri="{9D8B030D-6E8A-4147-A177-3AD203B41FA5}">
                      <a16:colId xmlns:a16="http://schemas.microsoft.com/office/drawing/2014/main" val="45197007"/>
                    </a:ext>
                  </a:extLst>
                </a:gridCol>
                <a:gridCol w="1675491">
                  <a:extLst>
                    <a:ext uri="{9D8B030D-6E8A-4147-A177-3AD203B41FA5}">
                      <a16:colId xmlns:a16="http://schemas.microsoft.com/office/drawing/2014/main" val="1007845623"/>
                    </a:ext>
                  </a:extLst>
                </a:gridCol>
                <a:gridCol w="1628856">
                  <a:extLst>
                    <a:ext uri="{9D8B030D-6E8A-4147-A177-3AD203B41FA5}">
                      <a16:colId xmlns:a16="http://schemas.microsoft.com/office/drawing/2014/main" val="3132222678"/>
                    </a:ext>
                  </a:extLst>
                </a:gridCol>
                <a:gridCol w="1584102">
                  <a:extLst>
                    <a:ext uri="{9D8B030D-6E8A-4147-A177-3AD203B41FA5}">
                      <a16:colId xmlns:a16="http://schemas.microsoft.com/office/drawing/2014/main" val="4080416859"/>
                    </a:ext>
                  </a:extLst>
                </a:gridCol>
                <a:gridCol w="1236371">
                  <a:extLst>
                    <a:ext uri="{9D8B030D-6E8A-4147-A177-3AD203B41FA5}">
                      <a16:colId xmlns:a16="http://schemas.microsoft.com/office/drawing/2014/main" val="1075626462"/>
                    </a:ext>
                  </a:extLst>
                </a:gridCol>
                <a:gridCol w="1765065">
                  <a:extLst>
                    <a:ext uri="{9D8B030D-6E8A-4147-A177-3AD203B41FA5}">
                      <a16:colId xmlns:a16="http://schemas.microsoft.com/office/drawing/2014/main" val="2806096973"/>
                    </a:ext>
                  </a:extLst>
                </a:gridCol>
              </a:tblGrid>
              <a:tr h="953265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colours and shapes of objects in the setting, but don’t be exact – this adds suspense.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setting from the distance, how does it look? What stands out? What is noticeable?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one feature of the setting in great detail. Can the character touch it? How does it feel?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different sounds can you hear?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Pick one sound that stands out and describe it in detail -The pitch, frequency, direction, volume – Simile?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76488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Can something in the setting move? Use personification to add detail.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Compare the setting that may be familiar to the reader or character – ‘A busy city centre.’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is in the centre of the setting? A focal point that grabs your attention.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does the setting remind you or the character of? Or sound alike?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is the weather doing in the setting? How might it change?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personification and/or simile to describe the weather. Strong verb choices important.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266301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Who might use the setting - evidence? Who has been here before?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a small-scale change, over the space of a minute or hour. E.g. shadow of the trees?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does the small-scale change affect the mood and atmosphere?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does the setting make the character feel?  What emotions are they feeling?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precise and powerful adjectives to describe throughout.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Finally</a:t>
                      </a:r>
                      <a:r>
                        <a:rPr lang="en-GB" sz="1200" dirty="0">
                          <a:latin typeface="Gill Sans MT" panose="020B0502020104020203" pitchFamily="34" charset="77"/>
                        </a:rPr>
                        <a:t>, explain exactly where you are, so the reader is clear.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98939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0086E62-5F5A-6445-A59E-B87A5D51467A}"/>
              </a:ext>
            </a:extLst>
          </p:cNvPr>
          <p:cNvSpPr txBox="1"/>
          <p:nvPr/>
        </p:nvSpPr>
        <p:spPr>
          <a:xfrm>
            <a:off x="1803127" y="1476254"/>
            <a:ext cx="7579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Setting Description Writing Prompt</a:t>
            </a:r>
            <a:endParaRPr lang="en-GB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240255-5F31-3146-A005-1380F834A51A}"/>
              </a:ext>
            </a:extLst>
          </p:cNvPr>
          <p:cNvSpPr/>
          <p:nvPr/>
        </p:nvSpPr>
        <p:spPr>
          <a:xfrm>
            <a:off x="211771" y="1510045"/>
            <a:ext cx="9496106" cy="3284115"/>
          </a:xfrm>
          <a:prstGeom prst="rect">
            <a:avLst/>
          </a:prstGeom>
          <a:noFill/>
          <a:ln w="381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4ADA44-0286-034E-B27C-6BE7B9813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13" y="1265088"/>
            <a:ext cx="1665337" cy="187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086E62-5F5A-6445-A59E-B87A5D51467A}"/>
              </a:ext>
            </a:extLst>
          </p:cNvPr>
          <p:cNvSpPr txBox="1"/>
          <p:nvPr/>
        </p:nvSpPr>
        <p:spPr>
          <a:xfrm>
            <a:off x="648357" y="348933"/>
            <a:ext cx="8642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Setting Description Writing Prompt</a:t>
            </a:r>
            <a:endParaRPr lang="en-GB" sz="2000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240255-5F31-3146-A005-1380F834A51A}"/>
              </a:ext>
            </a:extLst>
          </p:cNvPr>
          <p:cNvSpPr/>
          <p:nvPr/>
        </p:nvSpPr>
        <p:spPr>
          <a:xfrm>
            <a:off x="211771" y="191068"/>
            <a:ext cx="9496106" cy="6411862"/>
          </a:xfrm>
          <a:prstGeom prst="rect">
            <a:avLst/>
          </a:prstGeom>
          <a:noFill/>
          <a:ln w="635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F341665-F7CA-2545-87E4-3D3F28E7E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31" y="921691"/>
            <a:ext cx="1244073" cy="177939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589386-14B8-3D47-BA18-D4DA4889A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146921"/>
              </p:ext>
            </p:extLst>
          </p:nvPr>
        </p:nvGraphicFramePr>
        <p:xfrm>
          <a:off x="296905" y="897549"/>
          <a:ext cx="9319254" cy="56023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9369">
                  <a:extLst>
                    <a:ext uri="{9D8B030D-6E8A-4147-A177-3AD203B41FA5}">
                      <a16:colId xmlns:a16="http://schemas.microsoft.com/office/drawing/2014/main" val="45197007"/>
                    </a:ext>
                  </a:extLst>
                </a:gridCol>
                <a:gridCol w="1675491">
                  <a:extLst>
                    <a:ext uri="{9D8B030D-6E8A-4147-A177-3AD203B41FA5}">
                      <a16:colId xmlns:a16="http://schemas.microsoft.com/office/drawing/2014/main" val="1007845623"/>
                    </a:ext>
                  </a:extLst>
                </a:gridCol>
                <a:gridCol w="1628856">
                  <a:extLst>
                    <a:ext uri="{9D8B030D-6E8A-4147-A177-3AD203B41FA5}">
                      <a16:colId xmlns:a16="http://schemas.microsoft.com/office/drawing/2014/main" val="3132222678"/>
                    </a:ext>
                  </a:extLst>
                </a:gridCol>
                <a:gridCol w="1584102">
                  <a:extLst>
                    <a:ext uri="{9D8B030D-6E8A-4147-A177-3AD203B41FA5}">
                      <a16:colId xmlns:a16="http://schemas.microsoft.com/office/drawing/2014/main" val="4080416859"/>
                    </a:ext>
                  </a:extLst>
                </a:gridCol>
                <a:gridCol w="1236371">
                  <a:extLst>
                    <a:ext uri="{9D8B030D-6E8A-4147-A177-3AD203B41FA5}">
                      <a16:colId xmlns:a16="http://schemas.microsoft.com/office/drawing/2014/main" val="1075626462"/>
                    </a:ext>
                  </a:extLst>
                </a:gridCol>
                <a:gridCol w="1765065">
                  <a:extLst>
                    <a:ext uri="{9D8B030D-6E8A-4147-A177-3AD203B41FA5}">
                      <a16:colId xmlns:a16="http://schemas.microsoft.com/office/drawing/2014/main" val="2806096973"/>
                    </a:ext>
                  </a:extLst>
                </a:gridCol>
              </a:tblGrid>
              <a:tr h="198793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Describe the colours and shapes of objects in the setting, but don’t be exact – this adds suspense.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Describe the setting from the distance, how does it look? What stands out? What is noticeable?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Describe one feature of the setting in great detail. Can the character touch it? How does it feel?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What different sounds can you hear?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Pick one sound that stands out and describe it in detail -The pitch, frequency, direction, volume – Simile?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76488"/>
                  </a:ext>
                </a:extLst>
              </a:tr>
              <a:tr h="16264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Can something in the setting move? Use personification to add detail.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Compare the setting that may be familiar to the reader or character – ‘A busy city centre.’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Gill Sans MT" panose="020B0502020104020203" pitchFamily="34" charset="77"/>
                        </a:rPr>
                        <a:t>What is in the centre of the setting? A focal point that grabs your attention.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What does the setting remind you or the character of? Or sound alike?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What is the weather doing in the setting? How might it change?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Use personification and/or simile to describe the weather. Strong verb choices important.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266301"/>
                  </a:ext>
                </a:extLst>
              </a:tr>
              <a:tr h="198793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Who might use the setting - evidence? Who has been here before?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Describe a small-scale change, over the space of a minute or hour. E.g. shadow of the trees?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Gill Sans MT" panose="020B0502020104020203" pitchFamily="34" charset="77"/>
                        </a:rPr>
                        <a:t>How does the small-scale change affect the mood and atmosphere?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Gill Sans MT" panose="020B0502020104020203" pitchFamily="34" charset="77"/>
                        </a:rPr>
                        <a:t>How does the setting make the character feel?  What emotions are they feeling?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Gill Sans MT" panose="020B0502020104020203" pitchFamily="34" charset="77"/>
                        </a:rPr>
                        <a:t>Use precise and powerful adjectives to describe throughout.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Gill Sans MT" panose="020B0502020104020203" pitchFamily="34" charset="77"/>
                        </a:rPr>
                        <a:t>Finally</a:t>
                      </a:r>
                      <a:r>
                        <a:rPr lang="en-GB" sz="1400" dirty="0">
                          <a:latin typeface="Gill Sans MT" panose="020B0502020104020203" pitchFamily="34" charset="77"/>
                        </a:rPr>
                        <a:t>, explain exactly where you are, so the reader is clear.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989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634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1983</TotalTime>
  <Words>1104</Words>
  <Application>Microsoft Macintosh PowerPoint</Application>
  <PresentationFormat>A4 Paper (210x297 mm)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Hiragino Kaku Gothic Std W8</vt:lpstr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11</cp:revision>
  <cp:lastPrinted>2019-09-22T17:37:02Z</cp:lastPrinted>
  <dcterms:created xsi:type="dcterms:W3CDTF">2019-09-21T08:58:13Z</dcterms:created>
  <dcterms:modified xsi:type="dcterms:W3CDTF">2019-11-16T11:09:45Z</dcterms:modified>
</cp:coreProperties>
</file>