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notesMasterIdLst>
    <p:notesMasterId r:id="rId25"/>
  </p:notesMasterIdLst>
  <p:sldIdLst>
    <p:sldId id="257" r:id="rId2"/>
    <p:sldId id="301" r:id="rId3"/>
    <p:sldId id="322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370" r:id="rId14"/>
    <p:sldId id="371" r:id="rId15"/>
    <p:sldId id="372" r:id="rId16"/>
    <p:sldId id="373" r:id="rId17"/>
    <p:sldId id="374" r:id="rId18"/>
    <p:sldId id="375" r:id="rId19"/>
    <p:sldId id="376" r:id="rId20"/>
    <p:sldId id="377" r:id="rId21"/>
    <p:sldId id="378" r:id="rId22"/>
    <p:sldId id="369" r:id="rId23"/>
    <p:sldId id="379" r:id="rId24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1"/>
    <a:srgbClr val="C92605"/>
    <a:srgbClr val="F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04" autoAdjust="0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1120" y="1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C7562-AD96-4449-B782-EBA312CACB1A}" type="datetimeFigureOut">
              <a:rPr lang="en-US" smtClean="0"/>
              <a:t>8/18/19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C1D465-0B36-FB4D-8FF9-EB9BB9343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33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63123" rtl="0" eaLnBrk="1" latinLnBrk="0" hangingPunct="1">
      <a:defRPr sz="870" kern="1200">
        <a:solidFill>
          <a:schemeClr val="tx1"/>
        </a:solidFill>
        <a:latin typeface="+mn-lt"/>
        <a:ea typeface="+mn-ea"/>
        <a:cs typeface="+mn-cs"/>
      </a:defRPr>
    </a:lvl1pPr>
    <a:lvl2pPr marL="331561" algn="l" defTabSz="663123" rtl="0" eaLnBrk="1" latinLnBrk="0" hangingPunct="1">
      <a:defRPr sz="870" kern="1200">
        <a:solidFill>
          <a:schemeClr val="tx1"/>
        </a:solidFill>
        <a:latin typeface="+mn-lt"/>
        <a:ea typeface="+mn-ea"/>
        <a:cs typeface="+mn-cs"/>
      </a:defRPr>
    </a:lvl2pPr>
    <a:lvl3pPr marL="663123" algn="l" defTabSz="663123" rtl="0" eaLnBrk="1" latinLnBrk="0" hangingPunct="1">
      <a:defRPr sz="870" kern="1200">
        <a:solidFill>
          <a:schemeClr val="tx1"/>
        </a:solidFill>
        <a:latin typeface="+mn-lt"/>
        <a:ea typeface="+mn-ea"/>
        <a:cs typeface="+mn-cs"/>
      </a:defRPr>
    </a:lvl3pPr>
    <a:lvl4pPr marL="994684" algn="l" defTabSz="663123" rtl="0" eaLnBrk="1" latinLnBrk="0" hangingPunct="1">
      <a:defRPr sz="870" kern="1200">
        <a:solidFill>
          <a:schemeClr val="tx1"/>
        </a:solidFill>
        <a:latin typeface="+mn-lt"/>
        <a:ea typeface="+mn-ea"/>
        <a:cs typeface="+mn-cs"/>
      </a:defRPr>
    </a:lvl4pPr>
    <a:lvl5pPr marL="1326246" algn="l" defTabSz="663123" rtl="0" eaLnBrk="1" latinLnBrk="0" hangingPunct="1">
      <a:defRPr sz="870" kern="1200">
        <a:solidFill>
          <a:schemeClr val="tx1"/>
        </a:solidFill>
        <a:latin typeface="+mn-lt"/>
        <a:ea typeface="+mn-ea"/>
        <a:cs typeface="+mn-cs"/>
      </a:defRPr>
    </a:lvl5pPr>
    <a:lvl6pPr marL="1657807" algn="l" defTabSz="663123" rtl="0" eaLnBrk="1" latinLnBrk="0" hangingPunct="1">
      <a:defRPr sz="870" kern="1200">
        <a:solidFill>
          <a:schemeClr val="tx1"/>
        </a:solidFill>
        <a:latin typeface="+mn-lt"/>
        <a:ea typeface="+mn-ea"/>
        <a:cs typeface="+mn-cs"/>
      </a:defRPr>
    </a:lvl6pPr>
    <a:lvl7pPr marL="1989369" algn="l" defTabSz="663123" rtl="0" eaLnBrk="1" latinLnBrk="0" hangingPunct="1">
      <a:defRPr sz="870" kern="1200">
        <a:solidFill>
          <a:schemeClr val="tx1"/>
        </a:solidFill>
        <a:latin typeface="+mn-lt"/>
        <a:ea typeface="+mn-ea"/>
        <a:cs typeface="+mn-cs"/>
      </a:defRPr>
    </a:lvl7pPr>
    <a:lvl8pPr marL="2320930" algn="l" defTabSz="663123" rtl="0" eaLnBrk="1" latinLnBrk="0" hangingPunct="1">
      <a:defRPr sz="870" kern="1200">
        <a:solidFill>
          <a:schemeClr val="tx1"/>
        </a:solidFill>
        <a:latin typeface="+mn-lt"/>
        <a:ea typeface="+mn-ea"/>
        <a:cs typeface="+mn-cs"/>
      </a:defRPr>
    </a:lvl8pPr>
    <a:lvl9pPr marL="2652492" algn="l" defTabSz="663123" rtl="0" eaLnBrk="1" latinLnBrk="0" hangingPunct="1">
      <a:defRPr sz="87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19488-B37C-EF4D-AA0C-9A9066A71C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3CBF7B-2E55-C54A-964F-2C1FB9115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FCD7F-EA95-954B-BE87-B260D5713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051-085F-1548-B95F-B63913AB6701}" type="datetimeFigureOut">
              <a:rPr lang="en-US" smtClean="0"/>
              <a:t>8/18/19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6C1B0-7892-864B-B7CA-F7449C04A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1FDC5-C235-7342-B4A1-336B6F90A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4B85-1CE2-B948-BD29-18DA7C3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5415A-6538-5745-B793-8E0CC9AF7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9FF485-2D84-954D-AB53-997D99E74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F264C-645E-C949-BA72-8102F62D7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051-085F-1548-B95F-B63913AB6701}" type="datetimeFigureOut">
              <a:rPr lang="en-US" smtClean="0"/>
              <a:t>8/18/19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83327-B08E-4846-9A7E-7F1402567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8ABB1-8A1D-9D4C-88F1-1FF64A3A5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4B85-1CE2-B948-BD29-18DA7C3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35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6FB18E-52E0-474A-B1F7-FFD80781C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9344E1-691F-B44C-AAD0-856FF13EC9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8E8D1-6A74-1541-AD8E-F87A4674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051-085F-1548-B95F-B63913AB6701}" type="datetimeFigureOut">
              <a:rPr lang="en-US" smtClean="0"/>
              <a:t>8/18/19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41840-C012-924F-A403-9A382A3E3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652CF-DABA-6D4B-9675-9A34AC866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4B85-1CE2-B948-BD29-18DA7C3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27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9424A-FEA4-3E43-8239-B2C5385D7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E15F3-5BB6-CD4F-9D10-F74BFCC8D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4F48A-23D8-8346-AC02-0A5A76AA9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051-085F-1548-B95F-B63913AB6701}" type="datetimeFigureOut">
              <a:rPr lang="en-US" smtClean="0"/>
              <a:t>8/18/19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C4E99-3727-C84F-BFD6-3BAF543FC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8DCE1-770D-D147-9356-5C397AB07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4B85-1CE2-B948-BD29-18DA7C3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57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925BE-E383-7B4A-8B62-BDD1BE150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9E82C-9C91-D24A-A7F0-19547E132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F69F06-BACF-7F49-8C4E-4F88440E4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051-085F-1548-B95F-B63913AB6701}" type="datetimeFigureOut">
              <a:rPr lang="en-US" smtClean="0"/>
              <a:t>8/18/19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2DA58-0598-A04E-AA58-72C6D4B4C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ECB86-E5D8-3640-B79F-CC5131C9C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4B85-1CE2-B948-BD29-18DA7C3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97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5A71-D770-6143-A139-EEB01A692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8F11F-B085-8B41-9880-615B3E1D84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CE41B3-99AA-424E-81AC-96DC34D738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F7B46F-7AC5-464C-9AFF-C13818602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051-085F-1548-B95F-B63913AB6701}" type="datetimeFigureOut">
              <a:rPr lang="en-US" smtClean="0"/>
              <a:t>8/18/19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54595B-0FDB-DA4E-A701-B6C96378B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BD6C8E-0425-BC4D-9E6B-F546A7161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4B85-1CE2-B948-BD29-18DA7C3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85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B5A2C-A338-C343-A487-23BCBE64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F9849E-4474-504F-96D6-62CFBA535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34ECFE-76A4-3041-8994-E75007BFD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E270B5-8235-A742-938A-C38277CAE0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159464-F0FA-774F-AAD0-823BBFFEFD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61FAD3-D6B0-F440-8A61-A3D548BA1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051-085F-1548-B95F-B63913AB6701}" type="datetimeFigureOut">
              <a:rPr lang="en-US" smtClean="0"/>
              <a:t>8/18/19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31E731-0BF6-8044-9C13-DB6513437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F2E2CC-362C-9144-85DF-770E5FF47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4B85-1CE2-B948-BD29-18DA7C3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99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DF463-8EE9-FE4E-B60F-9503F4BF5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F1C139-A867-1C41-99F2-8DD1914EA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051-085F-1548-B95F-B63913AB6701}" type="datetimeFigureOut">
              <a:rPr lang="en-US" smtClean="0"/>
              <a:t>8/18/19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E791F8-CD91-C44D-9A0F-3CCB1B34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8D07C-F1BA-FF49-A191-AA9ACFB36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4B85-1CE2-B948-BD29-18DA7C3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0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7E60BF-5465-5844-BEDD-08E2E2EC2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051-085F-1548-B95F-B63913AB6701}" type="datetimeFigureOut">
              <a:rPr lang="en-US" smtClean="0"/>
              <a:t>8/18/19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373828-C7B4-3B44-9E14-C8C4A9748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B6C36F-1070-DC4F-801D-2EB34A352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4B85-1CE2-B948-BD29-18DA7C3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4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A970D-3C1F-AD44-B1DC-F7508F507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0A658-4214-334A-8D84-DF2D976A7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0711A3-EED0-A34D-AF7B-3B8FDBD02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5F2746-2E47-1C43-920C-3464BDCFA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051-085F-1548-B95F-B63913AB6701}" type="datetimeFigureOut">
              <a:rPr lang="en-US" smtClean="0"/>
              <a:t>8/18/19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7D6177-145A-FF4C-A1F8-480150BBE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D76ADA-8DE5-7C4B-91BB-BF64886AB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4B85-1CE2-B948-BD29-18DA7C3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41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A485C-0402-A944-92F6-915FCF7D3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4974A1-7D41-B74F-AC5E-C5E87A20F1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E683CF-8D93-864E-8C78-3FBD18595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EA01DD-8C7B-B94C-9E46-E51647CF4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051-085F-1548-B95F-B63913AB6701}" type="datetimeFigureOut">
              <a:rPr lang="en-US" smtClean="0"/>
              <a:t>8/18/19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F3D20-E714-0842-8FA3-66702D621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F924F8-0A38-6343-9967-396897E2C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4B85-1CE2-B948-BD29-18DA7C3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25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503095-F114-2F48-8F4C-2E75423F6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C80091-C072-7544-9EC7-F2B1F8CD6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53E37-912C-FE41-A9EB-6F85BFC368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77051-085F-1548-B95F-B63913AB6701}" type="datetimeFigureOut">
              <a:rPr lang="en-US" smtClean="0"/>
              <a:t>8/18/19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541EC-DB76-3348-94DF-998990AA15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A363A-7CF5-1942-95FF-D3BB78AEDC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74B85-1CE2-B948-BD29-18DA7C3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69E6FC2B-ED9E-E241-9E53-13485ADF8768}"/>
              </a:ext>
            </a:extLst>
          </p:cNvPr>
          <p:cNvSpPr txBox="1"/>
          <p:nvPr/>
        </p:nvSpPr>
        <p:spPr>
          <a:xfrm>
            <a:off x="824253" y="2028616"/>
            <a:ext cx="825749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rgbClr val="FFC00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  <a:cs typeface="TH SarabunPSK" panose="020B0500040200020003" pitchFamily="34" charset="-34"/>
              </a:rPr>
              <a:t>Digestive</a:t>
            </a:r>
          </a:p>
          <a:p>
            <a:pPr algn="ctr"/>
            <a:r>
              <a:rPr lang="en-US" sz="8800" b="1" dirty="0">
                <a:solidFill>
                  <a:srgbClr val="FFC00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  <a:cs typeface="TH SarabunPSK" panose="020B0500040200020003" pitchFamily="34" charset="-34"/>
              </a:rPr>
              <a:t>System</a:t>
            </a:r>
            <a:endParaRPr lang="en-US" sz="8000" b="1" dirty="0">
              <a:solidFill>
                <a:srgbClr val="FFC00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87485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33B9A-34A3-E342-B26D-F648E7019C63}"/>
              </a:ext>
            </a:extLst>
          </p:cNvPr>
          <p:cNvSpPr/>
          <p:nvPr/>
        </p:nvSpPr>
        <p:spPr>
          <a:xfrm>
            <a:off x="233766" y="495945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excrete</a:t>
            </a:r>
            <a:endParaRPr lang="en-US" sz="80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AA6925-7C58-7E4B-9097-64BEE37EC332}"/>
              </a:ext>
            </a:extLst>
          </p:cNvPr>
          <p:cNvSpPr/>
          <p:nvPr/>
        </p:nvSpPr>
        <p:spPr>
          <a:xfrm>
            <a:off x="233766" y="3773839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fibre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767D25-3CAE-B740-89EA-3306C78495E9}"/>
              </a:ext>
            </a:extLst>
          </p:cNvPr>
          <p:cNvSpPr txBox="1"/>
          <p:nvPr/>
        </p:nvSpPr>
        <p:spPr>
          <a:xfrm>
            <a:off x="233766" y="2691685"/>
            <a:ext cx="933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To get rid of waste generated during metabolism.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35D5AD-9BC2-8147-80E7-D7FEBAEB00D1}"/>
              </a:ext>
            </a:extLst>
          </p:cNvPr>
          <p:cNvSpPr txBox="1"/>
          <p:nvPr/>
        </p:nvSpPr>
        <p:spPr>
          <a:xfrm>
            <a:off x="233766" y="6042168"/>
            <a:ext cx="9438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Parts of plants or seeds found in food not digested by the body but important for good health.</a:t>
            </a:r>
          </a:p>
        </p:txBody>
      </p:sp>
      <p:pic>
        <p:nvPicPr>
          <p:cNvPr id="9" name="Picture 8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E801CCEC-B85F-D241-9D24-91292E28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3792829"/>
            <a:ext cx="980148" cy="1101144"/>
          </a:xfrm>
          <a:prstGeom prst="rect">
            <a:avLst/>
          </a:prstGeom>
        </p:spPr>
      </p:pic>
      <p:pic>
        <p:nvPicPr>
          <p:cNvPr id="11" name="Picture 10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B9D0E550-C660-4740-A759-77597597E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522845"/>
            <a:ext cx="980148" cy="110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577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33B9A-34A3-E342-B26D-F648E7019C63}"/>
              </a:ext>
            </a:extLst>
          </p:cNvPr>
          <p:cNvSpPr/>
          <p:nvPr/>
        </p:nvSpPr>
        <p:spPr>
          <a:xfrm>
            <a:off x="233766" y="495945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food</a:t>
            </a:r>
            <a:endParaRPr lang="en-US" sz="80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AA6925-7C58-7E4B-9097-64BEE37EC332}"/>
              </a:ext>
            </a:extLst>
          </p:cNvPr>
          <p:cNvSpPr/>
          <p:nvPr/>
        </p:nvSpPr>
        <p:spPr>
          <a:xfrm>
            <a:off x="233766" y="3773839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function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767D25-3CAE-B740-89EA-3306C78495E9}"/>
              </a:ext>
            </a:extLst>
          </p:cNvPr>
          <p:cNvSpPr txBox="1"/>
          <p:nvPr/>
        </p:nvSpPr>
        <p:spPr>
          <a:xfrm>
            <a:off x="233766" y="2687288"/>
            <a:ext cx="933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What humans and animals eat.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35D5AD-9BC2-8147-80E7-D7FEBAEB00D1}"/>
              </a:ext>
            </a:extLst>
          </p:cNvPr>
          <p:cNvSpPr txBox="1"/>
          <p:nvPr/>
        </p:nvSpPr>
        <p:spPr>
          <a:xfrm>
            <a:off x="233766" y="5964894"/>
            <a:ext cx="9438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The role that something or someone is suited for.</a:t>
            </a:r>
          </a:p>
        </p:txBody>
      </p:sp>
      <p:pic>
        <p:nvPicPr>
          <p:cNvPr id="9" name="Picture 8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E801CCEC-B85F-D241-9D24-91292E28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3792829"/>
            <a:ext cx="980148" cy="1101144"/>
          </a:xfrm>
          <a:prstGeom prst="rect">
            <a:avLst/>
          </a:prstGeom>
        </p:spPr>
      </p:pic>
      <p:pic>
        <p:nvPicPr>
          <p:cNvPr id="11" name="Picture 10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B9D0E550-C660-4740-A759-77597597E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522845"/>
            <a:ext cx="980148" cy="110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897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33B9A-34A3-E342-B26D-F648E7019C63}"/>
              </a:ext>
            </a:extLst>
          </p:cNvPr>
          <p:cNvSpPr/>
          <p:nvPr/>
        </p:nvSpPr>
        <p:spPr>
          <a:xfrm>
            <a:off x="233766" y="495945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gums</a:t>
            </a:r>
            <a:endParaRPr lang="en-US" sz="80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AA6925-7C58-7E4B-9097-64BEE37EC332}"/>
              </a:ext>
            </a:extLst>
          </p:cNvPr>
          <p:cNvSpPr/>
          <p:nvPr/>
        </p:nvSpPr>
        <p:spPr>
          <a:xfrm>
            <a:off x="233766" y="3773839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large intestines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767D25-3CAE-B740-89EA-3306C78495E9}"/>
              </a:ext>
            </a:extLst>
          </p:cNvPr>
          <p:cNvSpPr txBox="1"/>
          <p:nvPr/>
        </p:nvSpPr>
        <p:spPr>
          <a:xfrm>
            <a:off x="233766" y="2691685"/>
            <a:ext cx="933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The flesh inside your mouth at the bottom of your teeth.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35D5AD-9BC2-8147-80E7-D7FEBAEB00D1}"/>
              </a:ext>
            </a:extLst>
          </p:cNvPr>
          <p:cNvSpPr txBox="1"/>
          <p:nvPr/>
        </p:nvSpPr>
        <p:spPr>
          <a:xfrm>
            <a:off x="233766" y="6016410"/>
            <a:ext cx="9438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Lower part of the intestines that absorbs water from food and forms solid waste.</a:t>
            </a:r>
          </a:p>
        </p:txBody>
      </p:sp>
      <p:pic>
        <p:nvPicPr>
          <p:cNvPr id="9" name="Picture 8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E801CCEC-B85F-D241-9D24-91292E28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3792829"/>
            <a:ext cx="980148" cy="1101144"/>
          </a:xfrm>
          <a:prstGeom prst="rect">
            <a:avLst/>
          </a:prstGeom>
        </p:spPr>
      </p:pic>
      <p:pic>
        <p:nvPicPr>
          <p:cNvPr id="11" name="Picture 10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B9D0E550-C660-4740-A759-77597597E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522845"/>
            <a:ext cx="980148" cy="110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251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33B9A-34A3-E342-B26D-F648E7019C63}"/>
              </a:ext>
            </a:extLst>
          </p:cNvPr>
          <p:cNvSpPr/>
          <p:nvPr/>
        </p:nvSpPr>
        <p:spPr>
          <a:xfrm>
            <a:off x="233766" y="495945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liver</a:t>
            </a:r>
            <a:endParaRPr lang="en-US" sz="80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AA6925-7C58-7E4B-9097-64BEE37EC332}"/>
              </a:ext>
            </a:extLst>
          </p:cNvPr>
          <p:cNvSpPr/>
          <p:nvPr/>
        </p:nvSpPr>
        <p:spPr>
          <a:xfrm>
            <a:off x="233766" y="3773839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metabolism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767D25-3CAE-B740-89EA-3306C78495E9}"/>
              </a:ext>
            </a:extLst>
          </p:cNvPr>
          <p:cNvSpPr txBox="1"/>
          <p:nvPr/>
        </p:nvSpPr>
        <p:spPr>
          <a:xfrm>
            <a:off x="272403" y="2730322"/>
            <a:ext cx="93352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An organ that cleans the blood, stores energy, makes bile and digests fat for the body.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35D5AD-9BC2-8147-80E7-D7FEBAEB00D1}"/>
              </a:ext>
            </a:extLst>
          </p:cNvPr>
          <p:cNvSpPr txBox="1"/>
          <p:nvPr/>
        </p:nvSpPr>
        <p:spPr>
          <a:xfrm>
            <a:off x="233766" y="5964894"/>
            <a:ext cx="9438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The process in which food is changed into energy.</a:t>
            </a:r>
          </a:p>
        </p:txBody>
      </p:sp>
      <p:pic>
        <p:nvPicPr>
          <p:cNvPr id="9" name="Picture 8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E801CCEC-B85F-D241-9D24-91292E28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3792829"/>
            <a:ext cx="980148" cy="1101144"/>
          </a:xfrm>
          <a:prstGeom prst="rect">
            <a:avLst/>
          </a:prstGeom>
        </p:spPr>
      </p:pic>
      <p:pic>
        <p:nvPicPr>
          <p:cNvPr id="11" name="Picture 10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B9D0E550-C660-4740-A759-77597597E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522845"/>
            <a:ext cx="980148" cy="110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161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33B9A-34A3-E342-B26D-F648E7019C63}"/>
              </a:ext>
            </a:extLst>
          </p:cNvPr>
          <p:cNvSpPr/>
          <p:nvPr/>
        </p:nvSpPr>
        <p:spPr>
          <a:xfrm>
            <a:off x="233766" y="495945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molecules</a:t>
            </a:r>
            <a:endParaRPr lang="en-US" sz="80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AA6925-7C58-7E4B-9097-64BEE37EC332}"/>
              </a:ext>
            </a:extLst>
          </p:cNvPr>
          <p:cNvSpPr/>
          <p:nvPr/>
        </p:nvSpPr>
        <p:spPr>
          <a:xfrm>
            <a:off x="233766" y="3773839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mouth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767D25-3CAE-B740-89EA-3306C78495E9}"/>
              </a:ext>
            </a:extLst>
          </p:cNvPr>
          <p:cNvSpPr txBox="1"/>
          <p:nvPr/>
        </p:nvSpPr>
        <p:spPr>
          <a:xfrm>
            <a:off x="233766" y="2691685"/>
            <a:ext cx="933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The smallest amount of a chemical substance.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35D5AD-9BC2-8147-80E7-D7FEBAEB00D1}"/>
              </a:ext>
            </a:extLst>
          </p:cNvPr>
          <p:cNvSpPr txBox="1"/>
          <p:nvPr/>
        </p:nvSpPr>
        <p:spPr>
          <a:xfrm>
            <a:off x="233766" y="5964894"/>
            <a:ext cx="9438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An opening in the face where you eat, breathe and speak.</a:t>
            </a:r>
          </a:p>
        </p:txBody>
      </p:sp>
      <p:pic>
        <p:nvPicPr>
          <p:cNvPr id="9" name="Picture 8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E801CCEC-B85F-D241-9D24-91292E28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3792829"/>
            <a:ext cx="980148" cy="1101144"/>
          </a:xfrm>
          <a:prstGeom prst="rect">
            <a:avLst/>
          </a:prstGeom>
        </p:spPr>
      </p:pic>
      <p:pic>
        <p:nvPicPr>
          <p:cNvPr id="11" name="Picture 10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B9D0E550-C660-4740-A759-77597597E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522845"/>
            <a:ext cx="980148" cy="110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7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33B9A-34A3-E342-B26D-F648E7019C63}"/>
              </a:ext>
            </a:extLst>
          </p:cNvPr>
          <p:cNvSpPr/>
          <p:nvPr/>
        </p:nvSpPr>
        <p:spPr>
          <a:xfrm>
            <a:off x="233766" y="495945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mucus</a:t>
            </a:r>
            <a:endParaRPr lang="en-US" sz="80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AA6925-7C58-7E4B-9097-64BEE37EC332}"/>
              </a:ext>
            </a:extLst>
          </p:cNvPr>
          <p:cNvSpPr/>
          <p:nvPr/>
        </p:nvSpPr>
        <p:spPr>
          <a:xfrm>
            <a:off x="233766" y="3773839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nutrients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767D25-3CAE-B740-89EA-3306C78495E9}"/>
              </a:ext>
            </a:extLst>
          </p:cNvPr>
          <p:cNvSpPr txBox="1"/>
          <p:nvPr/>
        </p:nvSpPr>
        <p:spPr>
          <a:xfrm>
            <a:off x="233766" y="2691685"/>
            <a:ext cx="933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A thick liquid produced in some parts of the body.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35D5AD-9BC2-8147-80E7-D7FEBAEB00D1}"/>
              </a:ext>
            </a:extLst>
          </p:cNvPr>
          <p:cNvSpPr txBox="1"/>
          <p:nvPr/>
        </p:nvSpPr>
        <p:spPr>
          <a:xfrm>
            <a:off x="233766" y="5964894"/>
            <a:ext cx="9438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Content in food that helps someone live and grow.</a:t>
            </a:r>
          </a:p>
        </p:txBody>
      </p:sp>
      <p:pic>
        <p:nvPicPr>
          <p:cNvPr id="9" name="Picture 8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E801CCEC-B85F-D241-9D24-91292E28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3792829"/>
            <a:ext cx="980148" cy="1101144"/>
          </a:xfrm>
          <a:prstGeom prst="rect">
            <a:avLst/>
          </a:prstGeom>
        </p:spPr>
      </p:pic>
      <p:pic>
        <p:nvPicPr>
          <p:cNvPr id="11" name="Picture 10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B9D0E550-C660-4740-A759-77597597E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522845"/>
            <a:ext cx="980148" cy="110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080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33B9A-34A3-E342-B26D-F648E7019C63}"/>
              </a:ext>
            </a:extLst>
          </p:cNvPr>
          <p:cNvSpPr/>
          <p:nvPr/>
        </p:nvSpPr>
        <p:spPr>
          <a:xfrm>
            <a:off x="233766" y="495945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oesophagus</a:t>
            </a:r>
            <a:endParaRPr lang="en-US" sz="80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AA6925-7C58-7E4B-9097-64BEE37EC332}"/>
              </a:ext>
            </a:extLst>
          </p:cNvPr>
          <p:cNvSpPr/>
          <p:nvPr/>
        </p:nvSpPr>
        <p:spPr>
          <a:xfrm>
            <a:off x="233766" y="3773839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organ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767D25-3CAE-B740-89EA-3306C78495E9}"/>
              </a:ext>
            </a:extLst>
          </p:cNvPr>
          <p:cNvSpPr txBox="1"/>
          <p:nvPr/>
        </p:nvSpPr>
        <p:spPr>
          <a:xfrm>
            <a:off x="233766" y="2691685"/>
            <a:ext cx="933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A tube that moves food from the mouth to </a:t>
            </a:r>
            <a:r>
              <a:rPr lang="en-US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the stomach.</a:t>
            </a:r>
            <a:endParaRPr lang="en-US" dirty="0"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35D5AD-9BC2-8147-80E7-D7FEBAEB00D1}"/>
              </a:ext>
            </a:extLst>
          </p:cNvPr>
          <p:cNvSpPr txBox="1"/>
          <p:nvPr/>
        </p:nvSpPr>
        <p:spPr>
          <a:xfrm>
            <a:off x="233766" y="5964894"/>
            <a:ext cx="9438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A part of the body that has a specific function.</a:t>
            </a:r>
          </a:p>
        </p:txBody>
      </p:sp>
      <p:pic>
        <p:nvPicPr>
          <p:cNvPr id="9" name="Picture 8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E801CCEC-B85F-D241-9D24-91292E28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3792829"/>
            <a:ext cx="980148" cy="1101144"/>
          </a:xfrm>
          <a:prstGeom prst="rect">
            <a:avLst/>
          </a:prstGeom>
        </p:spPr>
      </p:pic>
      <p:pic>
        <p:nvPicPr>
          <p:cNvPr id="11" name="Picture 10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B9D0E550-C660-4740-A759-77597597E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522845"/>
            <a:ext cx="980148" cy="110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042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33B9A-34A3-E342-B26D-F648E7019C63}"/>
              </a:ext>
            </a:extLst>
          </p:cNvPr>
          <p:cNvSpPr/>
          <p:nvPr/>
        </p:nvSpPr>
        <p:spPr>
          <a:xfrm>
            <a:off x="233766" y="495945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pancreas</a:t>
            </a:r>
            <a:endParaRPr lang="en-US" sz="80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AA6925-7C58-7E4B-9097-64BEE37EC332}"/>
              </a:ext>
            </a:extLst>
          </p:cNvPr>
          <p:cNvSpPr/>
          <p:nvPr/>
        </p:nvSpPr>
        <p:spPr>
          <a:xfrm>
            <a:off x="233766" y="3773839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process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767D25-3CAE-B740-89EA-3306C78495E9}"/>
              </a:ext>
            </a:extLst>
          </p:cNvPr>
          <p:cNvSpPr txBox="1"/>
          <p:nvPr/>
        </p:nvSpPr>
        <p:spPr>
          <a:xfrm>
            <a:off x="233766" y="2691685"/>
            <a:ext cx="933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An organ that produces substances to help digest food.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35D5AD-9BC2-8147-80E7-D7FEBAEB00D1}"/>
              </a:ext>
            </a:extLst>
          </p:cNvPr>
          <p:cNvSpPr txBox="1"/>
          <p:nvPr/>
        </p:nvSpPr>
        <p:spPr>
          <a:xfrm>
            <a:off x="233766" y="5964894"/>
            <a:ext cx="9438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A series of actions that lead to a change or development.</a:t>
            </a:r>
          </a:p>
        </p:txBody>
      </p:sp>
      <p:pic>
        <p:nvPicPr>
          <p:cNvPr id="9" name="Picture 8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E801CCEC-B85F-D241-9D24-91292E28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3792829"/>
            <a:ext cx="980148" cy="1101144"/>
          </a:xfrm>
          <a:prstGeom prst="rect">
            <a:avLst/>
          </a:prstGeom>
        </p:spPr>
      </p:pic>
      <p:pic>
        <p:nvPicPr>
          <p:cNvPr id="11" name="Picture 10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B9D0E550-C660-4740-A759-77597597E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522845"/>
            <a:ext cx="980148" cy="110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534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33B9A-34A3-E342-B26D-F648E7019C63}"/>
              </a:ext>
            </a:extLst>
          </p:cNvPr>
          <p:cNvSpPr/>
          <p:nvPr/>
        </p:nvSpPr>
        <p:spPr>
          <a:xfrm>
            <a:off x="233766" y="495945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rectum</a:t>
            </a:r>
            <a:endParaRPr lang="en-US" sz="80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AA6925-7C58-7E4B-9097-64BEE37EC332}"/>
              </a:ext>
            </a:extLst>
          </p:cNvPr>
          <p:cNvSpPr/>
          <p:nvPr/>
        </p:nvSpPr>
        <p:spPr>
          <a:xfrm>
            <a:off x="233766" y="3773839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saliva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767D25-3CAE-B740-89EA-3306C78495E9}"/>
              </a:ext>
            </a:extLst>
          </p:cNvPr>
          <p:cNvSpPr txBox="1"/>
          <p:nvPr/>
        </p:nvSpPr>
        <p:spPr>
          <a:xfrm>
            <a:off x="233766" y="2691685"/>
            <a:ext cx="933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Connected to the anus where waste food passes out of our body.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35D5AD-9BC2-8147-80E7-D7FEBAEB00D1}"/>
              </a:ext>
            </a:extLst>
          </p:cNvPr>
          <p:cNvSpPr txBox="1"/>
          <p:nvPr/>
        </p:nvSpPr>
        <p:spPr>
          <a:xfrm>
            <a:off x="233766" y="5964894"/>
            <a:ext cx="9438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A clear liquid in the mouth that helps us to chew and digest our food.</a:t>
            </a:r>
          </a:p>
        </p:txBody>
      </p:sp>
      <p:pic>
        <p:nvPicPr>
          <p:cNvPr id="9" name="Picture 8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E801CCEC-B85F-D241-9D24-91292E28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3792829"/>
            <a:ext cx="980148" cy="1101144"/>
          </a:xfrm>
          <a:prstGeom prst="rect">
            <a:avLst/>
          </a:prstGeom>
        </p:spPr>
      </p:pic>
      <p:pic>
        <p:nvPicPr>
          <p:cNvPr id="11" name="Picture 10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B9D0E550-C660-4740-A759-77597597E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522845"/>
            <a:ext cx="980148" cy="110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920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33B9A-34A3-E342-B26D-F648E7019C63}"/>
              </a:ext>
            </a:extLst>
          </p:cNvPr>
          <p:cNvSpPr/>
          <p:nvPr/>
        </p:nvSpPr>
        <p:spPr>
          <a:xfrm>
            <a:off x="233766" y="495945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salivary glands</a:t>
            </a:r>
            <a:endParaRPr lang="en-US" sz="72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AA6925-7C58-7E4B-9097-64BEE37EC332}"/>
              </a:ext>
            </a:extLst>
          </p:cNvPr>
          <p:cNvSpPr/>
          <p:nvPr/>
        </p:nvSpPr>
        <p:spPr>
          <a:xfrm>
            <a:off x="233766" y="3773839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secrete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767D25-3CAE-B740-89EA-3306C78495E9}"/>
              </a:ext>
            </a:extLst>
          </p:cNvPr>
          <p:cNvSpPr txBox="1"/>
          <p:nvPr/>
        </p:nvSpPr>
        <p:spPr>
          <a:xfrm>
            <a:off x="233766" y="2691685"/>
            <a:ext cx="933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Glands that produce saliva in your mouth.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35D5AD-9BC2-8147-80E7-D7FEBAEB00D1}"/>
              </a:ext>
            </a:extLst>
          </p:cNvPr>
          <p:cNvSpPr txBox="1"/>
          <p:nvPr/>
        </p:nvSpPr>
        <p:spPr>
          <a:xfrm>
            <a:off x="233766" y="5964894"/>
            <a:ext cx="9438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To produce something such as a human creating liquid.</a:t>
            </a:r>
          </a:p>
        </p:txBody>
      </p:sp>
      <p:pic>
        <p:nvPicPr>
          <p:cNvPr id="9" name="Picture 8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E801CCEC-B85F-D241-9D24-91292E28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3792829"/>
            <a:ext cx="980148" cy="1101144"/>
          </a:xfrm>
          <a:prstGeom prst="rect">
            <a:avLst/>
          </a:prstGeom>
        </p:spPr>
      </p:pic>
      <p:pic>
        <p:nvPicPr>
          <p:cNvPr id="11" name="Picture 10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B9D0E550-C660-4740-A759-77597597E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522845"/>
            <a:ext cx="980148" cy="110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418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33B9A-34A3-E342-B26D-F648E7019C63}"/>
              </a:ext>
            </a:extLst>
          </p:cNvPr>
          <p:cNvSpPr/>
          <p:nvPr/>
        </p:nvSpPr>
        <p:spPr>
          <a:xfrm>
            <a:off x="233766" y="2624288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Vocabulary Display</a:t>
            </a:r>
          </a:p>
          <a:p>
            <a:pPr algn="ctr"/>
            <a:r>
              <a:rPr lang="en-US" sz="60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Slips</a:t>
            </a:r>
          </a:p>
          <a:p>
            <a:pPr algn="ctr"/>
            <a:endParaRPr lang="en-US" sz="28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Teach, Print, Cut, Display, Refer, Learn, Embed </a:t>
            </a:r>
          </a:p>
          <a:p>
            <a:pPr algn="ctr"/>
            <a:endParaRPr lang="en-US" sz="16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The following words have been chosen as essential vocabulary for this topic. </a:t>
            </a:r>
          </a:p>
          <a:p>
            <a:pPr algn="ctr"/>
            <a:endParaRPr lang="en-US" sz="16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Pupils need to be </a:t>
            </a:r>
            <a:r>
              <a:rPr lang="en-US" sz="1600" dirty="0">
                <a:solidFill>
                  <a:srgbClr val="00B050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AWARE</a:t>
            </a:r>
            <a:r>
              <a:rPr lang="en-US" sz="16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 that this vocabulary exists.  </a:t>
            </a:r>
            <a:r>
              <a:rPr lang="en-US" sz="1600" dirty="0">
                <a:solidFill>
                  <a:srgbClr val="0070C0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Introduce it</a:t>
            </a:r>
          </a:p>
          <a:p>
            <a:pPr algn="ctr"/>
            <a:endParaRPr lang="en-US" sz="16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Pupils must </a:t>
            </a:r>
            <a:r>
              <a:rPr lang="en-US" sz="1600" dirty="0">
                <a:solidFill>
                  <a:srgbClr val="00B050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UNDERSTAND</a:t>
            </a:r>
            <a:r>
              <a:rPr lang="en-US" sz="16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 what each piece of vocabulary means. </a:t>
            </a:r>
            <a:r>
              <a:rPr lang="en-US" sz="1600" dirty="0">
                <a:solidFill>
                  <a:srgbClr val="0070C0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Teach it</a:t>
            </a:r>
          </a:p>
          <a:p>
            <a:pPr algn="ctr"/>
            <a:endParaRPr lang="en-US" sz="16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Pupils must </a:t>
            </a:r>
            <a:r>
              <a:rPr lang="en-US" sz="1600" b="1" dirty="0">
                <a:solidFill>
                  <a:srgbClr val="00B050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SEE</a:t>
            </a:r>
            <a:r>
              <a:rPr lang="en-US" sz="16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 the vocabulary in action – spoken and written. </a:t>
            </a:r>
            <a:r>
              <a:rPr lang="en-US" sz="1600" dirty="0">
                <a:solidFill>
                  <a:srgbClr val="0070C0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Model it</a:t>
            </a:r>
          </a:p>
          <a:p>
            <a:pPr algn="ctr"/>
            <a:endParaRPr lang="en-US" sz="16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Pupils can then </a:t>
            </a:r>
            <a:r>
              <a:rPr lang="en-US" sz="1600" b="1" dirty="0">
                <a:solidFill>
                  <a:srgbClr val="00B050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APPLY</a:t>
            </a:r>
            <a:r>
              <a:rPr lang="en-US" sz="16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 the vocabulary in written and oral activities. </a:t>
            </a:r>
            <a:r>
              <a:rPr lang="en-US" sz="1600" dirty="0">
                <a:solidFill>
                  <a:srgbClr val="0070C0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Praise it</a:t>
            </a:r>
          </a:p>
          <a:p>
            <a:pPr algn="ctr"/>
            <a:endParaRPr lang="en-US" sz="1600" dirty="0">
              <a:solidFill>
                <a:srgbClr val="0070C0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  <a:p>
            <a:pPr algn="ctr"/>
            <a:r>
              <a:rPr lang="en-US" sz="1600" dirty="0">
                <a:solidFill>
                  <a:srgbClr val="0070C0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Displaying vocabulary effectively within the classroom will support </a:t>
            </a:r>
          </a:p>
          <a:p>
            <a:pPr algn="ctr"/>
            <a:r>
              <a:rPr lang="en-US" sz="1600" dirty="0">
                <a:solidFill>
                  <a:srgbClr val="0070C0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all pupils with learning.  </a:t>
            </a:r>
          </a:p>
          <a:p>
            <a:pPr algn="ctr"/>
            <a:endParaRPr lang="en-US" sz="16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  <a:p>
            <a:pPr algn="ctr"/>
            <a:endParaRPr lang="en-US" sz="16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  <a:p>
            <a:pPr algn="ctr"/>
            <a:endParaRPr lang="en-US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  <a:p>
            <a:pPr algn="ctr"/>
            <a:endParaRPr lang="en-US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202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33B9A-34A3-E342-B26D-F648E7019C63}"/>
              </a:ext>
            </a:extLst>
          </p:cNvPr>
          <p:cNvSpPr/>
          <p:nvPr/>
        </p:nvSpPr>
        <p:spPr>
          <a:xfrm>
            <a:off x="233766" y="495945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small intestines</a:t>
            </a:r>
            <a:endParaRPr lang="en-US" sz="66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AA6925-7C58-7E4B-9097-64BEE37EC332}"/>
              </a:ext>
            </a:extLst>
          </p:cNvPr>
          <p:cNvSpPr/>
          <p:nvPr/>
        </p:nvSpPr>
        <p:spPr>
          <a:xfrm>
            <a:off x="233766" y="3773839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stomach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767D25-3CAE-B740-89EA-3306C78495E9}"/>
              </a:ext>
            </a:extLst>
          </p:cNvPr>
          <p:cNvSpPr txBox="1"/>
          <p:nvPr/>
        </p:nvSpPr>
        <p:spPr>
          <a:xfrm>
            <a:off x="259524" y="2717443"/>
            <a:ext cx="9335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An organ that digests food which connects the stomach and large intestine.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35D5AD-9BC2-8147-80E7-D7FEBAEB00D1}"/>
              </a:ext>
            </a:extLst>
          </p:cNvPr>
          <p:cNvSpPr txBox="1"/>
          <p:nvPr/>
        </p:nvSpPr>
        <p:spPr>
          <a:xfrm>
            <a:off x="233766" y="5964894"/>
            <a:ext cx="9438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The organ that begins to digest the food once it has been swallowed. </a:t>
            </a:r>
          </a:p>
        </p:txBody>
      </p:sp>
      <p:pic>
        <p:nvPicPr>
          <p:cNvPr id="9" name="Picture 8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E801CCEC-B85F-D241-9D24-91292E28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3792829"/>
            <a:ext cx="980148" cy="1101144"/>
          </a:xfrm>
          <a:prstGeom prst="rect">
            <a:avLst/>
          </a:prstGeom>
        </p:spPr>
      </p:pic>
      <p:pic>
        <p:nvPicPr>
          <p:cNvPr id="11" name="Picture 10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B9D0E550-C660-4740-A759-77597597E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522845"/>
            <a:ext cx="980148" cy="110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224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33B9A-34A3-E342-B26D-F648E7019C63}"/>
              </a:ext>
            </a:extLst>
          </p:cNvPr>
          <p:cNvSpPr/>
          <p:nvPr/>
        </p:nvSpPr>
        <p:spPr>
          <a:xfrm>
            <a:off x="233766" y="495945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stool</a:t>
            </a:r>
            <a:endParaRPr lang="en-US" sz="66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AA6925-7C58-7E4B-9097-64BEE37EC332}"/>
              </a:ext>
            </a:extLst>
          </p:cNvPr>
          <p:cNvSpPr/>
          <p:nvPr/>
        </p:nvSpPr>
        <p:spPr>
          <a:xfrm>
            <a:off x="233766" y="3773839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swallow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767D25-3CAE-B740-89EA-3306C78495E9}"/>
              </a:ext>
            </a:extLst>
          </p:cNvPr>
          <p:cNvSpPr txBox="1"/>
          <p:nvPr/>
        </p:nvSpPr>
        <p:spPr>
          <a:xfrm>
            <a:off x="272403" y="2717443"/>
            <a:ext cx="9335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Solid waste that is passed out of person’s body through their bowels.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35D5AD-9BC2-8147-80E7-D7FEBAEB00D1}"/>
              </a:ext>
            </a:extLst>
          </p:cNvPr>
          <p:cNvSpPr txBox="1"/>
          <p:nvPr/>
        </p:nvSpPr>
        <p:spPr>
          <a:xfrm>
            <a:off x="233766" y="5964894"/>
            <a:ext cx="9438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Process of moving food from the mouth to the stomach.</a:t>
            </a:r>
          </a:p>
        </p:txBody>
      </p:sp>
      <p:pic>
        <p:nvPicPr>
          <p:cNvPr id="9" name="Picture 8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E801CCEC-B85F-D241-9D24-91292E28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3792829"/>
            <a:ext cx="980148" cy="1101144"/>
          </a:xfrm>
          <a:prstGeom prst="rect">
            <a:avLst/>
          </a:prstGeom>
        </p:spPr>
      </p:pic>
      <p:pic>
        <p:nvPicPr>
          <p:cNvPr id="11" name="Picture 10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B9D0E550-C660-4740-A759-77597597E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522845"/>
            <a:ext cx="980148" cy="110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7601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33B9A-34A3-E342-B26D-F648E7019C63}"/>
              </a:ext>
            </a:extLst>
          </p:cNvPr>
          <p:cNvSpPr/>
          <p:nvPr/>
        </p:nvSpPr>
        <p:spPr>
          <a:xfrm>
            <a:off x="233766" y="495945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teeth</a:t>
            </a:r>
            <a:endParaRPr lang="en-US" sz="80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AA6925-7C58-7E4B-9097-64BEE37EC332}"/>
              </a:ext>
            </a:extLst>
          </p:cNvPr>
          <p:cNvSpPr/>
          <p:nvPr/>
        </p:nvSpPr>
        <p:spPr>
          <a:xfrm>
            <a:off x="233766" y="3773839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urine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767D25-3CAE-B740-89EA-3306C78495E9}"/>
              </a:ext>
            </a:extLst>
          </p:cNvPr>
          <p:cNvSpPr txBox="1"/>
          <p:nvPr/>
        </p:nvSpPr>
        <p:spPr>
          <a:xfrm>
            <a:off x="233766" y="2743201"/>
            <a:ext cx="93352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Hard, white objects that grow in your mouth and are used for biting and chewing.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35D5AD-9BC2-8147-80E7-D7FEBAEB00D1}"/>
              </a:ext>
            </a:extLst>
          </p:cNvPr>
          <p:cNvSpPr txBox="1"/>
          <p:nvPr/>
        </p:nvSpPr>
        <p:spPr>
          <a:xfrm>
            <a:off x="259524" y="6016410"/>
            <a:ext cx="9438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A substance made by your kidneys that you get rid of when you go to the toilet. </a:t>
            </a:r>
          </a:p>
        </p:txBody>
      </p:sp>
      <p:pic>
        <p:nvPicPr>
          <p:cNvPr id="9" name="Picture 8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E801CCEC-B85F-D241-9D24-91292E28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3792829"/>
            <a:ext cx="980148" cy="1101144"/>
          </a:xfrm>
          <a:prstGeom prst="rect">
            <a:avLst/>
          </a:prstGeom>
        </p:spPr>
      </p:pic>
      <p:pic>
        <p:nvPicPr>
          <p:cNvPr id="11" name="Picture 10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B9D0E550-C660-4740-A759-77597597E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522845"/>
            <a:ext cx="980148" cy="110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5740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33B9A-34A3-E342-B26D-F648E7019C63}"/>
              </a:ext>
            </a:extLst>
          </p:cNvPr>
          <p:cNvSpPr/>
          <p:nvPr/>
        </p:nvSpPr>
        <p:spPr>
          <a:xfrm>
            <a:off x="233766" y="495945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wash</a:t>
            </a:r>
            <a:endParaRPr lang="en-US" sz="80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AA6925-7C58-7E4B-9097-64BEE37EC332}"/>
              </a:ext>
            </a:extLst>
          </p:cNvPr>
          <p:cNvSpPr/>
          <p:nvPr/>
        </p:nvSpPr>
        <p:spPr>
          <a:xfrm>
            <a:off x="233766" y="3773839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waste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767D25-3CAE-B740-89EA-3306C78495E9}"/>
              </a:ext>
            </a:extLst>
          </p:cNvPr>
          <p:cNvSpPr txBox="1"/>
          <p:nvPr/>
        </p:nvSpPr>
        <p:spPr>
          <a:xfrm>
            <a:off x="233766" y="2691685"/>
            <a:ext cx="933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To clean, usually  by using water or soap.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35D5AD-9BC2-8147-80E7-D7FEBAEB00D1}"/>
              </a:ext>
            </a:extLst>
          </p:cNvPr>
          <p:cNvSpPr txBox="1"/>
          <p:nvPr/>
        </p:nvSpPr>
        <p:spPr>
          <a:xfrm>
            <a:off x="233766" y="5964894"/>
            <a:ext cx="9438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Material from the body after food has been digested.</a:t>
            </a:r>
          </a:p>
        </p:txBody>
      </p:sp>
      <p:pic>
        <p:nvPicPr>
          <p:cNvPr id="9" name="Picture 8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E801CCEC-B85F-D241-9D24-91292E28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3792829"/>
            <a:ext cx="980148" cy="1101144"/>
          </a:xfrm>
          <a:prstGeom prst="rect">
            <a:avLst/>
          </a:prstGeom>
        </p:spPr>
      </p:pic>
      <p:pic>
        <p:nvPicPr>
          <p:cNvPr id="11" name="Picture 10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B9D0E550-C660-4740-A759-77597597E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522845"/>
            <a:ext cx="980148" cy="110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69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80AB016-05E8-AB4D-A641-27FEF612466F}"/>
              </a:ext>
            </a:extLst>
          </p:cNvPr>
          <p:cNvSpPr/>
          <p:nvPr/>
        </p:nvSpPr>
        <p:spPr>
          <a:xfrm>
            <a:off x="206062" y="193183"/>
            <a:ext cx="9517487" cy="6516710"/>
          </a:xfrm>
          <a:prstGeom prst="roundRect">
            <a:avLst/>
          </a:prstGeom>
          <a:solidFill>
            <a:schemeClr val="bg1"/>
          </a:solidFill>
          <a:ln w="6350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372E36E7-88B9-A942-A12B-D1701180AB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4747" y="193183"/>
            <a:ext cx="792926" cy="890810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87B99FD-C133-4848-9ED2-7426E8240B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6719"/>
              </p:ext>
            </p:extLst>
          </p:nvPr>
        </p:nvGraphicFramePr>
        <p:xfrm>
          <a:off x="584982" y="901324"/>
          <a:ext cx="8736036" cy="54578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4009">
                  <a:extLst>
                    <a:ext uri="{9D8B030D-6E8A-4147-A177-3AD203B41FA5}">
                      <a16:colId xmlns:a16="http://schemas.microsoft.com/office/drawing/2014/main" val="1565174421"/>
                    </a:ext>
                  </a:extLst>
                </a:gridCol>
                <a:gridCol w="2184009">
                  <a:extLst>
                    <a:ext uri="{9D8B030D-6E8A-4147-A177-3AD203B41FA5}">
                      <a16:colId xmlns:a16="http://schemas.microsoft.com/office/drawing/2014/main" val="2379155965"/>
                    </a:ext>
                  </a:extLst>
                </a:gridCol>
                <a:gridCol w="2184009">
                  <a:extLst>
                    <a:ext uri="{9D8B030D-6E8A-4147-A177-3AD203B41FA5}">
                      <a16:colId xmlns:a16="http://schemas.microsoft.com/office/drawing/2014/main" val="1323232197"/>
                    </a:ext>
                  </a:extLst>
                </a:gridCol>
                <a:gridCol w="2184009">
                  <a:extLst>
                    <a:ext uri="{9D8B030D-6E8A-4147-A177-3AD203B41FA5}">
                      <a16:colId xmlns:a16="http://schemas.microsoft.com/office/drawing/2014/main" val="1674761408"/>
                    </a:ext>
                  </a:extLst>
                </a:gridCol>
              </a:tblGrid>
              <a:tr h="54578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absorb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energy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molecules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salivary glands</a:t>
                      </a:r>
                      <a:endParaRPr lang="en-US" dirty="0">
                        <a:latin typeface="Hiragino Kaku Gothic Std W8" panose="020B0800000000000000" pitchFamily="34" charset="-128"/>
                        <a:ea typeface="Hiragino Kaku Gothic Std W8" panose="020B0800000000000000" pitchFamily="34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46942132"/>
                  </a:ext>
                </a:extLst>
              </a:tr>
              <a:tr h="54578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acid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enzymes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mouth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secrete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94872905"/>
                  </a:ext>
                </a:extLst>
              </a:tr>
              <a:tr h="54578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anus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excrete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mucus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small intestines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0897046"/>
                  </a:ext>
                </a:extLst>
              </a:tr>
              <a:tr h="54578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bacteria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fibre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nutrients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stomach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44119106"/>
                  </a:ext>
                </a:extLst>
              </a:tr>
              <a:tr h="54578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bile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food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oesophagus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stool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1514310"/>
                  </a:ext>
                </a:extLst>
              </a:tr>
              <a:tr h="54578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bladder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function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organ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swallow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5578574"/>
                  </a:ext>
                </a:extLst>
              </a:tr>
              <a:tr h="54578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chemicals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gums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pancreas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teeth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9880729"/>
                  </a:ext>
                </a:extLst>
              </a:tr>
              <a:tr h="54578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chewing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large</a:t>
                      </a:r>
                      <a:r>
                        <a:rPr lang="en-US" baseline="0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 </a:t>
                      </a:r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intestines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process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urine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45281722"/>
                  </a:ext>
                </a:extLst>
              </a:tr>
              <a:tr h="545787"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corrosive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liver</a:t>
                      </a:r>
                      <a:endParaRPr lang="en-US" dirty="0">
                        <a:latin typeface="Hiragino Kaku Gothic Std W8" panose="020B0800000000000000" pitchFamily="34" charset="-128"/>
                        <a:ea typeface="Hiragino Kaku Gothic Std W8" panose="020B0800000000000000" pitchFamily="34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rectum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wash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4141178"/>
                  </a:ext>
                </a:extLst>
              </a:tr>
              <a:tr h="545787"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digest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metabolism</a:t>
                      </a:r>
                      <a:endParaRPr lang="en-US" dirty="0">
                        <a:latin typeface="Hiragino Kaku Gothic Std W8" panose="020B0800000000000000" pitchFamily="34" charset="-128"/>
                        <a:ea typeface="Hiragino Kaku Gothic Std W8" panose="020B0800000000000000" pitchFamily="34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saliva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Hiragino Kaku Gothic Std W8" panose="020B0800000000000000" pitchFamily="34" charset="-128"/>
                          <a:ea typeface="Hiragino Kaku Gothic Std W8" panose="020B0800000000000000" pitchFamily="34" charset="-128"/>
                        </a:rPr>
                        <a:t>waste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177301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BB2451C-EF4A-1C42-A108-AD64C7E02398}"/>
              </a:ext>
            </a:extLst>
          </p:cNvPr>
          <p:cNvSpPr txBox="1"/>
          <p:nvPr/>
        </p:nvSpPr>
        <p:spPr>
          <a:xfrm>
            <a:off x="2071024" y="282136"/>
            <a:ext cx="57875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  <a:cs typeface="TH SarabunPSK" panose="020B0500040200020003" pitchFamily="34" charset="-34"/>
              </a:rPr>
              <a:t>Digestive System Word Mat</a:t>
            </a:r>
            <a:endParaRPr lang="en-US" sz="2800" b="1" dirty="0">
              <a:latin typeface="Hiragino Kaku Gothic Std W8" panose="020B0800000000000000" pitchFamily="34" charset="-128"/>
              <a:ea typeface="Hiragino Kaku Gothic Std W8" panose="020B0800000000000000" pitchFamily="34" charset="-128"/>
              <a:cs typeface="TH SarabunPSK" panose="020B0500040200020003" pitchFamily="34" charset="-34"/>
            </a:endParaRPr>
          </a:p>
        </p:txBody>
      </p:sp>
      <p:pic>
        <p:nvPicPr>
          <p:cNvPr id="7" name="Picture 6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88F6C0F7-F25D-4641-9B7C-E6A4A5524C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488" y="165443"/>
            <a:ext cx="792926" cy="890810"/>
          </a:xfrm>
          <a:prstGeom prst="rect">
            <a:avLst/>
          </a:prstGeom>
        </p:spPr>
      </p:pic>
      <p:pic>
        <p:nvPicPr>
          <p:cNvPr id="8" name="Picture 7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BD04B13D-FA2A-444B-AE5F-DC2C2DA28B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"/>
          </a:blip>
          <a:srcRect/>
          <a:stretch/>
        </p:blipFill>
        <p:spPr>
          <a:xfrm>
            <a:off x="3376607" y="-117206"/>
            <a:ext cx="6529393" cy="733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324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33B9A-34A3-E342-B26D-F648E7019C63}"/>
              </a:ext>
            </a:extLst>
          </p:cNvPr>
          <p:cNvSpPr/>
          <p:nvPr/>
        </p:nvSpPr>
        <p:spPr>
          <a:xfrm>
            <a:off x="233766" y="495945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absorb</a:t>
            </a:r>
            <a:endParaRPr lang="en-US" sz="80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AA6925-7C58-7E4B-9097-64BEE37EC332}"/>
              </a:ext>
            </a:extLst>
          </p:cNvPr>
          <p:cNvSpPr/>
          <p:nvPr/>
        </p:nvSpPr>
        <p:spPr>
          <a:xfrm>
            <a:off x="233766" y="3773839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acid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767D25-3CAE-B740-89EA-3306C78495E9}"/>
              </a:ext>
            </a:extLst>
          </p:cNvPr>
          <p:cNvSpPr txBox="1"/>
          <p:nvPr/>
        </p:nvSpPr>
        <p:spPr>
          <a:xfrm>
            <a:off x="233766" y="2691685"/>
            <a:ext cx="933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To soak up or take in nutrients gradually.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35D5AD-9BC2-8147-80E7-D7FEBAEB00D1}"/>
              </a:ext>
            </a:extLst>
          </p:cNvPr>
          <p:cNvSpPr txBox="1"/>
          <p:nvPr/>
        </p:nvSpPr>
        <p:spPr>
          <a:xfrm>
            <a:off x="233766" y="5964894"/>
            <a:ext cx="9438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A chemical substance. which is a liquid, found in the stomach,</a:t>
            </a:r>
          </a:p>
        </p:txBody>
      </p:sp>
      <p:pic>
        <p:nvPicPr>
          <p:cNvPr id="9" name="Picture 8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E801CCEC-B85F-D241-9D24-91292E28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3792829"/>
            <a:ext cx="980148" cy="1101144"/>
          </a:xfrm>
          <a:prstGeom prst="rect">
            <a:avLst/>
          </a:prstGeom>
        </p:spPr>
      </p:pic>
      <p:pic>
        <p:nvPicPr>
          <p:cNvPr id="11" name="Picture 10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B9D0E550-C660-4740-A759-77597597E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522845"/>
            <a:ext cx="980148" cy="110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55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33B9A-34A3-E342-B26D-F648E7019C63}"/>
              </a:ext>
            </a:extLst>
          </p:cNvPr>
          <p:cNvSpPr/>
          <p:nvPr/>
        </p:nvSpPr>
        <p:spPr>
          <a:xfrm>
            <a:off x="233766" y="495945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anus</a:t>
            </a:r>
            <a:endParaRPr lang="en-US" sz="80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AA6925-7C58-7E4B-9097-64BEE37EC332}"/>
              </a:ext>
            </a:extLst>
          </p:cNvPr>
          <p:cNvSpPr/>
          <p:nvPr/>
        </p:nvSpPr>
        <p:spPr>
          <a:xfrm>
            <a:off x="233766" y="3773839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bacteria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767D25-3CAE-B740-89EA-3306C78495E9}"/>
              </a:ext>
            </a:extLst>
          </p:cNvPr>
          <p:cNvSpPr txBox="1"/>
          <p:nvPr/>
        </p:nvSpPr>
        <p:spPr>
          <a:xfrm>
            <a:off x="233766" y="2691685"/>
            <a:ext cx="933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The hole where faeces leave the body.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35D5AD-9BC2-8147-80E7-D7FEBAEB00D1}"/>
              </a:ext>
            </a:extLst>
          </p:cNvPr>
          <p:cNvSpPr txBox="1"/>
          <p:nvPr/>
        </p:nvSpPr>
        <p:spPr>
          <a:xfrm>
            <a:off x="233766" y="5964894"/>
            <a:ext cx="9438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Small organisms that can cause disease.</a:t>
            </a:r>
          </a:p>
        </p:txBody>
      </p:sp>
      <p:pic>
        <p:nvPicPr>
          <p:cNvPr id="9" name="Picture 8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E801CCEC-B85F-D241-9D24-91292E28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3792829"/>
            <a:ext cx="980148" cy="1101144"/>
          </a:xfrm>
          <a:prstGeom prst="rect">
            <a:avLst/>
          </a:prstGeom>
        </p:spPr>
      </p:pic>
      <p:pic>
        <p:nvPicPr>
          <p:cNvPr id="11" name="Picture 10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B9D0E550-C660-4740-A759-77597597E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522845"/>
            <a:ext cx="980148" cy="110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85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33B9A-34A3-E342-B26D-F648E7019C63}"/>
              </a:ext>
            </a:extLst>
          </p:cNvPr>
          <p:cNvSpPr/>
          <p:nvPr/>
        </p:nvSpPr>
        <p:spPr>
          <a:xfrm>
            <a:off x="233766" y="495945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bile</a:t>
            </a:r>
            <a:endParaRPr lang="en-US" sz="80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AA6925-7C58-7E4B-9097-64BEE37EC332}"/>
              </a:ext>
            </a:extLst>
          </p:cNvPr>
          <p:cNvSpPr/>
          <p:nvPr/>
        </p:nvSpPr>
        <p:spPr>
          <a:xfrm>
            <a:off x="233766" y="3773839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bladder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767D25-3CAE-B740-89EA-3306C78495E9}"/>
              </a:ext>
            </a:extLst>
          </p:cNvPr>
          <p:cNvSpPr txBox="1"/>
          <p:nvPr/>
        </p:nvSpPr>
        <p:spPr>
          <a:xfrm>
            <a:off x="233766" y="2691685"/>
            <a:ext cx="933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A liquid produced in your liver that helps to digest fat.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35D5AD-9BC2-8147-80E7-D7FEBAEB00D1}"/>
              </a:ext>
            </a:extLst>
          </p:cNvPr>
          <p:cNvSpPr txBox="1"/>
          <p:nvPr/>
        </p:nvSpPr>
        <p:spPr>
          <a:xfrm>
            <a:off x="233766" y="5964894"/>
            <a:ext cx="9438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The part of your body where urine is stored.</a:t>
            </a:r>
          </a:p>
        </p:txBody>
      </p:sp>
      <p:pic>
        <p:nvPicPr>
          <p:cNvPr id="9" name="Picture 8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E801CCEC-B85F-D241-9D24-91292E28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3792829"/>
            <a:ext cx="980148" cy="1101144"/>
          </a:xfrm>
          <a:prstGeom prst="rect">
            <a:avLst/>
          </a:prstGeom>
        </p:spPr>
      </p:pic>
      <p:pic>
        <p:nvPicPr>
          <p:cNvPr id="11" name="Picture 10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B9D0E550-C660-4740-A759-77597597E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522845"/>
            <a:ext cx="980148" cy="110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72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33B9A-34A3-E342-B26D-F648E7019C63}"/>
              </a:ext>
            </a:extLst>
          </p:cNvPr>
          <p:cNvSpPr/>
          <p:nvPr/>
        </p:nvSpPr>
        <p:spPr>
          <a:xfrm>
            <a:off x="233766" y="495945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chemicals</a:t>
            </a:r>
            <a:endParaRPr lang="en-US" sz="80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AA6925-7C58-7E4B-9097-64BEE37EC332}"/>
              </a:ext>
            </a:extLst>
          </p:cNvPr>
          <p:cNvSpPr/>
          <p:nvPr/>
        </p:nvSpPr>
        <p:spPr>
          <a:xfrm>
            <a:off x="233766" y="3773839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chewing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767D25-3CAE-B740-89EA-3306C78495E9}"/>
              </a:ext>
            </a:extLst>
          </p:cNvPr>
          <p:cNvSpPr txBox="1"/>
          <p:nvPr/>
        </p:nvSpPr>
        <p:spPr>
          <a:xfrm>
            <a:off x="233766" y="2691685"/>
            <a:ext cx="933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Produced  in the process of chemistry.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35D5AD-9BC2-8147-80E7-D7FEBAEB00D1}"/>
              </a:ext>
            </a:extLst>
          </p:cNvPr>
          <p:cNvSpPr txBox="1"/>
          <p:nvPr/>
        </p:nvSpPr>
        <p:spPr>
          <a:xfrm>
            <a:off x="233766" y="5964894"/>
            <a:ext cx="9438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Tearing food between your teeth to make it easier to swallow.</a:t>
            </a:r>
          </a:p>
        </p:txBody>
      </p:sp>
      <p:pic>
        <p:nvPicPr>
          <p:cNvPr id="9" name="Picture 8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E801CCEC-B85F-D241-9D24-91292E28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3792829"/>
            <a:ext cx="980148" cy="1101144"/>
          </a:xfrm>
          <a:prstGeom prst="rect">
            <a:avLst/>
          </a:prstGeom>
        </p:spPr>
      </p:pic>
      <p:pic>
        <p:nvPicPr>
          <p:cNvPr id="11" name="Picture 10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B9D0E550-C660-4740-A759-77597597E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522845"/>
            <a:ext cx="980148" cy="110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800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33B9A-34A3-E342-B26D-F648E7019C63}"/>
              </a:ext>
            </a:extLst>
          </p:cNvPr>
          <p:cNvSpPr/>
          <p:nvPr/>
        </p:nvSpPr>
        <p:spPr>
          <a:xfrm>
            <a:off x="233766" y="495945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corrosive</a:t>
            </a:r>
            <a:endParaRPr lang="en-US" sz="80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AA6925-7C58-7E4B-9097-64BEE37EC332}"/>
              </a:ext>
            </a:extLst>
          </p:cNvPr>
          <p:cNvSpPr/>
          <p:nvPr/>
        </p:nvSpPr>
        <p:spPr>
          <a:xfrm>
            <a:off x="233766" y="3773839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digest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767D25-3CAE-B740-89EA-3306C78495E9}"/>
              </a:ext>
            </a:extLst>
          </p:cNvPr>
          <p:cNvSpPr txBox="1"/>
          <p:nvPr/>
        </p:nvSpPr>
        <p:spPr>
          <a:xfrm>
            <a:off x="233766" y="2691685"/>
            <a:ext cx="933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A chemical action that destroys something gradually.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35D5AD-9BC2-8147-80E7-D7FEBAEB00D1}"/>
              </a:ext>
            </a:extLst>
          </p:cNvPr>
          <p:cNvSpPr txBox="1"/>
          <p:nvPr/>
        </p:nvSpPr>
        <p:spPr>
          <a:xfrm>
            <a:off x="233766" y="6042168"/>
            <a:ext cx="9438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When food passes through the body to your stomach to then take the substances your body needs.</a:t>
            </a:r>
          </a:p>
        </p:txBody>
      </p:sp>
      <p:pic>
        <p:nvPicPr>
          <p:cNvPr id="9" name="Picture 8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E801CCEC-B85F-D241-9D24-91292E28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3792829"/>
            <a:ext cx="980148" cy="1101144"/>
          </a:xfrm>
          <a:prstGeom prst="rect">
            <a:avLst/>
          </a:prstGeom>
        </p:spPr>
      </p:pic>
      <p:pic>
        <p:nvPicPr>
          <p:cNvPr id="11" name="Picture 10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B9D0E550-C660-4740-A759-77597597E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522845"/>
            <a:ext cx="980148" cy="110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368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33B9A-34A3-E342-B26D-F648E7019C63}"/>
              </a:ext>
            </a:extLst>
          </p:cNvPr>
          <p:cNvSpPr/>
          <p:nvPr/>
        </p:nvSpPr>
        <p:spPr>
          <a:xfrm>
            <a:off x="233766" y="495945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energy</a:t>
            </a:r>
            <a:endParaRPr lang="en-US" sz="8000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AA6925-7C58-7E4B-9097-64BEE37EC332}"/>
              </a:ext>
            </a:extLst>
          </p:cNvPr>
          <p:cNvSpPr/>
          <p:nvPr/>
        </p:nvSpPr>
        <p:spPr>
          <a:xfrm>
            <a:off x="233766" y="3773839"/>
            <a:ext cx="9438468" cy="2588217"/>
          </a:xfrm>
          <a:prstGeom prst="rect">
            <a:avLst/>
          </a:prstGeom>
          <a:solidFill>
            <a:schemeClr val="bg1"/>
          </a:solidFill>
          <a:ln w="120650" cmpd="thickThin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enzymes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767D25-3CAE-B740-89EA-3306C78495E9}"/>
              </a:ext>
            </a:extLst>
          </p:cNvPr>
          <p:cNvSpPr txBox="1"/>
          <p:nvPr/>
        </p:nvSpPr>
        <p:spPr>
          <a:xfrm>
            <a:off x="272403" y="2743201"/>
            <a:ext cx="93352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The amount  of power from a physical or chemical resource in order to do something.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35D5AD-9BC2-8147-80E7-D7FEBAEB00D1}"/>
              </a:ext>
            </a:extLst>
          </p:cNvPr>
          <p:cNvSpPr txBox="1"/>
          <p:nvPr/>
        </p:nvSpPr>
        <p:spPr>
          <a:xfrm>
            <a:off x="233766" y="5964894"/>
            <a:ext cx="9438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A complex chemical produced by living cells.</a:t>
            </a:r>
          </a:p>
        </p:txBody>
      </p:sp>
      <p:pic>
        <p:nvPicPr>
          <p:cNvPr id="9" name="Picture 8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E801CCEC-B85F-D241-9D24-91292E28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3792829"/>
            <a:ext cx="980148" cy="1101144"/>
          </a:xfrm>
          <a:prstGeom prst="rect">
            <a:avLst/>
          </a:prstGeom>
        </p:spPr>
      </p:pic>
      <p:pic>
        <p:nvPicPr>
          <p:cNvPr id="11" name="Picture 10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B9D0E550-C660-4740-A759-77597597E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086" y="522845"/>
            <a:ext cx="980148" cy="110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89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1048</TotalTime>
  <Words>655</Words>
  <Application>Microsoft Macintosh PowerPoint</Application>
  <PresentationFormat>A4 Paper (210x297 mm)</PresentationFormat>
  <Paragraphs>142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Hiragino Kaku Gothic Std W8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vocabularyninja@yahoo.com</dc:creator>
  <cp:lastModifiedBy>vocabularyninja@yahoo.com</cp:lastModifiedBy>
  <cp:revision>64</cp:revision>
  <dcterms:created xsi:type="dcterms:W3CDTF">2019-02-20T10:42:00Z</dcterms:created>
  <dcterms:modified xsi:type="dcterms:W3CDTF">2019-08-18T09:14:45Z</dcterms:modified>
</cp:coreProperties>
</file>