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77" r:id="rId2"/>
    <p:sldId id="640" r:id="rId3"/>
    <p:sldId id="480" r:id="rId4"/>
    <p:sldId id="256" r:id="rId5"/>
    <p:sldId id="258" r:id="rId6"/>
    <p:sldId id="259" r:id="rId7"/>
    <p:sldId id="260" r:id="rId8"/>
    <p:sldId id="261" r:id="rId9"/>
    <p:sldId id="257" r:id="rId10"/>
    <p:sldId id="476" r:id="rId11"/>
    <p:sldId id="341" r:id="rId12"/>
    <p:sldId id="343" r:id="rId13"/>
    <p:sldId id="344" r:id="rId14"/>
    <p:sldId id="345" r:id="rId15"/>
    <p:sldId id="346" r:id="rId16"/>
    <p:sldId id="342" r:id="rId17"/>
    <p:sldId id="479" r:id="rId18"/>
    <p:sldId id="426" r:id="rId19"/>
    <p:sldId id="428" r:id="rId20"/>
    <p:sldId id="429" r:id="rId21"/>
    <p:sldId id="430" r:id="rId22"/>
    <p:sldId id="431" r:id="rId23"/>
    <p:sldId id="427" r:id="rId24"/>
    <p:sldId id="498" r:id="rId25"/>
    <p:sldId id="281" r:id="rId26"/>
    <p:sldId id="283" r:id="rId27"/>
    <p:sldId id="284" r:id="rId28"/>
    <p:sldId id="285" r:id="rId29"/>
    <p:sldId id="286" r:id="rId30"/>
    <p:sldId id="282" r:id="rId31"/>
    <p:sldId id="499" r:id="rId32"/>
    <p:sldId id="365" r:id="rId33"/>
    <p:sldId id="367" r:id="rId34"/>
    <p:sldId id="368" r:id="rId35"/>
    <p:sldId id="369" r:id="rId36"/>
    <p:sldId id="370" r:id="rId37"/>
    <p:sldId id="366" r:id="rId38"/>
    <p:sldId id="500" r:id="rId39"/>
    <p:sldId id="449" r:id="rId40"/>
    <p:sldId id="451" r:id="rId41"/>
    <p:sldId id="452" r:id="rId42"/>
    <p:sldId id="453" r:id="rId43"/>
    <p:sldId id="454" r:id="rId44"/>
    <p:sldId id="450" r:id="rId4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A6E4"/>
    <a:srgbClr val="AE78D6"/>
    <a:srgbClr val="ECBCF0"/>
    <a:srgbClr val="FFE4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105" d="100"/>
          <a:sy n="105" d="100"/>
        </p:scale>
        <p:origin x="103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DCA25391-7204-4751-B10A-63F8B23476F7}" type="datetimeFigureOut">
              <a:rPr lang="en-GB" smtClean="0"/>
              <a:t>19/08/2020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4C720-B3BA-4F08-B2EF-E2F52F9ECB15}" type="slidenum">
              <a:rPr lang="en-GB" smtClean="0"/>
              <a:t>‹#›</a:t>
            </a:fld>
            <a:endParaRPr lang="en-GB"/>
          </a:p>
        </p:txBody>
      </p:sp>
    </p:spTree>
    <p:extLst>
      <p:ext uri="{BB962C8B-B14F-4D97-AF65-F5344CB8AC3E}">
        <p14:creationId xmlns:p14="http://schemas.microsoft.com/office/powerpoint/2010/main" val="3765104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CA25391-7204-4751-B10A-63F8B23476F7}" type="datetimeFigureOut">
              <a:rPr lang="en-GB" smtClean="0"/>
              <a:t>19/08/2020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4C720-B3BA-4F08-B2EF-E2F52F9ECB15}" type="slidenum">
              <a:rPr lang="en-GB" smtClean="0"/>
              <a:t>‹#›</a:t>
            </a:fld>
            <a:endParaRPr lang="en-GB"/>
          </a:p>
        </p:txBody>
      </p:sp>
    </p:spTree>
    <p:extLst>
      <p:ext uri="{BB962C8B-B14F-4D97-AF65-F5344CB8AC3E}">
        <p14:creationId xmlns:p14="http://schemas.microsoft.com/office/powerpoint/2010/main" val="1162975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CA25391-7204-4751-B10A-63F8B23476F7}" type="datetimeFigureOut">
              <a:rPr lang="en-GB" smtClean="0"/>
              <a:t>19/08/2020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4C720-B3BA-4F08-B2EF-E2F52F9ECB15}" type="slidenum">
              <a:rPr lang="en-GB" smtClean="0"/>
              <a:t>‹#›</a:t>
            </a:fld>
            <a:endParaRPr lang="en-GB"/>
          </a:p>
        </p:txBody>
      </p:sp>
    </p:spTree>
    <p:extLst>
      <p:ext uri="{BB962C8B-B14F-4D97-AF65-F5344CB8AC3E}">
        <p14:creationId xmlns:p14="http://schemas.microsoft.com/office/powerpoint/2010/main" val="1036465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CA25391-7204-4751-B10A-63F8B23476F7}" type="datetimeFigureOut">
              <a:rPr lang="en-GB" smtClean="0"/>
              <a:t>19/08/2020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4C720-B3BA-4F08-B2EF-E2F52F9ECB15}" type="slidenum">
              <a:rPr lang="en-GB" smtClean="0"/>
              <a:t>‹#›</a:t>
            </a:fld>
            <a:endParaRPr lang="en-GB"/>
          </a:p>
        </p:txBody>
      </p:sp>
    </p:spTree>
    <p:extLst>
      <p:ext uri="{BB962C8B-B14F-4D97-AF65-F5344CB8AC3E}">
        <p14:creationId xmlns:p14="http://schemas.microsoft.com/office/powerpoint/2010/main" val="1975883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CA25391-7204-4751-B10A-63F8B23476F7}" type="datetimeFigureOut">
              <a:rPr lang="en-GB" smtClean="0"/>
              <a:t>19/08/2020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4C720-B3BA-4F08-B2EF-E2F52F9ECB15}" type="slidenum">
              <a:rPr lang="en-GB" smtClean="0"/>
              <a:t>‹#›</a:t>
            </a:fld>
            <a:endParaRPr lang="en-GB"/>
          </a:p>
        </p:txBody>
      </p:sp>
    </p:spTree>
    <p:extLst>
      <p:ext uri="{BB962C8B-B14F-4D97-AF65-F5344CB8AC3E}">
        <p14:creationId xmlns:p14="http://schemas.microsoft.com/office/powerpoint/2010/main" val="1982644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CA25391-7204-4751-B10A-63F8B23476F7}" type="datetimeFigureOut">
              <a:rPr lang="en-GB" smtClean="0"/>
              <a:t>19/08/2020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D4C720-B3BA-4F08-B2EF-E2F52F9ECB15}" type="slidenum">
              <a:rPr lang="en-GB" smtClean="0"/>
              <a:t>‹#›</a:t>
            </a:fld>
            <a:endParaRPr lang="en-GB"/>
          </a:p>
        </p:txBody>
      </p:sp>
    </p:spTree>
    <p:extLst>
      <p:ext uri="{BB962C8B-B14F-4D97-AF65-F5344CB8AC3E}">
        <p14:creationId xmlns:p14="http://schemas.microsoft.com/office/powerpoint/2010/main" val="2811158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CA25391-7204-4751-B10A-63F8B23476F7}" type="datetimeFigureOut">
              <a:rPr lang="en-GB" smtClean="0"/>
              <a:t>19/08/2020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6D4C720-B3BA-4F08-B2EF-E2F52F9ECB15}" type="slidenum">
              <a:rPr lang="en-GB" smtClean="0"/>
              <a:t>‹#›</a:t>
            </a:fld>
            <a:endParaRPr lang="en-GB"/>
          </a:p>
        </p:txBody>
      </p:sp>
    </p:spTree>
    <p:extLst>
      <p:ext uri="{BB962C8B-B14F-4D97-AF65-F5344CB8AC3E}">
        <p14:creationId xmlns:p14="http://schemas.microsoft.com/office/powerpoint/2010/main" val="1374409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CA25391-7204-4751-B10A-63F8B23476F7}" type="datetimeFigureOut">
              <a:rPr lang="en-GB" smtClean="0"/>
              <a:t>19/08/2020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6D4C720-B3BA-4F08-B2EF-E2F52F9ECB15}" type="slidenum">
              <a:rPr lang="en-GB" smtClean="0"/>
              <a:t>‹#›</a:t>
            </a:fld>
            <a:endParaRPr lang="en-GB"/>
          </a:p>
        </p:txBody>
      </p:sp>
    </p:spTree>
    <p:extLst>
      <p:ext uri="{BB962C8B-B14F-4D97-AF65-F5344CB8AC3E}">
        <p14:creationId xmlns:p14="http://schemas.microsoft.com/office/powerpoint/2010/main" val="36700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25391-7204-4751-B10A-63F8B23476F7}" type="datetimeFigureOut">
              <a:rPr lang="en-GB" smtClean="0"/>
              <a:t>19/08/2020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6D4C720-B3BA-4F08-B2EF-E2F52F9ECB15}" type="slidenum">
              <a:rPr lang="en-GB" smtClean="0"/>
              <a:t>‹#›</a:t>
            </a:fld>
            <a:endParaRPr lang="en-GB"/>
          </a:p>
        </p:txBody>
      </p:sp>
    </p:spTree>
    <p:extLst>
      <p:ext uri="{BB962C8B-B14F-4D97-AF65-F5344CB8AC3E}">
        <p14:creationId xmlns:p14="http://schemas.microsoft.com/office/powerpoint/2010/main" val="3706742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DCA25391-7204-4751-B10A-63F8B23476F7}" type="datetimeFigureOut">
              <a:rPr lang="en-GB" smtClean="0"/>
              <a:t>19/08/2020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D4C720-B3BA-4F08-B2EF-E2F52F9ECB15}" type="slidenum">
              <a:rPr lang="en-GB" smtClean="0"/>
              <a:t>‹#›</a:t>
            </a:fld>
            <a:endParaRPr lang="en-GB"/>
          </a:p>
        </p:txBody>
      </p:sp>
    </p:spTree>
    <p:extLst>
      <p:ext uri="{BB962C8B-B14F-4D97-AF65-F5344CB8AC3E}">
        <p14:creationId xmlns:p14="http://schemas.microsoft.com/office/powerpoint/2010/main" val="244556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DCA25391-7204-4751-B10A-63F8B23476F7}" type="datetimeFigureOut">
              <a:rPr lang="en-GB" smtClean="0"/>
              <a:t>19/08/2020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D4C720-B3BA-4F08-B2EF-E2F52F9ECB15}" type="slidenum">
              <a:rPr lang="en-GB" smtClean="0"/>
              <a:t>‹#›</a:t>
            </a:fld>
            <a:endParaRPr lang="en-GB"/>
          </a:p>
        </p:txBody>
      </p:sp>
    </p:spTree>
    <p:extLst>
      <p:ext uri="{BB962C8B-B14F-4D97-AF65-F5344CB8AC3E}">
        <p14:creationId xmlns:p14="http://schemas.microsoft.com/office/powerpoint/2010/main" val="204908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A25391-7204-4751-B10A-63F8B23476F7}" type="datetimeFigureOut">
              <a:rPr lang="en-GB" smtClean="0"/>
              <a:t>19/08/2020</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D4C720-B3BA-4F08-B2EF-E2F52F9ECB15}" type="slidenum">
              <a:rPr lang="en-GB" smtClean="0"/>
              <a:t>‹#›</a:t>
            </a:fld>
            <a:endParaRPr lang="en-GB"/>
          </a:p>
        </p:txBody>
      </p:sp>
    </p:spTree>
    <p:extLst>
      <p:ext uri="{BB962C8B-B14F-4D97-AF65-F5344CB8AC3E}">
        <p14:creationId xmlns:p14="http://schemas.microsoft.com/office/powerpoint/2010/main" val="2459815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2E03242-98CC-0F49-8163-21376A468292}"/>
              </a:ext>
            </a:extLst>
          </p:cNvPr>
          <p:cNvSpPr/>
          <p:nvPr/>
        </p:nvSpPr>
        <p:spPr>
          <a:xfrm>
            <a:off x="332510" y="552480"/>
            <a:ext cx="4811889" cy="5509200"/>
          </a:xfrm>
          <a:prstGeom prst="rect">
            <a:avLst/>
          </a:prstGeom>
          <a:noFill/>
          <a:ln>
            <a:noFill/>
          </a:ln>
        </p:spPr>
        <p:txBody>
          <a:bodyPr wrap="square" lIns="91440" tIns="45720" rIns="91440" bIns="45720">
            <a:spAutoFit/>
          </a:bodyPr>
          <a:lstStyle/>
          <a:p>
            <a:pPr algn="ctr"/>
            <a:r>
              <a:rPr lang="en-GB" sz="8800" b="1" cap="none" spc="0" dirty="0">
                <a:ln w="0"/>
                <a:solidFill>
                  <a:srgbClr val="01A6E4"/>
                </a:solidFill>
                <a:effectLst>
                  <a:outerShdw blurRad="38100" dist="19050" dir="2700000" algn="tl" rotWithShape="0">
                    <a:schemeClr val="dk1">
                      <a:alpha val="40000"/>
                    </a:schemeClr>
                  </a:outerShdw>
                </a:effectLst>
                <a:latin typeface="Gill Sans MT" panose="020B0502020104020203" pitchFamily="34" charset="77"/>
              </a:rPr>
              <a:t>Whole School SPaG Starters</a:t>
            </a:r>
            <a:endParaRPr lang="en-GB" sz="900" b="1" dirty="0">
              <a:ln w="0"/>
              <a:solidFill>
                <a:srgbClr val="01A6E4"/>
              </a:solidFill>
              <a:effectLst>
                <a:outerShdw blurRad="38100" dist="19050" dir="2700000" algn="tl" rotWithShape="0">
                  <a:schemeClr val="dk1">
                    <a:alpha val="40000"/>
                  </a:schemeClr>
                </a:outerShdw>
              </a:effectLst>
              <a:latin typeface="Gill Sans MT" panose="020B0502020104020203" pitchFamily="34" charset="77"/>
            </a:endParaRPr>
          </a:p>
        </p:txBody>
      </p:sp>
      <p:pic>
        <p:nvPicPr>
          <p:cNvPr id="6" name="Picture 5" descr="A close up of a sign&#10;&#10;Description automatically generated">
            <a:extLst>
              <a:ext uri="{FF2B5EF4-FFF2-40B4-BE49-F238E27FC236}">
                <a16:creationId xmlns:a16="http://schemas.microsoft.com/office/drawing/2014/main" id="{A45503B3-DFD9-E54F-A329-D9ACD91009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416" y="924606"/>
            <a:ext cx="4049057" cy="3087917"/>
          </a:xfrm>
          <a:prstGeom prst="rect">
            <a:avLst/>
          </a:prstGeom>
        </p:spPr>
      </p:pic>
      <p:sp>
        <p:nvSpPr>
          <p:cNvPr id="9" name="Rectangle 8">
            <a:extLst>
              <a:ext uri="{FF2B5EF4-FFF2-40B4-BE49-F238E27FC236}">
                <a16:creationId xmlns:a16="http://schemas.microsoft.com/office/drawing/2014/main" id="{2B18B4DA-408A-F94F-BD6C-D00D0D29F947}"/>
              </a:ext>
            </a:extLst>
          </p:cNvPr>
          <p:cNvSpPr/>
          <p:nvPr/>
        </p:nvSpPr>
        <p:spPr>
          <a:xfrm>
            <a:off x="4952999" y="4476638"/>
            <a:ext cx="4811889" cy="1446550"/>
          </a:xfrm>
          <a:prstGeom prst="rect">
            <a:avLst/>
          </a:prstGeom>
          <a:noFill/>
        </p:spPr>
        <p:txBody>
          <a:bodyPr wrap="square" lIns="91440" tIns="45720" rIns="91440" bIns="45720">
            <a:spAutoFit/>
          </a:bodyPr>
          <a:lstStyle/>
          <a:p>
            <a:pPr algn="ctr"/>
            <a:r>
              <a:rPr lang="en-GB" sz="8800" b="1" cap="none" spc="0" dirty="0">
                <a:ln w="0"/>
                <a:effectLst>
                  <a:outerShdw blurRad="38100" dist="19050" dir="2700000" algn="tl" rotWithShape="0">
                    <a:schemeClr val="dk1">
                      <a:alpha val="40000"/>
                    </a:schemeClr>
                  </a:outerShdw>
                </a:effectLst>
                <a:latin typeface="Gill Sans MT" panose="020B0502020104020203" pitchFamily="34" charset="77"/>
              </a:rPr>
              <a:t>Sample</a:t>
            </a:r>
            <a:endParaRPr lang="en-GB" sz="900" b="1" dirty="0">
              <a:ln w="0"/>
              <a:effectLst>
                <a:outerShdw blurRad="38100" dist="19050" dir="2700000" algn="tl" rotWithShape="0">
                  <a:schemeClr val="dk1">
                    <a:alpha val="40000"/>
                  </a:schemeClr>
                </a:outerShdw>
              </a:effectLst>
              <a:latin typeface="Gill Sans MT" panose="020B0502020104020203" pitchFamily="34" charset="77"/>
            </a:endParaRPr>
          </a:p>
        </p:txBody>
      </p:sp>
      <p:sp>
        <p:nvSpPr>
          <p:cNvPr id="7" name="TextBox 6">
            <a:extLst>
              <a:ext uri="{FF2B5EF4-FFF2-40B4-BE49-F238E27FC236}">
                <a16:creationId xmlns:a16="http://schemas.microsoft.com/office/drawing/2014/main" id="{5CDA7E3E-213C-A146-8375-EB1F336A48AD}"/>
              </a:ext>
            </a:extLst>
          </p:cNvPr>
          <p:cNvSpPr txBox="1"/>
          <p:nvPr/>
        </p:nvSpPr>
        <p:spPr>
          <a:xfrm>
            <a:off x="3873474" y="6387303"/>
            <a:ext cx="2541850" cy="369332"/>
          </a:xfrm>
          <a:prstGeom prst="rect">
            <a:avLst/>
          </a:prstGeom>
          <a:noFill/>
        </p:spPr>
        <p:txBody>
          <a:bodyPr wrap="none" rtlCol="0">
            <a:spAutoFit/>
          </a:bodyPr>
          <a:lstStyle/>
          <a:p>
            <a:r>
              <a:rPr lang="en-GB" dirty="0">
                <a:latin typeface="Gill Sans MT" panose="020B0502020104020203" pitchFamily="34" charset="77"/>
              </a:rPr>
              <a:t>Ⓒ Vocabulary Ninja 2020</a:t>
            </a:r>
          </a:p>
        </p:txBody>
      </p:sp>
    </p:spTree>
    <p:extLst>
      <p:ext uri="{BB962C8B-B14F-4D97-AF65-F5344CB8AC3E}">
        <p14:creationId xmlns:p14="http://schemas.microsoft.com/office/powerpoint/2010/main" val="2083353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2E03242-98CC-0F49-8163-21376A468292}"/>
              </a:ext>
            </a:extLst>
          </p:cNvPr>
          <p:cNvSpPr/>
          <p:nvPr/>
        </p:nvSpPr>
        <p:spPr>
          <a:xfrm>
            <a:off x="1421067" y="1189925"/>
            <a:ext cx="7063866" cy="4478149"/>
          </a:xfrm>
          <a:prstGeom prst="rect">
            <a:avLst/>
          </a:prstGeom>
          <a:noFill/>
        </p:spPr>
        <p:txBody>
          <a:bodyPr wrap="square" lIns="91440" tIns="45720" rIns="91440" bIns="45720">
            <a:spAutoFit/>
          </a:bodyPr>
          <a:lstStyle/>
          <a:p>
            <a:pPr algn="ctr"/>
            <a:r>
              <a:rPr lang="en-GB" sz="13800" b="1" cap="none" spc="0" dirty="0">
                <a:ln w="0"/>
                <a:solidFill>
                  <a:srgbClr val="01A6E4"/>
                </a:solidFill>
                <a:effectLst>
                  <a:outerShdw blurRad="38100" dist="19050" dir="2700000" algn="tl" rotWithShape="0">
                    <a:schemeClr val="dk1">
                      <a:alpha val="40000"/>
                    </a:schemeClr>
                  </a:outerShdw>
                </a:effectLst>
                <a:latin typeface="Gill Sans MT" panose="020B0502020104020203" pitchFamily="34" charset="77"/>
              </a:rPr>
              <a:t>Spring</a:t>
            </a:r>
            <a:endParaRPr lang="en-GB" sz="900" b="1" dirty="0">
              <a:ln w="0"/>
              <a:solidFill>
                <a:srgbClr val="01A6E4"/>
              </a:solidFill>
              <a:effectLst>
                <a:outerShdw blurRad="38100" dist="19050" dir="2700000" algn="tl" rotWithShape="0">
                  <a:schemeClr val="dk1">
                    <a:alpha val="40000"/>
                  </a:schemeClr>
                </a:outerShdw>
              </a:effectLst>
              <a:latin typeface="Gill Sans MT" panose="020B0502020104020203" pitchFamily="34" charset="77"/>
            </a:endParaRPr>
          </a:p>
          <a:p>
            <a:pPr algn="ctr"/>
            <a:r>
              <a:rPr lang="en-GB" sz="13800" b="1" cap="none" spc="0" dirty="0">
                <a:ln w="0"/>
                <a:effectLst>
                  <a:outerShdw blurRad="38100" dist="19050" dir="2700000" algn="tl" rotWithShape="0">
                    <a:schemeClr val="dk1">
                      <a:alpha val="40000"/>
                    </a:schemeClr>
                  </a:outerShdw>
                </a:effectLst>
                <a:latin typeface="Gill Sans MT" panose="020B0502020104020203" pitchFamily="34" charset="77"/>
              </a:rPr>
              <a:t>Year 6</a:t>
            </a:r>
          </a:p>
        </p:txBody>
      </p:sp>
    </p:spTree>
    <p:extLst>
      <p:ext uri="{BB962C8B-B14F-4D97-AF65-F5344CB8AC3E}">
        <p14:creationId xmlns:p14="http://schemas.microsoft.com/office/powerpoint/2010/main" val="1934935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2" name="Rounded Rectangle 31"/>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33" name="Oval 32"/>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34" name="Rounded Rectangle 33"/>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35" name="Oval 34"/>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42" name="Rounded Rectangle 4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a:t>
            </a:r>
          </a:p>
        </p:txBody>
      </p:sp>
      <p:sp>
        <p:nvSpPr>
          <p:cNvPr id="43" name="Oval 4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69" name="Rounded Rectangle 68"/>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70" name="Oval 69"/>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71" name="Rounded Rectangle 70"/>
          <p:cNvSpPr/>
          <p:nvPr/>
        </p:nvSpPr>
        <p:spPr>
          <a:xfrm>
            <a:off x="6772924" y="3608932"/>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72" name="Oval 71"/>
          <p:cNvSpPr/>
          <p:nvPr/>
        </p:nvSpPr>
        <p:spPr>
          <a:xfrm>
            <a:off x="9061585" y="3556269"/>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47" name="TextBox 46"/>
          <p:cNvSpPr txBox="1"/>
          <p:nvPr/>
        </p:nvSpPr>
        <p:spPr>
          <a:xfrm>
            <a:off x="107037" y="3979844"/>
            <a:ext cx="3049868" cy="2092881"/>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Thomas climbed the tree.</a:t>
            </a:r>
          </a:p>
          <a:p>
            <a:pPr marL="278606" indent="-278606">
              <a:buAutoNum type="arabicParenR"/>
            </a:pPr>
            <a:r>
              <a:rPr lang="en-GB" sz="1000" dirty="0">
                <a:latin typeface="Gill Sans MT" panose="020B0502020104020203" pitchFamily="34" charset="77"/>
              </a:rPr>
              <a:t>This was given to me by my dad. </a:t>
            </a:r>
          </a:p>
          <a:p>
            <a:pPr marL="278606" indent="-278606">
              <a:buAutoNum type="arabicParenR"/>
            </a:pPr>
            <a:r>
              <a:rPr lang="en-GB" sz="1000" dirty="0">
                <a:latin typeface="Gill Sans MT" panose="020B0502020104020203" pitchFamily="34" charset="77"/>
              </a:rPr>
              <a:t>The carrots have been eaten. </a:t>
            </a:r>
          </a:p>
          <a:p>
            <a:pPr marL="278606" indent="-278606">
              <a:buAutoNum type="arabicParenR"/>
            </a:pPr>
            <a:r>
              <a:rPr lang="en-GB" sz="1000" dirty="0">
                <a:latin typeface="Gill Sans MT" panose="020B0502020104020203" pitchFamily="34" charset="77"/>
              </a:rPr>
              <a:t>Somebody stole my wallet.</a:t>
            </a:r>
          </a:p>
          <a:p>
            <a:pPr marL="278606" indent="-278606">
              <a:buAutoNum type="arabicParenR"/>
            </a:pPr>
            <a:r>
              <a:rPr lang="en-GB" sz="1000" dirty="0">
                <a:latin typeface="Gill Sans MT" panose="020B0502020104020203" pitchFamily="34" charset="77"/>
              </a:rPr>
              <a:t>The children have eaten the biscuits.</a:t>
            </a:r>
          </a:p>
          <a:p>
            <a:pPr marL="278606" indent="-278606">
              <a:buAutoNum type="arabicParenR"/>
            </a:pPr>
            <a:r>
              <a:rPr lang="en-GB" sz="1000" dirty="0">
                <a:latin typeface="Gill Sans MT" panose="020B0502020104020203" pitchFamily="34" charset="77"/>
              </a:rPr>
              <a:t>This film was directed by a famous director. </a:t>
            </a:r>
          </a:p>
          <a:p>
            <a:pPr marL="278606" indent="-278606">
              <a:buAutoNum type="arabicParenR"/>
            </a:pPr>
            <a:r>
              <a:rPr lang="en-GB" sz="1000" dirty="0">
                <a:latin typeface="Gill Sans MT" panose="020B0502020104020203" pitchFamily="34" charset="77"/>
              </a:rPr>
              <a:t>Picasso painted this painting.</a:t>
            </a:r>
          </a:p>
          <a:p>
            <a:pPr marL="278606" indent="-278606">
              <a:buAutoNum type="arabicParenR"/>
            </a:pPr>
            <a:r>
              <a:rPr lang="en-GB" sz="1000" dirty="0">
                <a:latin typeface="Gill Sans MT" panose="020B0502020104020203" pitchFamily="34" charset="77"/>
              </a:rPr>
              <a:t>My mum made my packed lunch. </a:t>
            </a:r>
          </a:p>
          <a:p>
            <a:pPr marL="278606" indent="-278606">
              <a:buAutoNum type="arabicParenR"/>
            </a:pPr>
            <a:r>
              <a:rPr lang="en-GB" sz="1000" dirty="0">
                <a:latin typeface="Gill Sans MT" panose="020B0502020104020203" pitchFamily="34" charset="77"/>
              </a:rPr>
              <a:t>The cake has been eaten. </a:t>
            </a:r>
          </a:p>
          <a:p>
            <a:pPr marL="278606" indent="-278606">
              <a:buAutoNum type="arabicParenR"/>
            </a:pPr>
            <a:r>
              <a:rPr lang="en-GB" sz="1000" dirty="0">
                <a:latin typeface="Gill Sans MT" panose="020B0502020104020203" pitchFamily="34" charset="77"/>
              </a:rPr>
              <a:t>We played on the swings. </a:t>
            </a:r>
          </a:p>
        </p:txBody>
      </p:sp>
      <p:sp>
        <p:nvSpPr>
          <p:cNvPr id="48" name="TextBox 47"/>
          <p:cNvSpPr txBox="1"/>
          <p:nvPr/>
        </p:nvSpPr>
        <p:spPr>
          <a:xfrm>
            <a:off x="6699771" y="604155"/>
            <a:ext cx="3049868" cy="2092881"/>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Thomas climbed the tree.</a:t>
            </a:r>
          </a:p>
          <a:p>
            <a:pPr marL="278606" indent="-278606">
              <a:buAutoNum type="arabicParenR"/>
            </a:pPr>
            <a:r>
              <a:rPr lang="en-GB" sz="1000" dirty="0">
                <a:latin typeface="Gill Sans MT" panose="020B0502020104020203" pitchFamily="34" charset="77"/>
              </a:rPr>
              <a:t>This was given to me by my dad. </a:t>
            </a:r>
          </a:p>
          <a:p>
            <a:pPr marL="278606" indent="-278606">
              <a:buAutoNum type="arabicParenR"/>
            </a:pPr>
            <a:r>
              <a:rPr lang="en-GB" sz="1000" dirty="0">
                <a:latin typeface="Gill Sans MT" panose="020B0502020104020203" pitchFamily="34" charset="77"/>
              </a:rPr>
              <a:t>The carrots have been eaten. </a:t>
            </a:r>
          </a:p>
          <a:p>
            <a:pPr marL="278606" indent="-278606">
              <a:buAutoNum type="arabicParenR"/>
            </a:pPr>
            <a:r>
              <a:rPr lang="en-GB" sz="1000" dirty="0">
                <a:latin typeface="Gill Sans MT" panose="020B0502020104020203" pitchFamily="34" charset="77"/>
              </a:rPr>
              <a:t>Somebody stole my wallet.</a:t>
            </a:r>
          </a:p>
          <a:p>
            <a:pPr marL="278606" indent="-278606">
              <a:buAutoNum type="arabicParenR"/>
            </a:pPr>
            <a:r>
              <a:rPr lang="en-GB" sz="1000" dirty="0">
                <a:latin typeface="Gill Sans MT" panose="020B0502020104020203" pitchFamily="34" charset="77"/>
              </a:rPr>
              <a:t>The children have eaten the biscuits.</a:t>
            </a:r>
          </a:p>
          <a:p>
            <a:pPr marL="278606" indent="-278606">
              <a:buAutoNum type="arabicParenR"/>
            </a:pPr>
            <a:r>
              <a:rPr lang="en-GB" sz="1000" dirty="0">
                <a:latin typeface="Gill Sans MT" panose="020B0502020104020203" pitchFamily="34" charset="77"/>
              </a:rPr>
              <a:t>This film was directed by a famous director. </a:t>
            </a:r>
          </a:p>
          <a:p>
            <a:pPr marL="278606" indent="-278606">
              <a:buAutoNum type="arabicParenR"/>
            </a:pPr>
            <a:r>
              <a:rPr lang="en-GB" sz="1000" dirty="0">
                <a:latin typeface="Gill Sans MT" panose="020B0502020104020203" pitchFamily="34" charset="77"/>
              </a:rPr>
              <a:t>Picasso painted this painting.</a:t>
            </a:r>
          </a:p>
          <a:p>
            <a:pPr marL="278606" indent="-278606">
              <a:buAutoNum type="arabicParenR"/>
            </a:pPr>
            <a:r>
              <a:rPr lang="en-GB" sz="1000" dirty="0">
                <a:latin typeface="Gill Sans MT" panose="020B0502020104020203" pitchFamily="34" charset="77"/>
              </a:rPr>
              <a:t>My mum made my packed lunch. </a:t>
            </a:r>
          </a:p>
          <a:p>
            <a:pPr marL="278606" indent="-278606">
              <a:buAutoNum type="arabicParenR"/>
            </a:pPr>
            <a:r>
              <a:rPr lang="en-GB" sz="1000" dirty="0">
                <a:latin typeface="Gill Sans MT" panose="020B0502020104020203" pitchFamily="34" charset="77"/>
              </a:rPr>
              <a:t>The cake has been eaten. </a:t>
            </a:r>
          </a:p>
          <a:p>
            <a:pPr marL="278606" indent="-278606">
              <a:buAutoNum type="arabicParenR"/>
            </a:pPr>
            <a:r>
              <a:rPr lang="en-GB" sz="1000" dirty="0">
                <a:latin typeface="Gill Sans MT" panose="020B0502020104020203" pitchFamily="34" charset="77"/>
              </a:rPr>
              <a:t>We played on the swings. </a:t>
            </a:r>
          </a:p>
        </p:txBody>
      </p:sp>
      <p:sp>
        <p:nvSpPr>
          <p:cNvPr id="52" name="TextBox 51"/>
          <p:cNvSpPr txBox="1"/>
          <p:nvPr/>
        </p:nvSpPr>
        <p:spPr>
          <a:xfrm>
            <a:off x="3383533" y="608590"/>
            <a:ext cx="3049868" cy="2092881"/>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Thomas climbed the tree.</a:t>
            </a:r>
          </a:p>
          <a:p>
            <a:pPr marL="278606" indent="-278606">
              <a:buAutoNum type="arabicParenR"/>
            </a:pPr>
            <a:r>
              <a:rPr lang="en-GB" sz="1000" dirty="0">
                <a:latin typeface="Gill Sans MT" panose="020B0502020104020203" pitchFamily="34" charset="77"/>
              </a:rPr>
              <a:t>This was given to me by my dad. </a:t>
            </a:r>
          </a:p>
          <a:p>
            <a:pPr marL="278606" indent="-278606">
              <a:buAutoNum type="arabicParenR"/>
            </a:pPr>
            <a:r>
              <a:rPr lang="en-GB" sz="1000" dirty="0">
                <a:latin typeface="Gill Sans MT" panose="020B0502020104020203" pitchFamily="34" charset="77"/>
              </a:rPr>
              <a:t>The carrots have been eaten. </a:t>
            </a:r>
          </a:p>
          <a:p>
            <a:pPr marL="278606" indent="-278606">
              <a:buAutoNum type="arabicParenR"/>
            </a:pPr>
            <a:r>
              <a:rPr lang="en-GB" sz="1000" dirty="0">
                <a:latin typeface="Gill Sans MT" panose="020B0502020104020203" pitchFamily="34" charset="77"/>
              </a:rPr>
              <a:t>Somebody stole my wallet.</a:t>
            </a:r>
          </a:p>
          <a:p>
            <a:pPr marL="278606" indent="-278606">
              <a:buAutoNum type="arabicParenR"/>
            </a:pPr>
            <a:r>
              <a:rPr lang="en-GB" sz="1000" dirty="0">
                <a:latin typeface="Gill Sans MT" panose="020B0502020104020203" pitchFamily="34" charset="77"/>
              </a:rPr>
              <a:t>The children have eaten the biscuits.</a:t>
            </a:r>
          </a:p>
          <a:p>
            <a:pPr marL="278606" indent="-278606">
              <a:buAutoNum type="arabicParenR"/>
            </a:pPr>
            <a:r>
              <a:rPr lang="en-GB" sz="1000" dirty="0">
                <a:latin typeface="Gill Sans MT" panose="020B0502020104020203" pitchFamily="34" charset="77"/>
              </a:rPr>
              <a:t>This film was directed by a famous director. </a:t>
            </a:r>
          </a:p>
          <a:p>
            <a:pPr marL="278606" indent="-278606">
              <a:buAutoNum type="arabicParenR"/>
            </a:pPr>
            <a:r>
              <a:rPr lang="en-GB" sz="1000" dirty="0">
                <a:latin typeface="Gill Sans MT" panose="020B0502020104020203" pitchFamily="34" charset="77"/>
              </a:rPr>
              <a:t>Picasso painted this painting.</a:t>
            </a:r>
          </a:p>
          <a:p>
            <a:pPr marL="278606" indent="-278606">
              <a:buAutoNum type="arabicParenR"/>
            </a:pPr>
            <a:r>
              <a:rPr lang="en-GB" sz="1000" dirty="0">
                <a:latin typeface="Gill Sans MT" panose="020B0502020104020203" pitchFamily="34" charset="77"/>
              </a:rPr>
              <a:t>My mum made my packed lunch. </a:t>
            </a:r>
          </a:p>
          <a:p>
            <a:pPr marL="278606" indent="-278606">
              <a:buAutoNum type="arabicParenR"/>
            </a:pPr>
            <a:r>
              <a:rPr lang="en-GB" sz="1000" dirty="0">
                <a:latin typeface="Gill Sans MT" panose="020B0502020104020203" pitchFamily="34" charset="77"/>
              </a:rPr>
              <a:t>The cake has been eaten. </a:t>
            </a:r>
          </a:p>
          <a:p>
            <a:pPr marL="278606" indent="-278606">
              <a:buAutoNum type="arabicParenR"/>
            </a:pPr>
            <a:r>
              <a:rPr lang="en-GB" sz="1000" dirty="0">
                <a:latin typeface="Gill Sans MT" panose="020B0502020104020203" pitchFamily="34" charset="77"/>
              </a:rPr>
              <a:t>We played on the swings. </a:t>
            </a:r>
          </a:p>
        </p:txBody>
      </p:sp>
      <p:sp>
        <p:nvSpPr>
          <p:cNvPr id="53" name="TextBox 52"/>
          <p:cNvSpPr txBox="1"/>
          <p:nvPr/>
        </p:nvSpPr>
        <p:spPr>
          <a:xfrm>
            <a:off x="3420262" y="3979845"/>
            <a:ext cx="3049868" cy="2092881"/>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Thomas climbed the tree.</a:t>
            </a:r>
          </a:p>
          <a:p>
            <a:pPr marL="278606" indent="-278606">
              <a:buAutoNum type="arabicParenR"/>
            </a:pPr>
            <a:r>
              <a:rPr lang="en-GB" sz="1000" dirty="0">
                <a:latin typeface="Gill Sans MT" panose="020B0502020104020203" pitchFamily="34" charset="77"/>
              </a:rPr>
              <a:t>This was given to me by my dad. </a:t>
            </a:r>
          </a:p>
          <a:p>
            <a:pPr marL="278606" indent="-278606">
              <a:buAutoNum type="arabicParenR"/>
            </a:pPr>
            <a:r>
              <a:rPr lang="en-GB" sz="1000" dirty="0">
                <a:latin typeface="Gill Sans MT" panose="020B0502020104020203" pitchFamily="34" charset="77"/>
              </a:rPr>
              <a:t>The carrots have been eaten. </a:t>
            </a:r>
          </a:p>
          <a:p>
            <a:pPr marL="278606" indent="-278606">
              <a:buAutoNum type="arabicParenR"/>
            </a:pPr>
            <a:r>
              <a:rPr lang="en-GB" sz="1000" dirty="0">
                <a:latin typeface="Gill Sans MT" panose="020B0502020104020203" pitchFamily="34" charset="77"/>
              </a:rPr>
              <a:t>Somebody stole my wallet.</a:t>
            </a:r>
          </a:p>
          <a:p>
            <a:pPr marL="278606" indent="-278606">
              <a:buAutoNum type="arabicParenR"/>
            </a:pPr>
            <a:r>
              <a:rPr lang="en-GB" sz="1000" dirty="0">
                <a:latin typeface="Gill Sans MT" panose="020B0502020104020203" pitchFamily="34" charset="77"/>
              </a:rPr>
              <a:t>The children have eaten the biscuits.</a:t>
            </a:r>
          </a:p>
          <a:p>
            <a:pPr marL="278606" indent="-278606">
              <a:buAutoNum type="arabicParenR"/>
            </a:pPr>
            <a:r>
              <a:rPr lang="en-GB" sz="1000" dirty="0">
                <a:latin typeface="Gill Sans MT" panose="020B0502020104020203" pitchFamily="34" charset="77"/>
              </a:rPr>
              <a:t>This film was directed by a famous director. </a:t>
            </a:r>
          </a:p>
          <a:p>
            <a:pPr marL="278606" indent="-278606">
              <a:buAutoNum type="arabicParenR"/>
            </a:pPr>
            <a:r>
              <a:rPr lang="en-GB" sz="1000" dirty="0">
                <a:latin typeface="Gill Sans MT" panose="020B0502020104020203" pitchFamily="34" charset="77"/>
              </a:rPr>
              <a:t>Picasso painted this painting.</a:t>
            </a:r>
          </a:p>
          <a:p>
            <a:pPr marL="278606" indent="-278606">
              <a:buAutoNum type="arabicParenR"/>
            </a:pPr>
            <a:r>
              <a:rPr lang="en-GB" sz="1000" dirty="0">
                <a:latin typeface="Gill Sans MT" panose="020B0502020104020203" pitchFamily="34" charset="77"/>
              </a:rPr>
              <a:t>My mum made my packed lunch. </a:t>
            </a:r>
          </a:p>
          <a:p>
            <a:pPr marL="278606" indent="-278606">
              <a:buAutoNum type="arabicParenR"/>
            </a:pPr>
            <a:r>
              <a:rPr lang="en-GB" sz="1000" dirty="0">
                <a:latin typeface="Gill Sans MT" panose="020B0502020104020203" pitchFamily="34" charset="77"/>
              </a:rPr>
              <a:t>The cake has been eaten. </a:t>
            </a:r>
          </a:p>
          <a:p>
            <a:pPr marL="278606" indent="-278606">
              <a:buAutoNum type="arabicParenR"/>
            </a:pPr>
            <a:r>
              <a:rPr lang="en-GB" sz="1000" dirty="0">
                <a:latin typeface="Gill Sans MT" panose="020B0502020104020203" pitchFamily="34" charset="77"/>
              </a:rPr>
              <a:t>We played on the swings. </a:t>
            </a:r>
          </a:p>
        </p:txBody>
      </p:sp>
      <p:sp>
        <p:nvSpPr>
          <p:cNvPr id="55" name="TextBox 54"/>
          <p:cNvSpPr txBox="1"/>
          <p:nvPr/>
        </p:nvSpPr>
        <p:spPr>
          <a:xfrm>
            <a:off x="6718824" y="4038459"/>
            <a:ext cx="3049868" cy="2092881"/>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Thomas climbed the tree.</a:t>
            </a:r>
          </a:p>
          <a:p>
            <a:pPr marL="278606" indent="-278606">
              <a:buAutoNum type="arabicParenR"/>
            </a:pPr>
            <a:r>
              <a:rPr lang="en-GB" sz="1000" dirty="0">
                <a:latin typeface="Gill Sans MT" panose="020B0502020104020203" pitchFamily="34" charset="77"/>
              </a:rPr>
              <a:t>This was given to me by my dad. </a:t>
            </a:r>
          </a:p>
          <a:p>
            <a:pPr marL="278606" indent="-278606">
              <a:buAutoNum type="arabicParenR"/>
            </a:pPr>
            <a:r>
              <a:rPr lang="en-GB" sz="1000" dirty="0">
                <a:latin typeface="Gill Sans MT" panose="020B0502020104020203" pitchFamily="34" charset="77"/>
              </a:rPr>
              <a:t>The carrots have been eaten. </a:t>
            </a:r>
          </a:p>
          <a:p>
            <a:pPr marL="278606" indent="-278606">
              <a:buAutoNum type="arabicParenR"/>
            </a:pPr>
            <a:r>
              <a:rPr lang="en-GB" sz="1000" dirty="0">
                <a:latin typeface="Gill Sans MT" panose="020B0502020104020203" pitchFamily="34" charset="77"/>
              </a:rPr>
              <a:t>Somebody stole my wallet.</a:t>
            </a:r>
          </a:p>
          <a:p>
            <a:pPr marL="278606" indent="-278606">
              <a:buAutoNum type="arabicParenR"/>
            </a:pPr>
            <a:r>
              <a:rPr lang="en-GB" sz="1000" dirty="0">
                <a:latin typeface="Gill Sans MT" panose="020B0502020104020203" pitchFamily="34" charset="77"/>
              </a:rPr>
              <a:t>The children have eaten the biscuits.</a:t>
            </a:r>
          </a:p>
          <a:p>
            <a:pPr marL="278606" indent="-278606">
              <a:buAutoNum type="arabicParenR"/>
            </a:pPr>
            <a:r>
              <a:rPr lang="en-GB" sz="1000" dirty="0">
                <a:latin typeface="Gill Sans MT" panose="020B0502020104020203" pitchFamily="34" charset="77"/>
              </a:rPr>
              <a:t>This film was directed by a famous director. </a:t>
            </a:r>
          </a:p>
          <a:p>
            <a:pPr marL="278606" indent="-278606">
              <a:buAutoNum type="arabicParenR"/>
            </a:pPr>
            <a:r>
              <a:rPr lang="en-GB" sz="1000" dirty="0">
                <a:latin typeface="Gill Sans MT" panose="020B0502020104020203" pitchFamily="34" charset="77"/>
              </a:rPr>
              <a:t>Picasso painted this painting.</a:t>
            </a:r>
          </a:p>
          <a:p>
            <a:pPr marL="278606" indent="-278606">
              <a:buAutoNum type="arabicParenR"/>
            </a:pPr>
            <a:r>
              <a:rPr lang="en-GB" sz="1000" dirty="0">
                <a:latin typeface="Gill Sans MT" panose="020B0502020104020203" pitchFamily="34" charset="77"/>
              </a:rPr>
              <a:t>My mum made my packed lunch. </a:t>
            </a:r>
          </a:p>
          <a:p>
            <a:pPr marL="278606" indent="-278606">
              <a:buAutoNum type="arabicParenR"/>
            </a:pPr>
            <a:r>
              <a:rPr lang="en-GB" sz="1000" dirty="0">
                <a:latin typeface="Gill Sans MT" panose="020B0502020104020203" pitchFamily="34" charset="77"/>
              </a:rPr>
              <a:t>The cake has been eaten. </a:t>
            </a:r>
          </a:p>
          <a:p>
            <a:pPr marL="278606" indent="-278606">
              <a:buAutoNum type="arabicParenR"/>
            </a:pPr>
            <a:r>
              <a:rPr lang="en-GB" sz="1000" dirty="0">
                <a:latin typeface="Gill Sans MT" panose="020B0502020104020203" pitchFamily="34" charset="77"/>
              </a:rPr>
              <a:t>We played on the swings. </a:t>
            </a:r>
          </a:p>
        </p:txBody>
      </p:sp>
      <p:sp>
        <p:nvSpPr>
          <p:cNvPr id="3" name="Rectangle 2"/>
          <p:cNvSpPr/>
          <p:nvPr/>
        </p:nvSpPr>
        <p:spPr>
          <a:xfrm>
            <a:off x="148425" y="580969"/>
            <a:ext cx="2862717" cy="2246769"/>
          </a:xfrm>
          <a:prstGeom prst="rect">
            <a:avLst/>
          </a:prstGeom>
        </p:spPr>
        <p:txBody>
          <a:bodyPr wrap="square">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Thomas climbed the tree.</a:t>
            </a:r>
          </a:p>
          <a:p>
            <a:pPr marL="278606" indent="-278606">
              <a:buAutoNum type="arabicParenR"/>
            </a:pPr>
            <a:r>
              <a:rPr lang="en-GB" sz="1000" dirty="0">
                <a:latin typeface="Gill Sans MT" panose="020B0502020104020203" pitchFamily="34" charset="77"/>
              </a:rPr>
              <a:t>This was given to me by my dad. </a:t>
            </a:r>
          </a:p>
          <a:p>
            <a:pPr marL="278606" indent="-278606">
              <a:buAutoNum type="arabicParenR"/>
            </a:pPr>
            <a:r>
              <a:rPr lang="en-GB" sz="1000" dirty="0">
                <a:latin typeface="Gill Sans MT" panose="020B0502020104020203" pitchFamily="34" charset="77"/>
              </a:rPr>
              <a:t>The carrots have been eaten. </a:t>
            </a:r>
          </a:p>
          <a:p>
            <a:pPr marL="278606" indent="-278606">
              <a:buAutoNum type="arabicParenR"/>
            </a:pPr>
            <a:r>
              <a:rPr lang="en-GB" sz="1000" dirty="0">
                <a:latin typeface="Gill Sans MT" panose="020B0502020104020203" pitchFamily="34" charset="77"/>
              </a:rPr>
              <a:t>Somebody stole my wallet.</a:t>
            </a:r>
          </a:p>
          <a:p>
            <a:pPr marL="278606" indent="-278606">
              <a:buAutoNum type="arabicParenR"/>
            </a:pPr>
            <a:r>
              <a:rPr lang="en-GB" sz="1000" dirty="0">
                <a:latin typeface="Gill Sans MT" panose="020B0502020104020203" pitchFamily="34" charset="77"/>
              </a:rPr>
              <a:t>The children have eaten the biscuits.</a:t>
            </a:r>
          </a:p>
          <a:p>
            <a:pPr marL="278606" indent="-278606">
              <a:buAutoNum type="arabicParenR"/>
            </a:pPr>
            <a:r>
              <a:rPr lang="en-GB" sz="1000" dirty="0">
                <a:latin typeface="Gill Sans MT" panose="020B0502020104020203" pitchFamily="34" charset="77"/>
              </a:rPr>
              <a:t>This film was directed by a famous director. </a:t>
            </a:r>
          </a:p>
          <a:p>
            <a:pPr marL="278606" indent="-278606">
              <a:buAutoNum type="arabicParenR"/>
            </a:pPr>
            <a:r>
              <a:rPr lang="en-GB" sz="1000" dirty="0">
                <a:latin typeface="Gill Sans MT" panose="020B0502020104020203" pitchFamily="34" charset="77"/>
              </a:rPr>
              <a:t>Picasso painted this painting.</a:t>
            </a:r>
          </a:p>
          <a:p>
            <a:pPr marL="278606" indent="-278606">
              <a:buAutoNum type="arabicParenR"/>
            </a:pPr>
            <a:r>
              <a:rPr lang="en-GB" sz="1000" dirty="0">
                <a:latin typeface="Gill Sans MT" panose="020B0502020104020203" pitchFamily="34" charset="77"/>
              </a:rPr>
              <a:t>My mum made my packed lunch. </a:t>
            </a:r>
          </a:p>
          <a:p>
            <a:pPr marL="278606" indent="-278606">
              <a:buAutoNum type="arabicParenR"/>
            </a:pPr>
            <a:r>
              <a:rPr lang="en-GB" sz="1000" dirty="0">
                <a:latin typeface="Gill Sans MT" panose="020B0502020104020203" pitchFamily="34" charset="77"/>
              </a:rPr>
              <a:t>The cake has been eaten. </a:t>
            </a:r>
          </a:p>
          <a:p>
            <a:pPr marL="278606" indent="-278606">
              <a:buAutoNum type="arabicParenR"/>
            </a:pPr>
            <a:r>
              <a:rPr lang="en-GB" sz="1000" dirty="0">
                <a:latin typeface="Gill Sans MT" panose="020B0502020104020203" pitchFamily="34" charset="77"/>
              </a:rPr>
              <a:t>We played on the swings. </a:t>
            </a:r>
          </a:p>
          <a:p>
            <a:pPr marL="278606" indent="-278606">
              <a:buAutoNum type="arabicParenR"/>
            </a:pPr>
            <a:endParaRPr lang="en-GB" sz="1000" dirty="0">
              <a:latin typeface="Gill Sans MT" panose="020B0502020104020203" pitchFamily="34" charset="77"/>
            </a:endParaRP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2743199" y="2751438"/>
            <a:ext cx="428369" cy="535459"/>
          </a:xfrm>
          <a:prstGeom prst="rect">
            <a:avLst/>
          </a:prstGeom>
        </p:spPr>
      </p:pic>
      <p:pic>
        <p:nvPicPr>
          <p:cNvPr id="41" name="Picture 40"/>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9321270" y="2740851"/>
            <a:ext cx="428369" cy="535459"/>
          </a:xfrm>
          <a:prstGeom prst="rect">
            <a:avLst/>
          </a:prstGeom>
        </p:spPr>
      </p:pic>
      <p:pic>
        <p:nvPicPr>
          <p:cNvPr id="45" name="Picture 44"/>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6041761" y="2751438"/>
            <a:ext cx="428369" cy="535459"/>
          </a:xfrm>
          <a:prstGeom prst="rect">
            <a:avLst/>
          </a:prstGeom>
        </p:spPr>
      </p:pic>
      <p:pic>
        <p:nvPicPr>
          <p:cNvPr id="46" name="Picture 45"/>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2743199" y="6128352"/>
            <a:ext cx="428369" cy="535459"/>
          </a:xfrm>
          <a:prstGeom prst="rect">
            <a:avLst/>
          </a:prstGeom>
        </p:spPr>
      </p:pic>
      <p:pic>
        <p:nvPicPr>
          <p:cNvPr id="50" name="Picture 49"/>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9321270" y="6117765"/>
            <a:ext cx="428369" cy="535459"/>
          </a:xfrm>
          <a:prstGeom prst="rect">
            <a:avLst/>
          </a:prstGeom>
        </p:spPr>
      </p:pic>
      <p:pic>
        <p:nvPicPr>
          <p:cNvPr id="51" name="Picture 50"/>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6041761" y="6128352"/>
            <a:ext cx="428369" cy="535459"/>
          </a:xfrm>
          <a:prstGeom prst="rect">
            <a:avLst/>
          </a:prstGeom>
        </p:spPr>
      </p:pic>
    </p:spTree>
    <p:extLst>
      <p:ext uri="{BB962C8B-B14F-4D97-AF65-F5344CB8AC3E}">
        <p14:creationId xmlns:p14="http://schemas.microsoft.com/office/powerpoint/2010/main" val="411522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2" name="Rounded Rectangle 31"/>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33" name="Oval 32"/>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34" name="Rounded Rectangle 33"/>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35" name="Oval 34"/>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42" name="Rounded Rectangle 4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a:t>
            </a:r>
          </a:p>
        </p:txBody>
      </p:sp>
      <p:sp>
        <p:nvSpPr>
          <p:cNvPr id="43" name="Oval 4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69" name="Rounded Rectangle 68"/>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70" name="Oval 69"/>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71" name="Rounded Rectangle 70"/>
          <p:cNvSpPr/>
          <p:nvPr/>
        </p:nvSpPr>
        <p:spPr>
          <a:xfrm>
            <a:off x="6772924" y="3608932"/>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72" name="Oval 71"/>
          <p:cNvSpPr/>
          <p:nvPr/>
        </p:nvSpPr>
        <p:spPr>
          <a:xfrm>
            <a:off x="9061585" y="3556269"/>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47" name="TextBox 46"/>
          <p:cNvSpPr txBox="1"/>
          <p:nvPr/>
        </p:nvSpPr>
        <p:spPr>
          <a:xfrm>
            <a:off x="107037" y="3979844"/>
            <a:ext cx="3049868" cy="2246769"/>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Strangely, the house is haunted by a ghost.</a:t>
            </a:r>
          </a:p>
          <a:p>
            <a:pPr marL="278606" indent="-278606">
              <a:buAutoNum type="arabicParenR"/>
            </a:pPr>
            <a:r>
              <a:rPr lang="en-GB" sz="1000" dirty="0">
                <a:latin typeface="Gill Sans MT" panose="020B0502020104020203" pitchFamily="34" charset="77"/>
              </a:rPr>
              <a:t>I was given some sweets by my dad.</a:t>
            </a:r>
          </a:p>
          <a:p>
            <a:pPr marL="278606" indent="-278606">
              <a:buAutoNum type="arabicParenR"/>
            </a:pPr>
            <a:r>
              <a:rPr lang="en-GB" sz="1000" dirty="0">
                <a:latin typeface="Gill Sans MT" panose="020B0502020104020203" pitchFamily="34" charset="77"/>
              </a:rPr>
              <a:t>My aunt made me a dress.</a:t>
            </a:r>
          </a:p>
          <a:p>
            <a:pPr marL="278606" indent="-278606">
              <a:buAutoNum type="arabicParenR"/>
            </a:pPr>
            <a:r>
              <a:rPr lang="en-GB" sz="1000" dirty="0">
                <a:latin typeface="Gill Sans MT" panose="020B0502020104020203" pitchFamily="34" charset="77"/>
              </a:rPr>
              <a:t>The meeting has been cancelled. </a:t>
            </a:r>
          </a:p>
          <a:p>
            <a:pPr marL="278606" indent="-278606">
              <a:buAutoNum type="arabicParenR"/>
            </a:pPr>
            <a:r>
              <a:rPr lang="en-GB" sz="1000" dirty="0">
                <a:latin typeface="Gill Sans MT" panose="020B0502020104020203" pitchFamily="34" charset="77"/>
              </a:rPr>
              <a:t>We blew up some balloons. </a:t>
            </a:r>
          </a:p>
          <a:p>
            <a:pPr marL="278606" indent="-278606">
              <a:buAutoNum type="arabicParenR"/>
            </a:pPr>
            <a:r>
              <a:rPr lang="en-GB" sz="1000" dirty="0">
                <a:latin typeface="Gill Sans MT" panose="020B0502020104020203" pitchFamily="34" charset="77"/>
              </a:rPr>
              <a:t>The sweets have been put in the fridge.</a:t>
            </a:r>
          </a:p>
          <a:p>
            <a:pPr marL="278606" indent="-278606">
              <a:buAutoNum type="arabicParenR"/>
            </a:pPr>
            <a:r>
              <a:rPr lang="en-GB" sz="1000" dirty="0">
                <a:latin typeface="Gill Sans MT" panose="020B0502020104020203" pitchFamily="34" charset="77"/>
              </a:rPr>
              <a:t>Sandy put some milk in the coffee. </a:t>
            </a:r>
          </a:p>
          <a:p>
            <a:pPr marL="278606" indent="-278606">
              <a:buAutoNum type="arabicParenR"/>
            </a:pPr>
            <a:r>
              <a:rPr lang="en-GB" sz="1000" dirty="0">
                <a:latin typeface="Gill Sans MT" panose="020B0502020104020203" pitchFamily="34" charset="77"/>
              </a:rPr>
              <a:t>The classroom has been decorated for Christmas. </a:t>
            </a:r>
          </a:p>
          <a:p>
            <a:pPr marL="278606" indent="-278606">
              <a:buAutoNum type="arabicParenR"/>
            </a:pPr>
            <a:r>
              <a:rPr lang="en-GB" sz="1000" dirty="0">
                <a:latin typeface="Gill Sans MT" panose="020B0502020104020203" pitchFamily="34" charset="77"/>
              </a:rPr>
              <a:t>We decided a plan.</a:t>
            </a:r>
          </a:p>
          <a:p>
            <a:pPr marL="278606" indent="-278606">
              <a:buAutoNum type="arabicParenR"/>
            </a:pPr>
            <a:r>
              <a:rPr lang="en-GB" sz="1000" dirty="0">
                <a:latin typeface="Gill Sans MT" panose="020B0502020104020203" pitchFamily="34" charset="77"/>
              </a:rPr>
              <a:t>The road had been closed by the police. </a:t>
            </a:r>
          </a:p>
        </p:txBody>
      </p:sp>
      <p:sp>
        <p:nvSpPr>
          <p:cNvPr id="48" name="TextBox 47"/>
          <p:cNvSpPr txBox="1"/>
          <p:nvPr/>
        </p:nvSpPr>
        <p:spPr>
          <a:xfrm>
            <a:off x="6699771" y="604155"/>
            <a:ext cx="3049868" cy="2246769"/>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Strangely, the house is haunted by a ghost.</a:t>
            </a:r>
          </a:p>
          <a:p>
            <a:pPr marL="278606" indent="-278606">
              <a:buAutoNum type="arabicParenR"/>
            </a:pPr>
            <a:r>
              <a:rPr lang="en-GB" sz="1000" dirty="0">
                <a:latin typeface="Gill Sans MT" panose="020B0502020104020203" pitchFamily="34" charset="77"/>
              </a:rPr>
              <a:t>I was given some sweets by my dad.</a:t>
            </a:r>
          </a:p>
          <a:p>
            <a:pPr marL="278606" indent="-278606">
              <a:buAutoNum type="arabicParenR"/>
            </a:pPr>
            <a:r>
              <a:rPr lang="en-GB" sz="1000" dirty="0">
                <a:latin typeface="Gill Sans MT" panose="020B0502020104020203" pitchFamily="34" charset="77"/>
              </a:rPr>
              <a:t>My aunt made me a dress.</a:t>
            </a:r>
          </a:p>
          <a:p>
            <a:pPr marL="278606" indent="-278606">
              <a:buAutoNum type="arabicParenR"/>
            </a:pPr>
            <a:r>
              <a:rPr lang="en-GB" sz="1000" dirty="0">
                <a:latin typeface="Gill Sans MT" panose="020B0502020104020203" pitchFamily="34" charset="77"/>
              </a:rPr>
              <a:t>The meeting has been cancelled. </a:t>
            </a:r>
          </a:p>
          <a:p>
            <a:pPr marL="278606" indent="-278606">
              <a:buAutoNum type="arabicParenR"/>
            </a:pPr>
            <a:r>
              <a:rPr lang="en-GB" sz="1000" dirty="0">
                <a:latin typeface="Gill Sans MT" panose="020B0502020104020203" pitchFamily="34" charset="77"/>
              </a:rPr>
              <a:t>We blew up some balloons. </a:t>
            </a:r>
          </a:p>
          <a:p>
            <a:pPr marL="278606" indent="-278606">
              <a:buAutoNum type="arabicParenR"/>
            </a:pPr>
            <a:r>
              <a:rPr lang="en-GB" sz="1000" dirty="0">
                <a:latin typeface="Gill Sans MT" panose="020B0502020104020203" pitchFamily="34" charset="77"/>
              </a:rPr>
              <a:t>The sweets have been put in the fridge.</a:t>
            </a:r>
          </a:p>
          <a:p>
            <a:pPr marL="278606" indent="-278606">
              <a:buAutoNum type="arabicParenR"/>
            </a:pPr>
            <a:r>
              <a:rPr lang="en-GB" sz="1000" dirty="0">
                <a:latin typeface="Gill Sans MT" panose="020B0502020104020203" pitchFamily="34" charset="77"/>
              </a:rPr>
              <a:t>Sandy put some milk in the coffee. </a:t>
            </a:r>
          </a:p>
          <a:p>
            <a:pPr marL="278606" indent="-278606">
              <a:buAutoNum type="arabicParenR"/>
            </a:pPr>
            <a:r>
              <a:rPr lang="en-GB" sz="1000" dirty="0">
                <a:latin typeface="Gill Sans MT" panose="020B0502020104020203" pitchFamily="34" charset="77"/>
              </a:rPr>
              <a:t>The classroom has been decorated for Christmas. </a:t>
            </a:r>
          </a:p>
          <a:p>
            <a:pPr marL="278606" indent="-278606">
              <a:buAutoNum type="arabicParenR"/>
            </a:pPr>
            <a:r>
              <a:rPr lang="en-GB" sz="1000" dirty="0">
                <a:latin typeface="Gill Sans MT" panose="020B0502020104020203" pitchFamily="34" charset="77"/>
              </a:rPr>
              <a:t>We decided a plan.</a:t>
            </a:r>
          </a:p>
          <a:p>
            <a:pPr marL="278606" indent="-278606">
              <a:buAutoNum type="arabicParenR"/>
            </a:pPr>
            <a:r>
              <a:rPr lang="en-GB" sz="1000" dirty="0">
                <a:latin typeface="Gill Sans MT" panose="020B0502020104020203" pitchFamily="34" charset="77"/>
              </a:rPr>
              <a:t>The road had been closed by the police. </a:t>
            </a:r>
          </a:p>
        </p:txBody>
      </p:sp>
      <p:sp>
        <p:nvSpPr>
          <p:cNvPr id="52" name="TextBox 51"/>
          <p:cNvSpPr txBox="1"/>
          <p:nvPr/>
        </p:nvSpPr>
        <p:spPr>
          <a:xfrm>
            <a:off x="3383533" y="608590"/>
            <a:ext cx="3049868" cy="2246769"/>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Strangely, the house is haunted by a ghost.</a:t>
            </a:r>
          </a:p>
          <a:p>
            <a:pPr marL="278606" indent="-278606">
              <a:buAutoNum type="arabicParenR"/>
            </a:pPr>
            <a:r>
              <a:rPr lang="en-GB" sz="1000" dirty="0">
                <a:latin typeface="Gill Sans MT" panose="020B0502020104020203" pitchFamily="34" charset="77"/>
              </a:rPr>
              <a:t>I was given some sweets by my dad.</a:t>
            </a:r>
          </a:p>
          <a:p>
            <a:pPr marL="278606" indent="-278606">
              <a:buAutoNum type="arabicParenR"/>
            </a:pPr>
            <a:r>
              <a:rPr lang="en-GB" sz="1000" dirty="0">
                <a:latin typeface="Gill Sans MT" panose="020B0502020104020203" pitchFamily="34" charset="77"/>
              </a:rPr>
              <a:t>My aunt made me a dress.</a:t>
            </a:r>
          </a:p>
          <a:p>
            <a:pPr marL="278606" indent="-278606">
              <a:buAutoNum type="arabicParenR"/>
            </a:pPr>
            <a:r>
              <a:rPr lang="en-GB" sz="1000" dirty="0">
                <a:latin typeface="Gill Sans MT" panose="020B0502020104020203" pitchFamily="34" charset="77"/>
              </a:rPr>
              <a:t>The meeting has been cancelled. </a:t>
            </a:r>
          </a:p>
          <a:p>
            <a:pPr marL="278606" indent="-278606">
              <a:buAutoNum type="arabicParenR"/>
            </a:pPr>
            <a:r>
              <a:rPr lang="en-GB" sz="1000" dirty="0">
                <a:latin typeface="Gill Sans MT" panose="020B0502020104020203" pitchFamily="34" charset="77"/>
              </a:rPr>
              <a:t>We blew up some balloons. </a:t>
            </a:r>
          </a:p>
          <a:p>
            <a:pPr marL="278606" indent="-278606">
              <a:buAutoNum type="arabicParenR"/>
            </a:pPr>
            <a:r>
              <a:rPr lang="en-GB" sz="1000" dirty="0">
                <a:latin typeface="Gill Sans MT" panose="020B0502020104020203" pitchFamily="34" charset="77"/>
              </a:rPr>
              <a:t>The sweets have been put in the fridge.</a:t>
            </a:r>
          </a:p>
          <a:p>
            <a:pPr marL="278606" indent="-278606">
              <a:buAutoNum type="arabicParenR"/>
            </a:pPr>
            <a:r>
              <a:rPr lang="en-GB" sz="1000" dirty="0">
                <a:latin typeface="Gill Sans MT" panose="020B0502020104020203" pitchFamily="34" charset="77"/>
              </a:rPr>
              <a:t>Sandy put some milk in the coffee. </a:t>
            </a:r>
          </a:p>
          <a:p>
            <a:pPr marL="278606" indent="-278606">
              <a:buAutoNum type="arabicParenR"/>
            </a:pPr>
            <a:r>
              <a:rPr lang="en-GB" sz="1000" dirty="0">
                <a:latin typeface="Gill Sans MT" panose="020B0502020104020203" pitchFamily="34" charset="77"/>
              </a:rPr>
              <a:t>The classroom has been decorated for Christmas. </a:t>
            </a:r>
          </a:p>
          <a:p>
            <a:pPr marL="278606" indent="-278606">
              <a:buAutoNum type="arabicParenR"/>
            </a:pPr>
            <a:r>
              <a:rPr lang="en-GB" sz="1000" dirty="0">
                <a:latin typeface="Gill Sans MT" panose="020B0502020104020203" pitchFamily="34" charset="77"/>
              </a:rPr>
              <a:t>We decided a plan.</a:t>
            </a:r>
          </a:p>
          <a:p>
            <a:pPr marL="278606" indent="-278606">
              <a:buAutoNum type="arabicParenR"/>
            </a:pPr>
            <a:r>
              <a:rPr lang="en-GB" sz="1000" dirty="0">
                <a:latin typeface="Gill Sans MT" panose="020B0502020104020203" pitchFamily="34" charset="77"/>
              </a:rPr>
              <a:t>The road had been closed by the police. </a:t>
            </a:r>
          </a:p>
        </p:txBody>
      </p:sp>
      <p:sp>
        <p:nvSpPr>
          <p:cNvPr id="53" name="TextBox 52"/>
          <p:cNvSpPr txBox="1"/>
          <p:nvPr/>
        </p:nvSpPr>
        <p:spPr>
          <a:xfrm>
            <a:off x="3420262" y="3979845"/>
            <a:ext cx="3049868" cy="2246769"/>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Strangely, the house is haunted by a ghost.</a:t>
            </a:r>
          </a:p>
          <a:p>
            <a:pPr marL="278606" indent="-278606">
              <a:buAutoNum type="arabicParenR"/>
            </a:pPr>
            <a:r>
              <a:rPr lang="en-GB" sz="1000" dirty="0">
                <a:latin typeface="Gill Sans MT" panose="020B0502020104020203" pitchFamily="34" charset="77"/>
              </a:rPr>
              <a:t>I was given some sweets by my dad.</a:t>
            </a:r>
          </a:p>
          <a:p>
            <a:pPr marL="278606" indent="-278606">
              <a:buAutoNum type="arabicParenR"/>
            </a:pPr>
            <a:r>
              <a:rPr lang="en-GB" sz="1000" dirty="0">
                <a:latin typeface="Gill Sans MT" panose="020B0502020104020203" pitchFamily="34" charset="77"/>
              </a:rPr>
              <a:t>My aunt made me a dress.</a:t>
            </a:r>
          </a:p>
          <a:p>
            <a:pPr marL="278606" indent="-278606">
              <a:buAutoNum type="arabicParenR"/>
            </a:pPr>
            <a:r>
              <a:rPr lang="en-GB" sz="1000" dirty="0">
                <a:latin typeface="Gill Sans MT" panose="020B0502020104020203" pitchFamily="34" charset="77"/>
              </a:rPr>
              <a:t>The meeting has been cancelled. </a:t>
            </a:r>
          </a:p>
          <a:p>
            <a:pPr marL="278606" indent="-278606">
              <a:buAutoNum type="arabicParenR"/>
            </a:pPr>
            <a:r>
              <a:rPr lang="en-GB" sz="1000" dirty="0">
                <a:latin typeface="Gill Sans MT" panose="020B0502020104020203" pitchFamily="34" charset="77"/>
              </a:rPr>
              <a:t>We blew up some balloons. </a:t>
            </a:r>
          </a:p>
          <a:p>
            <a:pPr marL="278606" indent="-278606">
              <a:buAutoNum type="arabicParenR"/>
            </a:pPr>
            <a:r>
              <a:rPr lang="en-GB" sz="1000" dirty="0">
                <a:latin typeface="Gill Sans MT" panose="020B0502020104020203" pitchFamily="34" charset="77"/>
              </a:rPr>
              <a:t>The sweets have been put in the fridge.</a:t>
            </a:r>
          </a:p>
          <a:p>
            <a:pPr marL="278606" indent="-278606">
              <a:buAutoNum type="arabicParenR"/>
            </a:pPr>
            <a:r>
              <a:rPr lang="en-GB" sz="1000" dirty="0">
                <a:latin typeface="Gill Sans MT" panose="020B0502020104020203" pitchFamily="34" charset="77"/>
              </a:rPr>
              <a:t>Sandy put some milk in the coffee. </a:t>
            </a:r>
          </a:p>
          <a:p>
            <a:pPr marL="278606" indent="-278606">
              <a:buAutoNum type="arabicParenR"/>
            </a:pPr>
            <a:r>
              <a:rPr lang="en-GB" sz="1000" dirty="0">
                <a:latin typeface="Gill Sans MT" panose="020B0502020104020203" pitchFamily="34" charset="77"/>
              </a:rPr>
              <a:t>The classroom has been decorated for Christmas. </a:t>
            </a:r>
          </a:p>
          <a:p>
            <a:pPr marL="278606" indent="-278606">
              <a:buAutoNum type="arabicParenR"/>
            </a:pPr>
            <a:r>
              <a:rPr lang="en-GB" sz="1000" dirty="0">
                <a:latin typeface="Gill Sans MT" panose="020B0502020104020203" pitchFamily="34" charset="77"/>
              </a:rPr>
              <a:t>We decided a plan.</a:t>
            </a:r>
          </a:p>
          <a:p>
            <a:pPr marL="278606" indent="-278606">
              <a:buAutoNum type="arabicParenR"/>
            </a:pPr>
            <a:r>
              <a:rPr lang="en-GB" sz="1000" dirty="0">
                <a:latin typeface="Gill Sans MT" panose="020B0502020104020203" pitchFamily="34" charset="77"/>
              </a:rPr>
              <a:t>The road had been closed by the police. </a:t>
            </a:r>
          </a:p>
        </p:txBody>
      </p:sp>
      <p:sp>
        <p:nvSpPr>
          <p:cNvPr id="55" name="TextBox 54"/>
          <p:cNvSpPr txBox="1"/>
          <p:nvPr/>
        </p:nvSpPr>
        <p:spPr>
          <a:xfrm>
            <a:off x="6718824" y="4038459"/>
            <a:ext cx="3049868" cy="2246769"/>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Strangely, the house is haunted by a ghost.</a:t>
            </a:r>
          </a:p>
          <a:p>
            <a:pPr marL="278606" indent="-278606">
              <a:buAutoNum type="arabicParenR"/>
            </a:pPr>
            <a:r>
              <a:rPr lang="en-GB" sz="1000" dirty="0">
                <a:latin typeface="Gill Sans MT" panose="020B0502020104020203" pitchFamily="34" charset="77"/>
              </a:rPr>
              <a:t>I was given some sweets by my dad.</a:t>
            </a:r>
          </a:p>
          <a:p>
            <a:pPr marL="278606" indent="-278606">
              <a:buAutoNum type="arabicParenR"/>
            </a:pPr>
            <a:r>
              <a:rPr lang="en-GB" sz="1000" dirty="0">
                <a:latin typeface="Gill Sans MT" panose="020B0502020104020203" pitchFamily="34" charset="77"/>
              </a:rPr>
              <a:t>My aunt made me a dress.</a:t>
            </a:r>
          </a:p>
          <a:p>
            <a:pPr marL="278606" indent="-278606">
              <a:buAutoNum type="arabicParenR"/>
            </a:pPr>
            <a:r>
              <a:rPr lang="en-GB" sz="1000" dirty="0">
                <a:latin typeface="Gill Sans MT" panose="020B0502020104020203" pitchFamily="34" charset="77"/>
              </a:rPr>
              <a:t>The meeting has been cancelled. </a:t>
            </a:r>
          </a:p>
          <a:p>
            <a:pPr marL="278606" indent="-278606">
              <a:buAutoNum type="arabicParenR"/>
            </a:pPr>
            <a:r>
              <a:rPr lang="en-GB" sz="1000" dirty="0">
                <a:latin typeface="Gill Sans MT" panose="020B0502020104020203" pitchFamily="34" charset="77"/>
              </a:rPr>
              <a:t>We blew up some balloons. </a:t>
            </a:r>
          </a:p>
          <a:p>
            <a:pPr marL="278606" indent="-278606">
              <a:buAutoNum type="arabicParenR"/>
            </a:pPr>
            <a:r>
              <a:rPr lang="en-GB" sz="1000" dirty="0">
                <a:latin typeface="Gill Sans MT" panose="020B0502020104020203" pitchFamily="34" charset="77"/>
              </a:rPr>
              <a:t>The sweets have been put in the fridge.</a:t>
            </a:r>
          </a:p>
          <a:p>
            <a:pPr marL="278606" indent="-278606">
              <a:buAutoNum type="arabicParenR"/>
            </a:pPr>
            <a:r>
              <a:rPr lang="en-GB" sz="1000" dirty="0">
                <a:latin typeface="Gill Sans MT" panose="020B0502020104020203" pitchFamily="34" charset="77"/>
              </a:rPr>
              <a:t>Sandy put some milk in the coffee. </a:t>
            </a:r>
          </a:p>
          <a:p>
            <a:pPr marL="278606" indent="-278606">
              <a:buAutoNum type="arabicParenR"/>
            </a:pPr>
            <a:r>
              <a:rPr lang="en-GB" sz="1000" dirty="0">
                <a:latin typeface="Gill Sans MT" panose="020B0502020104020203" pitchFamily="34" charset="77"/>
              </a:rPr>
              <a:t>The classroom has been decorated for Christmas. </a:t>
            </a:r>
          </a:p>
          <a:p>
            <a:pPr marL="278606" indent="-278606">
              <a:buAutoNum type="arabicParenR"/>
            </a:pPr>
            <a:r>
              <a:rPr lang="en-GB" sz="1000" dirty="0">
                <a:latin typeface="Gill Sans MT" panose="020B0502020104020203" pitchFamily="34" charset="77"/>
              </a:rPr>
              <a:t>We decided a plan.</a:t>
            </a:r>
          </a:p>
          <a:p>
            <a:pPr marL="278606" indent="-278606">
              <a:buAutoNum type="arabicParenR"/>
            </a:pPr>
            <a:r>
              <a:rPr lang="en-GB" sz="1000" dirty="0">
                <a:latin typeface="Gill Sans MT" panose="020B0502020104020203" pitchFamily="34" charset="77"/>
              </a:rPr>
              <a:t>The road had been closed by the police. </a:t>
            </a:r>
          </a:p>
        </p:txBody>
      </p:sp>
      <p:sp>
        <p:nvSpPr>
          <p:cNvPr id="3" name="Rectangle 2"/>
          <p:cNvSpPr/>
          <p:nvPr/>
        </p:nvSpPr>
        <p:spPr>
          <a:xfrm>
            <a:off x="148425" y="580969"/>
            <a:ext cx="2862717" cy="2554545"/>
          </a:xfrm>
          <a:prstGeom prst="rect">
            <a:avLst/>
          </a:prstGeom>
        </p:spPr>
        <p:txBody>
          <a:bodyPr wrap="square">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Strangely, the house is haunted by a ghost.</a:t>
            </a:r>
          </a:p>
          <a:p>
            <a:pPr marL="278606" indent="-278606">
              <a:buAutoNum type="arabicParenR"/>
            </a:pPr>
            <a:r>
              <a:rPr lang="en-GB" sz="1000" dirty="0">
                <a:latin typeface="Gill Sans MT" panose="020B0502020104020203" pitchFamily="34" charset="77"/>
              </a:rPr>
              <a:t>I was given some sweets by my dad.</a:t>
            </a:r>
          </a:p>
          <a:p>
            <a:pPr marL="278606" indent="-278606">
              <a:buAutoNum type="arabicParenR"/>
            </a:pPr>
            <a:r>
              <a:rPr lang="en-GB" sz="1000" dirty="0">
                <a:latin typeface="Gill Sans MT" panose="020B0502020104020203" pitchFamily="34" charset="77"/>
              </a:rPr>
              <a:t>My aunt made me a dress.</a:t>
            </a:r>
          </a:p>
          <a:p>
            <a:pPr marL="278606" indent="-278606">
              <a:buAutoNum type="arabicParenR"/>
            </a:pPr>
            <a:r>
              <a:rPr lang="en-GB" sz="1000" dirty="0">
                <a:latin typeface="Gill Sans MT" panose="020B0502020104020203" pitchFamily="34" charset="77"/>
              </a:rPr>
              <a:t>The meeting has been cancelled. </a:t>
            </a:r>
          </a:p>
          <a:p>
            <a:pPr marL="278606" indent="-278606">
              <a:buAutoNum type="arabicParenR"/>
            </a:pPr>
            <a:r>
              <a:rPr lang="en-GB" sz="1000" dirty="0">
                <a:latin typeface="Gill Sans MT" panose="020B0502020104020203" pitchFamily="34" charset="77"/>
              </a:rPr>
              <a:t>We blew up some balloons. </a:t>
            </a:r>
          </a:p>
          <a:p>
            <a:pPr marL="278606" indent="-278606">
              <a:buAutoNum type="arabicParenR"/>
            </a:pPr>
            <a:r>
              <a:rPr lang="en-GB" sz="1000" dirty="0">
                <a:latin typeface="Gill Sans MT" panose="020B0502020104020203" pitchFamily="34" charset="77"/>
              </a:rPr>
              <a:t>The sweets have been put in the fridge.</a:t>
            </a:r>
          </a:p>
          <a:p>
            <a:pPr marL="278606" indent="-278606">
              <a:buAutoNum type="arabicParenR"/>
            </a:pPr>
            <a:r>
              <a:rPr lang="en-GB" sz="1000" dirty="0">
                <a:latin typeface="Gill Sans MT" panose="020B0502020104020203" pitchFamily="34" charset="77"/>
              </a:rPr>
              <a:t>Sandy put some milk in the coffee. </a:t>
            </a:r>
          </a:p>
          <a:p>
            <a:pPr marL="278606" indent="-278606">
              <a:buAutoNum type="arabicParenR"/>
            </a:pPr>
            <a:r>
              <a:rPr lang="en-GB" sz="1000" dirty="0">
                <a:latin typeface="Gill Sans MT" panose="020B0502020104020203" pitchFamily="34" charset="77"/>
              </a:rPr>
              <a:t>The classroom has been decorated for Christmas. </a:t>
            </a:r>
          </a:p>
          <a:p>
            <a:pPr marL="278606" indent="-278606">
              <a:buAutoNum type="arabicParenR"/>
            </a:pPr>
            <a:r>
              <a:rPr lang="en-GB" sz="1000" dirty="0">
                <a:latin typeface="Gill Sans MT" panose="020B0502020104020203" pitchFamily="34" charset="77"/>
              </a:rPr>
              <a:t>We decided a plan.</a:t>
            </a:r>
          </a:p>
          <a:p>
            <a:pPr marL="278606" indent="-278606">
              <a:buAutoNum type="arabicParenR"/>
            </a:pPr>
            <a:r>
              <a:rPr lang="en-GB" sz="1000" dirty="0">
                <a:latin typeface="Gill Sans MT" panose="020B0502020104020203" pitchFamily="34" charset="77"/>
              </a:rPr>
              <a:t>The road had been closed by the police. </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2743199" y="2751438"/>
            <a:ext cx="428369" cy="535459"/>
          </a:xfrm>
          <a:prstGeom prst="rect">
            <a:avLst/>
          </a:prstGeom>
        </p:spPr>
      </p:pic>
      <p:pic>
        <p:nvPicPr>
          <p:cNvPr id="41" name="Picture 40"/>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9321270" y="2740851"/>
            <a:ext cx="428369" cy="535459"/>
          </a:xfrm>
          <a:prstGeom prst="rect">
            <a:avLst/>
          </a:prstGeom>
        </p:spPr>
      </p:pic>
      <p:pic>
        <p:nvPicPr>
          <p:cNvPr id="45" name="Picture 44"/>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6041761" y="2751438"/>
            <a:ext cx="428369" cy="535459"/>
          </a:xfrm>
          <a:prstGeom prst="rect">
            <a:avLst/>
          </a:prstGeom>
        </p:spPr>
      </p:pic>
      <p:pic>
        <p:nvPicPr>
          <p:cNvPr id="46" name="Picture 45"/>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2743199" y="6128352"/>
            <a:ext cx="428369" cy="535459"/>
          </a:xfrm>
          <a:prstGeom prst="rect">
            <a:avLst/>
          </a:prstGeom>
        </p:spPr>
      </p:pic>
      <p:pic>
        <p:nvPicPr>
          <p:cNvPr id="50" name="Picture 49"/>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9321270" y="6117765"/>
            <a:ext cx="428369" cy="535459"/>
          </a:xfrm>
          <a:prstGeom prst="rect">
            <a:avLst/>
          </a:prstGeom>
        </p:spPr>
      </p:pic>
      <p:pic>
        <p:nvPicPr>
          <p:cNvPr id="51" name="Picture 50"/>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6041761" y="6128352"/>
            <a:ext cx="428369" cy="535459"/>
          </a:xfrm>
          <a:prstGeom prst="rect">
            <a:avLst/>
          </a:prstGeom>
        </p:spPr>
      </p:pic>
    </p:spTree>
    <p:extLst>
      <p:ext uri="{BB962C8B-B14F-4D97-AF65-F5344CB8AC3E}">
        <p14:creationId xmlns:p14="http://schemas.microsoft.com/office/powerpoint/2010/main" val="4232022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08569"/>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a:solidFill>
                  <a:schemeClr val="tx1"/>
                </a:solidFill>
              </a:rPr>
              <a:t>3</a:t>
            </a:r>
            <a:endParaRPr lang="en-GB" sz="1463" dirty="0">
              <a:solidFill>
                <a:schemeClr val="tx1"/>
              </a:solidFill>
            </a:endParaRP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2" name="Rounded Rectangle 31"/>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33" name="Oval 32"/>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a:solidFill>
                  <a:schemeClr val="tx1"/>
                </a:solidFill>
              </a:rPr>
              <a:t>3</a:t>
            </a:r>
            <a:endParaRPr lang="en-GB" sz="1463" dirty="0">
              <a:solidFill>
                <a:schemeClr val="tx1"/>
              </a:solidFill>
            </a:endParaRPr>
          </a:p>
        </p:txBody>
      </p:sp>
      <p:sp>
        <p:nvSpPr>
          <p:cNvPr id="34" name="Rounded Rectangle 33"/>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35" name="Oval 34"/>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a:solidFill>
                  <a:schemeClr val="tx1"/>
                </a:solidFill>
              </a:rPr>
              <a:t>3</a:t>
            </a:r>
            <a:endParaRPr lang="en-GB" sz="1463" dirty="0">
              <a:solidFill>
                <a:schemeClr val="tx1"/>
              </a:solidFill>
            </a:endParaRPr>
          </a:p>
        </p:txBody>
      </p:sp>
      <p:sp>
        <p:nvSpPr>
          <p:cNvPr id="42" name="Rounded Rectangle 4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a:t>
            </a:r>
          </a:p>
        </p:txBody>
      </p:sp>
      <p:sp>
        <p:nvSpPr>
          <p:cNvPr id="43" name="Oval 4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a:solidFill>
                  <a:schemeClr val="tx1"/>
                </a:solidFill>
              </a:rPr>
              <a:t>3</a:t>
            </a:r>
            <a:endParaRPr lang="en-GB" sz="1463" dirty="0">
              <a:solidFill>
                <a:schemeClr val="tx1"/>
              </a:solidFill>
            </a:endParaRPr>
          </a:p>
        </p:txBody>
      </p:sp>
      <p:sp>
        <p:nvSpPr>
          <p:cNvPr id="69" name="Rounded Rectangle 68"/>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70" name="Oval 69"/>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a:solidFill>
                  <a:schemeClr val="tx1"/>
                </a:solidFill>
              </a:rPr>
              <a:t>3</a:t>
            </a:r>
            <a:endParaRPr lang="en-GB" sz="1463" dirty="0">
              <a:solidFill>
                <a:schemeClr val="tx1"/>
              </a:solidFill>
            </a:endParaRPr>
          </a:p>
        </p:txBody>
      </p:sp>
      <p:sp>
        <p:nvSpPr>
          <p:cNvPr id="71" name="Rounded Rectangle 70"/>
          <p:cNvSpPr/>
          <p:nvPr/>
        </p:nvSpPr>
        <p:spPr>
          <a:xfrm>
            <a:off x="6772924" y="3608932"/>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72" name="Oval 71"/>
          <p:cNvSpPr/>
          <p:nvPr/>
        </p:nvSpPr>
        <p:spPr>
          <a:xfrm>
            <a:off x="9061585" y="3556269"/>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a:solidFill>
                  <a:schemeClr val="tx1"/>
                </a:solidFill>
              </a:rPr>
              <a:t>3</a:t>
            </a:r>
            <a:endParaRPr lang="en-GB" sz="1463" dirty="0">
              <a:solidFill>
                <a:schemeClr val="tx1"/>
              </a:solidFill>
            </a:endParaRPr>
          </a:p>
        </p:txBody>
      </p:sp>
      <p:sp>
        <p:nvSpPr>
          <p:cNvPr id="47" name="TextBox 46"/>
          <p:cNvSpPr txBox="1"/>
          <p:nvPr/>
        </p:nvSpPr>
        <p:spPr>
          <a:xfrm>
            <a:off x="107037" y="3979844"/>
            <a:ext cx="3049868" cy="2400657"/>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homework was destroyed by the dog. </a:t>
            </a:r>
          </a:p>
          <a:p>
            <a:pPr marL="278606" indent="-278606">
              <a:buAutoNum type="arabicParenR"/>
            </a:pPr>
            <a:r>
              <a:rPr lang="en-GB" sz="1000" dirty="0">
                <a:latin typeface="Gill Sans MT" panose="020B0502020104020203" pitchFamily="34" charset="77"/>
              </a:rPr>
              <a:t>We ate all the chocolate.</a:t>
            </a:r>
          </a:p>
          <a:p>
            <a:pPr marL="278606" indent="-278606">
              <a:buAutoNum type="arabicParenR"/>
            </a:pPr>
            <a:r>
              <a:rPr lang="en-GB" sz="1000" dirty="0">
                <a:latin typeface="Gill Sans MT" panose="020B0502020104020203" pitchFamily="34" charset="77"/>
              </a:rPr>
              <a:t>I painted a picture. </a:t>
            </a:r>
          </a:p>
          <a:p>
            <a:pPr marL="278606" indent="-278606">
              <a:buAutoNum type="arabicParenR"/>
            </a:pPr>
            <a:r>
              <a:rPr lang="en-GB" sz="1000" dirty="0">
                <a:latin typeface="Gill Sans MT" panose="020B0502020104020203" pitchFamily="34" charset="77"/>
              </a:rPr>
              <a:t>That portrait was commissioned by Lord </a:t>
            </a:r>
            <a:r>
              <a:rPr lang="en-GB" sz="1000" dirty="0" err="1">
                <a:latin typeface="Gill Sans MT" panose="020B0502020104020203" pitchFamily="34" charset="77"/>
              </a:rPr>
              <a:t>Fulcan</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My sister lent me a book. </a:t>
            </a:r>
          </a:p>
          <a:p>
            <a:pPr marL="278606" indent="-278606">
              <a:buAutoNum type="arabicParenR"/>
            </a:pPr>
            <a:r>
              <a:rPr lang="en-GB" sz="1000" dirty="0">
                <a:latin typeface="Gill Sans MT" panose="020B0502020104020203" pitchFamily="34" charset="77"/>
              </a:rPr>
              <a:t>We measured the table. </a:t>
            </a:r>
          </a:p>
          <a:p>
            <a:pPr marL="278606" indent="-278606">
              <a:buAutoNum type="arabicParenR"/>
            </a:pPr>
            <a:r>
              <a:rPr lang="en-GB" sz="1000" dirty="0">
                <a:latin typeface="Gill Sans MT" panose="020B0502020104020203" pitchFamily="34" charset="77"/>
              </a:rPr>
              <a:t>This story was written by my favourite author.</a:t>
            </a:r>
          </a:p>
          <a:p>
            <a:pPr marL="278606" indent="-278606">
              <a:buAutoNum type="arabicParenR"/>
            </a:pPr>
            <a:r>
              <a:rPr lang="en-GB" sz="1000" dirty="0">
                <a:latin typeface="Gill Sans MT" panose="020B0502020104020203" pitchFamily="34" charset="77"/>
              </a:rPr>
              <a:t>The pets have already been fed. </a:t>
            </a:r>
          </a:p>
          <a:p>
            <a:pPr marL="278606" indent="-278606">
              <a:buAutoNum type="arabicParenR"/>
            </a:pPr>
            <a:r>
              <a:rPr lang="en-GB" sz="1000" dirty="0">
                <a:latin typeface="Gill Sans MT" panose="020B0502020104020203" pitchFamily="34" charset="77"/>
              </a:rPr>
              <a:t>I have been given a new jacket to wear. </a:t>
            </a:r>
          </a:p>
          <a:p>
            <a:pPr marL="278606" indent="-278606">
              <a:buAutoNum type="arabicParenR"/>
            </a:pPr>
            <a:r>
              <a:rPr lang="en-GB" sz="1000" dirty="0">
                <a:latin typeface="Gill Sans MT" panose="020B0502020104020203" pitchFamily="34" charset="77"/>
              </a:rPr>
              <a:t>The parcel was posted through the letterbox last week. </a:t>
            </a:r>
          </a:p>
        </p:txBody>
      </p:sp>
      <p:sp>
        <p:nvSpPr>
          <p:cNvPr id="48" name="TextBox 47"/>
          <p:cNvSpPr txBox="1"/>
          <p:nvPr/>
        </p:nvSpPr>
        <p:spPr>
          <a:xfrm>
            <a:off x="6699771" y="604155"/>
            <a:ext cx="3049868" cy="2400657"/>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homework was destroyed by the dog. </a:t>
            </a:r>
          </a:p>
          <a:p>
            <a:pPr marL="278606" indent="-278606">
              <a:buAutoNum type="arabicParenR"/>
            </a:pPr>
            <a:r>
              <a:rPr lang="en-GB" sz="1000" dirty="0">
                <a:latin typeface="Gill Sans MT" panose="020B0502020104020203" pitchFamily="34" charset="77"/>
              </a:rPr>
              <a:t>We ate all the chocolate.</a:t>
            </a:r>
          </a:p>
          <a:p>
            <a:pPr marL="278606" indent="-278606">
              <a:buAutoNum type="arabicParenR"/>
            </a:pPr>
            <a:r>
              <a:rPr lang="en-GB" sz="1000" dirty="0">
                <a:latin typeface="Gill Sans MT" panose="020B0502020104020203" pitchFamily="34" charset="77"/>
              </a:rPr>
              <a:t>I painted a picture. </a:t>
            </a:r>
          </a:p>
          <a:p>
            <a:pPr marL="278606" indent="-278606">
              <a:buAutoNum type="arabicParenR"/>
            </a:pPr>
            <a:r>
              <a:rPr lang="en-GB" sz="1000" dirty="0">
                <a:latin typeface="Gill Sans MT" panose="020B0502020104020203" pitchFamily="34" charset="77"/>
              </a:rPr>
              <a:t>That portrait was commissioned by Lord </a:t>
            </a:r>
            <a:r>
              <a:rPr lang="en-GB" sz="1000" dirty="0" err="1">
                <a:latin typeface="Gill Sans MT" panose="020B0502020104020203" pitchFamily="34" charset="77"/>
              </a:rPr>
              <a:t>Fulcan</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My sister lent me a book. </a:t>
            </a:r>
          </a:p>
          <a:p>
            <a:pPr marL="278606" indent="-278606">
              <a:buAutoNum type="arabicParenR"/>
            </a:pPr>
            <a:r>
              <a:rPr lang="en-GB" sz="1000" dirty="0">
                <a:latin typeface="Gill Sans MT" panose="020B0502020104020203" pitchFamily="34" charset="77"/>
              </a:rPr>
              <a:t>We measured the table. </a:t>
            </a:r>
          </a:p>
          <a:p>
            <a:pPr marL="278606" indent="-278606">
              <a:buAutoNum type="arabicParenR"/>
            </a:pPr>
            <a:r>
              <a:rPr lang="en-GB" sz="1000" dirty="0">
                <a:latin typeface="Gill Sans MT" panose="020B0502020104020203" pitchFamily="34" charset="77"/>
              </a:rPr>
              <a:t>This story was written by my favourite author.</a:t>
            </a:r>
          </a:p>
          <a:p>
            <a:pPr marL="278606" indent="-278606">
              <a:buAutoNum type="arabicParenR"/>
            </a:pPr>
            <a:r>
              <a:rPr lang="en-GB" sz="1000" dirty="0">
                <a:latin typeface="Gill Sans MT" panose="020B0502020104020203" pitchFamily="34" charset="77"/>
              </a:rPr>
              <a:t>The pets have already been fed. </a:t>
            </a:r>
          </a:p>
          <a:p>
            <a:pPr marL="278606" indent="-278606">
              <a:buAutoNum type="arabicParenR"/>
            </a:pPr>
            <a:r>
              <a:rPr lang="en-GB" sz="1000" dirty="0">
                <a:latin typeface="Gill Sans MT" panose="020B0502020104020203" pitchFamily="34" charset="77"/>
              </a:rPr>
              <a:t>I have been given a new jacket to wear. </a:t>
            </a:r>
          </a:p>
          <a:p>
            <a:pPr marL="278606" indent="-278606">
              <a:buAutoNum type="arabicParenR"/>
            </a:pPr>
            <a:r>
              <a:rPr lang="en-GB" sz="1000" dirty="0">
                <a:latin typeface="Gill Sans MT" panose="020B0502020104020203" pitchFamily="34" charset="77"/>
              </a:rPr>
              <a:t>The parcel was posted through the letterbox last week. </a:t>
            </a:r>
          </a:p>
        </p:txBody>
      </p:sp>
      <p:sp>
        <p:nvSpPr>
          <p:cNvPr id="52" name="TextBox 51"/>
          <p:cNvSpPr txBox="1"/>
          <p:nvPr/>
        </p:nvSpPr>
        <p:spPr>
          <a:xfrm>
            <a:off x="3383533" y="608590"/>
            <a:ext cx="3049868" cy="2400657"/>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homework was destroyed by the dog. </a:t>
            </a:r>
          </a:p>
          <a:p>
            <a:pPr marL="278606" indent="-278606">
              <a:buAutoNum type="arabicParenR"/>
            </a:pPr>
            <a:r>
              <a:rPr lang="en-GB" sz="1000" dirty="0">
                <a:latin typeface="Gill Sans MT" panose="020B0502020104020203" pitchFamily="34" charset="77"/>
              </a:rPr>
              <a:t>We ate all the chocolate.</a:t>
            </a:r>
          </a:p>
          <a:p>
            <a:pPr marL="278606" indent="-278606">
              <a:buAutoNum type="arabicParenR"/>
            </a:pPr>
            <a:r>
              <a:rPr lang="en-GB" sz="1000" dirty="0">
                <a:latin typeface="Gill Sans MT" panose="020B0502020104020203" pitchFamily="34" charset="77"/>
              </a:rPr>
              <a:t>I painted a picture. </a:t>
            </a:r>
          </a:p>
          <a:p>
            <a:pPr marL="278606" indent="-278606">
              <a:buAutoNum type="arabicParenR"/>
            </a:pPr>
            <a:r>
              <a:rPr lang="en-GB" sz="1000" dirty="0">
                <a:latin typeface="Gill Sans MT" panose="020B0502020104020203" pitchFamily="34" charset="77"/>
              </a:rPr>
              <a:t>That portrait was commissioned by Lord </a:t>
            </a:r>
            <a:r>
              <a:rPr lang="en-GB" sz="1000" dirty="0" err="1">
                <a:latin typeface="Gill Sans MT" panose="020B0502020104020203" pitchFamily="34" charset="77"/>
              </a:rPr>
              <a:t>Fulcan</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My sister lent me a book. </a:t>
            </a:r>
          </a:p>
          <a:p>
            <a:pPr marL="278606" indent="-278606">
              <a:buAutoNum type="arabicParenR"/>
            </a:pPr>
            <a:r>
              <a:rPr lang="en-GB" sz="1000" dirty="0">
                <a:latin typeface="Gill Sans MT" panose="020B0502020104020203" pitchFamily="34" charset="77"/>
              </a:rPr>
              <a:t>We measured the table. </a:t>
            </a:r>
          </a:p>
          <a:p>
            <a:pPr marL="278606" indent="-278606">
              <a:buAutoNum type="arabicParenR"/>
            </a:pPr>
            <a:r>
              <a:rPr lang="en-GB" sz="1000" dirty="0">
                <a:latin typeface="Gill Sans MT" panose="020B0502020104020203" pitchFamily="34" charset="77"/>
              </a:rPr>
              <a:t>This story was written by my favourite author.</a:t>
            </a:r>
          </a:p>
          <a:p>
            <a:pPr marL="278606" indent="-278606">
              <a:buAutoNum type="arabicParenR"/>
            </a:pPr>
            <a:r>
              <a:rPr lang="en-GB" sz="1000" dirty="0">
                <a:latin typeface="Gill Sans MT" panose="020B0502020104020203" pitchFamily="34" charset="77"/>
              </a:rPr>
              <a:t>The pets have already been fed. </a:t>
            </a:r>
          </a:p>
          <a:p>
            <a:pPr marL="278606" indent="-278606">
              <a:buAutoNum type="arabicParenR"/>
            </a:pPr>
            <a:r>
              <a:rPr lang="en-GB" sz="1000" dirty="0">
                <a:latin typeface="Gill Sans MT" panose="020B0502020104020203" pitchFamily="34" charset="77"/>
              </a:rPr>
              <a:t>I have been given a new jacket to wear. </a:t>
            </a:r>
          </a:p>
          <a:p>
            <a:pPr marL="278606" indent="-278606">
              <a:buAutoNum type="arabicParenR"/>
            </a:pPr>
            <a:r>
              <a:rPr lang="en-GB" sz="1000" dirty="0">
                <a:latin typeface="Gill Sans MT" panose="020B0502020104020203" pitchFamily="34" charset="77"/>
              </a:rPr>
              <a:t>The parcel was posted through the letterbox last week. </a:t>
            </a:r>
          </a:p>
        </p:txBody>
      </p:sp>
      <p:sp>
        <p:nvSpPr>
          <p:cNvPr id="53" name="TextBox 52"/>
          <p:cNvSpPr txBox="1"/>
          <p:nvPr/>
        </p:nvSpPr>
        <p:spPr>
          <a:xfrm>
            <a:off x="3420262" y="3979845"/>
            <a:ext cx="3049868" cy="2400657"/>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homework was destroyed by the dog. </a:t>
            </a:r>
          </a:p>
          <a:p>
            <a:pPr marL="278606" indent="-278606">
              <a:buAutoNum type="arabicParenR"/>
            </a:pPr>
            <a:r>
              <a:rPr lang="en-GB" sz="1000" dirty="0">
                <a:latin typeface="Gill Sans MT" panose="020B0502020104020203" pitchFamily="34" charset="77"/>
              </a:rPr>
              <a:t>We ate all the chocolate.</a:t>
            </a:r>
          </a:p>
          <a:p>
            <a:pPr marL="278606" indent="-278606">
              <a:buAutoNum type="arabicParenR"/>
            </a:pPr>
            <a:r>
              <a:rPr lang="en-GB" sz="1000" dirty="0">
                <a:latin typeface="Gill Sans MT" panose="020B0502020104020203" pitchFamily="34" charset="77"/>
              </a:rPr>
              <a:t>I painted a picture. </a:t>
            </a:r>
          </a:p>
          <a:p>
            <a:pPr marL="278606" indent="-278606">
              <a:buAutoNum type="arabicParenR"/>
            </a:pPr>
            <a:r>
              <a:rPr lang="en-GB" sz="1000" dirty="0">
                <a:latin typeface="Gill Sans MT" panose="020B0502020104020203" pitchFamily="34" charset="77"/>
              </a:rPr>
              <a:t>That portrait was commissioned by Lord </a:t>
            </a:r>
            <a:r>
              <a:rPr lang="en-GB" sz="1000" dirty="0" err="1">
                <a:latin typeface="Gill Sans MT" panose="020B0502020104020203" pitchFamily="34" charset="77"/>
              </a:rPr>
              <a:t>Fulcan</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My sister lent me a book. </a:t>
            </a:r>
          </a:p>
          <a:p>
            <a:pPr marL="278606" indent="-278606">
              <a:buAutoNum type="arabicParenR"/>
            </a:pPr>
            <a:r>
              <a:rPr lang="en-GB" sz="1000" dirty="0">
                <a:latin typeface="Gill Sans MT" panose="020B0502020104020203" pitchFamily="34" charset="77"/>
              </a:rPr>
              <a:t>We measured the table. </a:t>
            </a:r>
          </a:p>
          <a:p>
            <a:pPr marL="278606" indent="-278606">
              <a:buAutoNum type="arabicParenR"/>
            </a:pPr>
            <a:r>
              <a:rPr lang="en-GB" sz="1000" dirty="0">
                <a:latin typeface="Gill Sans MT" panose="020B0502020104020203" pitchFamily="34" charset="77"/>
              </a:rPr>
              <a:t>This story was written by my favourite author.</a:t>
            </a:r>
          </a:p>
          <a:p>
            <a:pPr marL="278606" indent="-278606">
              <a:buAutoNum type="arabicParenR"/>
            </a:pPr>
            <a:r>
              <a:rPr lang="en-GB" sz="1000" dirty="0">
                <a:latin typeface="Gill Sans MT" panose="020B0502020104020203" pitchFamily="34" charset="77"/>
              </a:rPr>
              <a:t>The pets have already been fed. </a:t>
            </a:r>
          </a:p>
          <a:p>
            <a:pPr marL="278606" indent="-278606">
              <a:buAutoNum type="arabicParenR"/>
            </a:pPr>
            <a:r>
              <a:rPr lang="en-GB" sz="1000" dirty="0">
                <a:latin typeface="Gill Sans MT" panose="020B0502020104020203" pitchFamily="34" charset="77"/>
              </a:rPr>
              <a:t>I have been given a new jacket to wear. </a:t>
            </a:r>
          </a:p>
          <a:p>
            <a:pPr marL="278606" indent="-278606">
              <a:buAutoNum type="arabicParenR"/>
            </a:pPr>
            <a:r>
              <a:rPr lang="en-GB" sz="1000" dirty="0">
                <a:latin typeface="Gill Sans MT" panose="020B0502020104020203" pitchFamily="34" charset="77"/>
              </a:rPr>
              <a:t>The parcel was posted through the letterbox last week. </a:t>
            </a:r>
          </a:p>
        </p:txBody>
      </p:sp>
      <p:sp>
        <p:nvSpPr>
          <p:cNvPr id="55" name="TextBox 54"/>
          <p:cNvSpPr txBox="1"/>
          <p:nvPr/>
        </p:nvSpPr>
        <p:spPr>
          <a:xfrm>
            <a:off x="6718824" y="4038459"/>
            <a:ext cx="3049868" cy="2400657"/>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homework was destroyed by the dog. </a:t>
            </a:r>
          </a:p>
          <a:p>
            <a:pPr marL="278606" indent="-278606">
              <a:buAutoNum type="arabicParenR"/>
            </a:pPr>
            <a:r>
              <a:rPr lang="en-GB" sz="1000" dirty="0">
                <a:latin typeface="Gill Sans MT" panose="020B0502020104020203" pitchFamily="34" charset="77"/>
              </a:rPr>
              <a:t>We ate all the chocolate.</a:t>
            </a:r>
          </a:p>
          <a:p>
            <a:pPr marL="278606" indent="-278606">
              <a:buAutoNum type="arabicParenR"/>
            </a:pPr>
            <a:r>
              <a:rPr lang="en-GB" sz="1000" dirty="0">
                <a:latin typeface="Gill Sans MT" panose="020B0502020104020203" pitchFamily="34" charset="77"/>
              </a:rPr>
              <a:t>I painted a picture. </a:t>
            </a:r>
          </a:p>
          <a:p>
            <a:pPr marL="278606" indent="-278606">
              <a:buAutoNum type="arabicParenR"/>
            </a:pPr>
            <a:r>
              <a:rPr lang="en-GB" sz="1000" dirty="0">
                <a:latin typeface="Gill Sans MT" panose="020B0502020104020203" pitchFamily="34" charset="77"/>
              </a:rPr>
              <a:t>That portrait was commissioned by Lord </a:t>
            </a:r>
            <a:r>
              <a:rPr lang="en-GB" sz="1000" dirty="0" err="1">
                <a:latin typeface="Gill Sans MT" panose="020B0502020104020203" pitchFamily="34" charset="77"/>
              </a:rPr>
              <a:t>Fulcan</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My sister lent me a book. </a:t>
            </a:r>
          </a:p>
          <a:p>
            <a:pPr marL="278606" indent="-278606">
              <a:buAutoNum type="arabicParenR"/>
            </a:pPr>
            <a:r>
              <a:rPr lang="en-GB" sz="1000" dirty="0">
                <a:latin typeface="Gill Sans MT" panose="020B0502020104020203" pitchFamily="34" charset="77"/>
              </a:rPr>
              <a:t>We measured the table. </a:t>
            </a:r>
          </a:p>
          <a:p>
            <a:pPr marL="278606" indent="-278606">
              <a:buAutoNum type="arabicParenR"/>
            </a:pPr>
            <a:r>
              <a:rPr lang="en-GB" sz="1000" dirty="0">
                <a:latin typeface="Gill Sans MT" panose="020B0502020104020203" pitchFamily="34" charset="77"/>
              </a:rPr>
              <a:t>This story was written by my favourite author.</a:t>
            </a:r>
          </a:p>
          <a:p>
            <a:pPr marL="278606" indent="-278606">
              <a:buAutoNum type="arabicParenR"/>
            </a:pPr>
            <a:r>
              <a:rPr lang="en-GB" sz="1000" dirty="0">
                <a:latin typeface="Gill Sans MT" panose="020B0502020104020203" pitchFamily="34" charset="77"/>
              </a:rPr>
              <a:t>The pets have already been fed. </a:t>
            </a:r>
          </a:p>
          <a:p>
            <a:pPr marL="278606" indent="-278606">
              <a:buAutoNum type="arabicParenR"/>
            </a:pPr>
            <a:r>
              <a:rPr lang="en-GB" sz="1000" dirty="0">
                <a:latin typeface="Gill Sans MT" panose="020B0502020104020203" pitchFamily="34" charset="77"/>
              </a:rPr>
              <a:t>I have been given a new jacket to wear. </a:t>
            </a:r>
          </a:p>
          <a:p>
            <a:pPr marL="278606" indent="-278606">
              <a:buAutoNum type="arabicParenR"/>
            </a:pPr>
            <a:r>
              <a:rPr lang="en-GB" sz="1000" dirty="0">
                <a:latin typeface="Gill Sans MT" panose="020B0502020104020203" pitchFamily="34" charset="77"/>
              </a:rPr>
              <a:t>The parcel was posted through the letterbox last week. </a:t>
            </a:r>
          </a:p>
        </p:txBody>
      </p:sp>
      <p:sp>
        <p:nvSpPr>
          <p:cNvPr id="3" name="Rectangle 2"/>
          <p:cNvSpPr/>
          <p:nvPr/>
        </p:nvSpPr>
        <p:spPr>
          <a:xfrm>
            <a:off x="148425" y="580969"/>
            <a:ext cx="2862717" cy="2708434"/>
          </a:xfrm>
          <a:prstGeom prst="rect">
            <a:avLst/>
          </a:prstGeom>
        </p:spPr>
        <p:txBody>
          <a:bodyPr wrap="square">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homework was destroyed by the dog. </a:t>
            </a:r>
          </a:p>
          <a:p>
            <a:pPr marL="278606" indent="-278606">
              <a:buAutoNum type="arabicParenR"/>
            </a:pPr>
            <a:r>
              <a:rPr lang="en-GB" sz="1000" dirty="0">
                <a:latin typeface="Gill Sans MT" panose="020B0502020104020203" pitchFamily="34" charset="77"/>
              </a:rPr>
              <a:t>We ate all the chocolate.</a:t>
            </a:r>
          </a:p>
          <a:p>
            <a:pPr marL="278606" indent="-278606">
              <a:buAutoNum type="arabicParenR"/>
            </a:pPr>
            <a:r>
              <a:rPr lang="en-GB" sz="1000" dirty="0">
                <a:latin typeface="Gill Sans MT" panose="020B0502020104020203" pitchFamily="34" charset="77"/>
              </a:rPr>
              <a:t>I painted a picture. </a:t>
            </a:r>
          </a:p>
          <a:p>
            <a:pPr marL="278606" indent="-278606">
              <a:buAutoNum type="arabicParenR"/>
            </a:pPr>
            <a:r>
              <a:rPr lang="en-GB" sz="1000" dirty="0">
                <a:latin typeface="Gill Sans MT" panose="020B0502020104020203" pitchFamily="34" charset="77"/>
              </a:rPr>
              <a:t>That portrait was commissioned by Lord </a:t>
            </a:r>
            <a:r>
              <a:rPr lang="en-GB" sz="1000" dirty="0" err="1">
                <a:latin typeface="Gill Sans MT" panose="020B0502020104020203" pitchFamily="34" charset="77"/>
              </a:rPr>
              <a:t>Fulcan</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My sister lent me a book. </a:t>
            </a:r>
          </a:p>
          <a:p>
            <a:pPr marL="278606" indent="-278606">
              <a:buAutoNum type="arabicParenR"/>
            </a:pPr>
            <a:r>
              <a:rPr lang="en-GB" sz="1000" dirty="0">
                <a:latin typeface="Gill Sans MT" panose="020B0502020104020203" pitchFamily="34" charset="77"/>
              </a:rPr>
              <a:t>We measured the table. </a:t>
            </a:r>
          </a:p>
          <a:p>
            <a:pPr marL="278606" indent="-278606">
              <a:buAutoNum type="arabicParenR"/>
            </a:pPr>
            <a:r>
              <a:rPr lang="en-GB" sz="1000" dirty="0">
                <a:latin typeface="Gill Sans MT" panose="020B0502020104020203" pitchFamily="34" charset="77"/>
              </a:rPr>
              <a:t>This story was written by my favourite author.</a:t>
            </a:r>
          </a:p>
          <a:p>
            <a:pPr marL="278606" indent="-278606">
              <a:buAutoNum type="arabicParenR"/>
            </a:pPr>
            <a:r>
              <a:rPr lang="en-GB" sz="1000" dirty="0">
                <a:latin typeface="Gill Sans MT" panose="020B0502020104020203" pitchFamily="34" charset="77"/>
              </a:rPr>
              <a:t>The pets have already been fed. </a:t>
            </a:r>
          </a:p>
          <a:p>
            <a:pPr marL="278606" indent="-278606">
              <a:buAutoNum type="arabicParenR"/>
            </a:pPr>
            <a:r>
              <a:rPr lang="en-GB" sz="1000" dirty="0">
                <a:latin typeface="Gill Sans MT" panose="020B0502020104020203" pitchFamily="34" charset="77"/>
              </a:rPr>
              <a:t>I have been given a new jacket to wear. </a:t>
            </a:r>
          </a:p>
          <a:p>
            <a:pPr marL="278606" indent="-278606">
              <a:buAutoNum type="arabicParenR"/>
            </a:pPr>
            <a:r>
              <a:rPr lang="en-GB" sz="1000" dirty="0">
                <a:latin typeface="Gill Sans MT" panose="020B0502020104020203" pitchFamily="34" charset="77"/>
              </a:rPr>
              <a:t>The parcel was posted through the letterbox last week. </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2743199" y="2751438"/>
            <a:ext cx="428369" cy="535459"/>
          </a:xfrm>
          <a:prstGeom prst="rect">
            <a:avLst/>
          </a:prstGeom>
        </p:spPr>
      </p:pic>
      <p:pic>
        <p:nvPicPr>
          <p:cNvPr id="41" name="Picture 40"/>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9321270" y="2740851"/>
            <a:ext cx="428369" cy="535459"/>
          </a:xfrm>
          <a:prstGeom prst="rect">
            <a:avLst/>
          </a:prstGeom>
        </p:spPr>
      </p:pic>
      <p:pic>
        <p:nvPicPr>
          <p:cNvPr id="45" name="Picture 44"/>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6041761" y="2751438"/>
            <a:ext cx="428369" cy="535459"/>
          </a:xfrm>
          <a:prstGeom prst="rect">
            <a:avLst/>
          </a:prstGeom>
        </p:spPr>
      </p:pic>
      <p:pic>
        <p:nvPicPr>
          <p:cNvPr id="46" name="Picture 45"/>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2743199" y="6128352"/>
            <a:ext cx="428369" cy="535459"/>
          </a:xfrm>
          <a:prstGeom prst="rect">
            <a:avLst/>
          </a:prstGeom>
        </p:spPr>
      </p:pic>
      <p:pic>
        <p:nvPicPr>
          <p:cNvPr id="50" name="Picture 49"/>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9321270" y="6117765"/>
            <a:ext cx="428369" cy="535459"/>
          </a:xfrm>
          <a:prstGeom prst="rect">
            <a:avLst/>
          </a:prstGeom>
        </p:spPr>
      </p:pic>
      <p:pic>
        <p:nvPicPr>
          <p:cNvPr id="51" name="Picture 50"/>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6041761" y="6128352"/>
            <a:ext cx="428369" cy="535459"/>
          </a:xfrm>
          <a:prstGeom prst="rect">
            <a:avLst/>
          </a:prstGeom>
        </p:spPr>
      </p:pic>
    </p:spTree>
    <p:extLst>
      <p:ext uri="{BB962C8B-B14F-4D97-AF65-F5344CB8AC3E}">
        <p14:creationId xmlns:p14="http://schemas.microsoft.com/office/powerpoint/2010/main" val="1037913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08569"/>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2" name="Rounded Rectangle 31"/>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33" name="Oval 32"/>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34" name="Rounded Rectangle 33"/>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35" name="Oval 34"/>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42" name="Rounded Rectangle 4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a:t>
            </a:r>
          </a:p>
        </p:txBody>
      </p:sp>
      <p:sp>
        <p:nvSpPr>
          <p:cNvPr id="43" name="Oval 4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69" name="Rounded Rectangle 68"/>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70" name="Oval 69"/>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71" name="Rounded Rectangle 70"/>
          <p:cNvSpPr/>
          <p:nvPr/>
        </p:nvSpPr>
        <p:spPr>
          <a:xfrm>
            <a:off x="6772924" y="3608932"/>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72" name="Oval 71"/>
          <p:cNvSpPr/>
          <p:nvPr/>
        </p:nvSpPr>
        <p:spPr>
          <a:xfrm>
            <a:off x="9061585" y="3556269"/>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47" name="TextBox 46"/>
          <p:cNvSpPr txBox="1"/>
          <p:nvPr/>
        </p:nvSpPr>
        <p:spPr>
          <a:xfrm>
            <a:off x="107037" y="3979844"/>
            <a:ext cx="3049868" cy="2092881"/>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TV was left on by mistake. </a:t>
            </a:r>
          </a:p>
          <a:p>
            <a:pPr marL="278606" indent="-278606">
              <a:buAutoNum type="arabicParenR"/>
            </a:pPr>
            <a:r>
              <a:rPr lang="en-GB" sz="1000" dirty="0">
                <a:latin typeface="Gill Sans MT" panose="020B0502020104020203" pitchFamily="34" charset="77"/>
              </a:rPr>
              <a:t>I turned the oven off before I left. </a:t>
            </a:r>
          </a:p>
          <a:p>
            <a:pPr marL="278606" indent="-278606">
              <a:buAutoNum type="arabicParenR"/>
            </a:pPr>
            <a:r>
              <a:rPr lang="en-GB" sz="1000" dirty="0">
                <a:latin typeface="Gill Sans MT" panose="020B0502020104020203" pitchFamily="34" charset="77"/>
              </a:rPr>
              <a:t>The painting was completely destroyed by the intruder. </a:t>
            </a:r>
          </a:p>
          <a:p>
            <a:pPr marL="278606" indent="-278606">
              <a:buAutoNum type="arabicParenR"/>
            </a:pPr>
            <a:r>
              <a:rPr lang="en-GB" sz="1000" dirty="0">
                <a:latin typeface="Gill Sans MT" panose="020B0502020104020203" pitchFamily="34" charset="77"/>
              </a:rPr>
              <a:t>I finished my homework last night. </a:t>
            </a:r>
          </a:p>
          <a:p>
            <a:pPr marL="278606" indent="-278606">
              <a:buAutoNum type="arabicParenR"/>
            </a:pPr>
            <a:r>
              <a:rPr lang="en-GB" sz="1000" dirty="0">
                <a:latin typeface="Gill Sans MT" panose="020B0502020104020203" pitchFamily="34" charset="77"/>
              </a:rPr>
              <a:t>I was lent that book by Jeanie. </a:t>
            </a:r>
          </a:p>
          <a:p>
            <a:pPr marL="278606" indent="-278606">
              <a:buAutoNum type="arabicParenR"/>
            </a:pPr>
            <a:r>
              <a:rPr lang="en-GB" sz="1000" dirty="0">
                <a:latin typeface="Gill Sans MT" panose="020B0502020104020203" pitchFamily="34" charset="77"/>
              </a:rPr>
              <a:t>We were told to bring our work over.</a:t>
            </a:r>
          </a:p>
          <a:p>
            <a:pPr marL="278606" indent="-278606">
              <a:buAutoNum type="arabicParenR"/>
            </a:pPr>
            <a:r>
              <a:rPr lang="en-GB" sz="1000" dirty="0">
                <a:latin typeface="Gill Sans MT" panose="020B0502020104020203" pitchFamily="34" charset="77"/>
              </a:rPr>
              <a:t>She asked me to water the plants.</a:t>
            </a:r>
          </a:p>
          <a:p>
            <a:pPr marL="278606" indent="-278606">
              <a:buAutoNum type="arabicParenR"/>
            </a:pPr>
            <a:r>
              <a:rPr lang="en-GB" sz="1000" dirty="0">
                <a:latin typeface="Gill Sans MT" panose="020B0502020104020203" pitchFamily="34" charset="77"/>
              </a:rPr>
              <a:t>I believe it’s time to go!</a:t>
            </a:r>
          </a:p>
          <a:p>
            <a:pPr marL="278606" indent="-278606">
              <a:buAutoNum type="arabicParenR"/>
            </a:pPr>
            <a:r>
              <a:rPr lang="en-GB" sz="1000" dirty="0">
                <a:latin typeface="Gill Sans MT" panose="020B0502020104020203" pitchFamily="34" charset="77"/>
              </a:rPr>
              <a:t>I made a gingerbread house. </a:t>
            </a:r>
          </a:p>
          <a:p>
            <a:pPr marL="278606" indent="-278606">
              <a:buAutoNum type="arabicParenR"/>
            </a:pPr>
            <a:r>
              <a:rPr lang="en-GB" sz="1000" dirty="0">
                <a:latin typeface="Gill Sans MT" panose="020B0502020104020203" pitchFamily="34" charset="77"/>
              </a:rPr>
              <a:t>The suitcase was left behind. </a:t>
            </a:r>
          </a:p>
        </p:txBody>
      </p:sp>
      <p:sp>
        <p:nvSpPr>
          <p:cNvPr id="48" name="TextBox 47"/>
          <p:cNvSpPr txBox="1"/>
          <p:nvPr/>
        </p:nvSpPr>
        <p:spPr>
          <a:xfrm>
            <a:off x="6699771" y="604155"/>
            <a:ext cx="3049868" cy="2092881"/>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TV was left on by mistake. </a:t>
            </a:r>
          </a:p>
          <a:p>
            <a:pPr marL="278606" indent="-278606">
              <a:buAutoNum type="arabicParenR"/>
            </a:pPr>
            <a:r>
              <a:rPr lang="en-GB" sz="1000" dirty="0">
                <a:latin typeface="Gill Sans MT" panose="020B0502020104020203" pitchFamily="34" charset="77"/>
              </a:rPr>
              <a:t>I turned the oven off before I left. </a:t>
            </a:r>
          </a:p>
          <a:p>
            <a:pPr marL="278606" indent="-278606">
              <a:buAutoNum type="arabicParenR"/>
            </a:pPr>
            <a:r>
              <a:rPr lang="en-GB" sz="1000" dirty="0">
                <a:latin typeface="Gill Sans MT" panose="020B0502020104020203" pitchFamily="34" charset="77"/>
              </a:rPr>
              <a:t>The painting was completely destroyed by the intruder. </a:t>
            </a:r>
          </a:p>
          <a:p>
            <a:pPr marL="278606" indent="-278606">
              <a:buAutoNum type="arabicParenR"/>
            </a:pPr>
            <a:r>
              <a:rPr lang="en-GB" sz="1000" dirty="0">
                <a:latin typeface="Gill Sans MT" panose="020B0502020104020203" pitchFamily="34" charset="77"/>
              </a:rPr>
              <a:t>I finished my homework last night. </a:t>
            </a:r>
          </a:p>
          <a:p>
            <a:pPr marL="278606" indent="-278606">
              <a:buAutoNum type="arabicParenR"/>
            </a:pPr>
            <a:r>
              <a:rPr lang="en-GB" sz="1000" dirty="0">
                <a:latin typeface="Gill Sans MT" panose="020B0502020104020203" pitchFamily="34" charset="77"/>
              </a:rPr>
              <a:t>I was lent that book by Jeanie. </a:t>
            </a:r>
          </a:p>
          <a:p>
            <a:pPr marL="278606" indent="-278606">
              <a:buAutoNum type="arabicParenR"/>
            </a:pPr>
            <a:r>
              <a:rPr lang="en-GB" sz="1000" dirty="0">
                <a:latin typeface="Gill Sans MT" panose="020B0502020104020203" pitchFamily="34" charset="77"/>
              </a:rPr>
              <a:t>We were told to bring our work over.</a:t>
            </a:r>
          </a:p>
          <a:p>
            <a:pPr marL="278606" indent="-278606">
              <a:buAutoNum type="arabicParenR"/>
            </a:pPr>
            <a:r>
              <a:rPr lang="en-GB" sz="1000" dirty="0">
                <a:latin typeface="Gill Sans MT" panose="020B0502020104020203" pitchFamily="34" charset="77"/>
              </a:rPr>
              <a:t>She asked me to water the plants.</a:t>
            </a:r>
          </a:p>
          <a:p>
            <a:pPr marL="278606" indent="-278606">
              <a:buAutoNum type="arabicParenR"/>
            </a:pPr>
            <a:r>
              <a:rPr lang="en-GB" sz="1000" dirty="0">
                <a:latin typeface="Gill Sans MT" panose="020B0502020104020203" pitchFamily="34" charset="77"/>
              </a:rPr>
              <a:t>I believe it’s time to go!</a:t>
            </a:r>
          </a:p>
          <a:p>
            <a:pPr marL="278606" indent="-278606">
              <a:buAutoNum type="arabicParenR"/>
            </a:pPr>
            <a:r>
              <a:rPr lang="en-GB" sz="1000" dirty="0">
                <a:latin typeface="Gill Sans MT" panose="020B0502020104020203" pitchFamily="34" charset="77"/>
              </a:rPr>
              <a:t>I made a gingerbread house. </a:t>
            </a:r>
          </a:p>
          <a:p>
            <a:pPr marL="278606" indent="-278606">
              <a:buAutoNum type="arabicParenR"/>
            </a:pPr>
            <a:r>
              <a:rPr lang="en-GB" sz="1000" dirty="0">
                <a:latin typeface="Gill Sans MT" panose="020B0502020104020203" pitchFamily="34" charset="77"/>
              </a:rPr>
              <a:t>The suitcase was left behind. </a:t>
            </a:r>
          </a:p>
        </p:txBody>
      </p:sp>
      <p:sp>
        <p:nvSpPr>
          <p:cNvPr id="52" name="TextBox 51"/>
          <p:cNvSpPr txBox="1"/>
          <p:nvPr/>
        </p:nvSpPr>
        <p:spPr>
          <a:xfrm>
            <a:off x="3383533" y="608590"/>
            <a:ext cx="3049868" cy="2092881"/>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TV was left on by mistake. </a:t>
            </a:r>
          </a:p>
          <a:p>
            <a:pPr marL="278606" indent="-278606">
              <a:buAutoNum type="arabicParenR"/>
            </a:pPr>
            <a:r>
              <a:rPr lang="en-GB" sz="1000" dirty="0">
                <a:latin typeface="Gill Sans MT" panose="020B0502020104020203" pitchFamily="34" charset="77"/>
              </a:rPr>
              <a:t>I turned the oven off before I left. </a:t>
            </a:r>
          </a:p>
          <a:p>
            <a:pPr marL="278606" indent="-278606">
              <a:buAutoNum type="arabicParenR"/>
            </a:pPr>
            <a:r>
              <a:rPr lang="en-GB" sz="1000" dirty="0">
                <a:latin typeface="Gill Sans MT" panose="020B0502020104020203" pitchFamily="34" charset="77"/>
              </a:rPr>
              <a:t>The painting was completely destroyed by the intruder. </a:t>
            </a:r>
          </a:p>
          <a:p>
            <a:pPr marL="278606" indent="-278606">
              <a:buAutoNum type="arabicParenR"/>
            </a:pPr>
            <a:r>
              <a:rPr lang="en-GB" sz="1000" dirty="0">
                <a:latin typeface="Gill Sans MT" panose="020B0502020104020203" pitchFamily="34" charset="77"/>
              </a:rPr>
              <a:t>I finished my homework last night. </a:t>
            </a:r>
          </a:p>
          <a:p>
            <a:pPr marL="278606" indent="-278606">
              <a:buAutoNum type="arabicParenR"/>
            </a:pPr>
            <a:r>
              <a:rPr lang="en-GB" sz="1000" dirty="0">
                <a:latin typeface="Gill Sans MT" panose="020B0502020104020203" pitchFamily="34" charset="77"/>
              </a:rPr>
              <a:t>I was lent that book by Jeanie. </a:t>
            </a:r>
          </a:p>
          <a:p>
            <a:pPr marL="278606" indent="-278606">
              <a:buAutoNum type="arabicParenR"/>
            </a:pPr>
            <a:r>
              <a:rPr lang="en-GB" sz="1000" dirty="0">
                <a:latin typeface="Gill Sans MT" panose="020B0502020104020203" pitchFamily="34" charset="77"/>
              </a:rPr>
              <a:t>We were told to bring our work over.</a:t>
            </a:r>
          </a:p>
          <a:p>
            <a:pPr marL="278606" indent="-278606">
              <a:buAutoNum type="arabicParenR"/>
            </a:pPr>
            <a:r>
              <a:rPr lang="en-GB" sz="1000" dirty="0">
                <a:latin typeface="Gill Sans MT" panose="020B0502020104020203" pitchFamily="34" charset="77"/>
              </a:rPr>
              <a:t>She asked me to water the plants.</a:t>
            </a:r>
          </a:p>
          <a:p>
            <a:pPr marL="278606" indent="-278606">
              <a:buAutoNum type="arabicParenR"/>
            </a:pPr>
            <a:r>
              <a:rPr lang="en-GB" sz="1000" dirty="0">
                <a:latin typeface="Gill Sans MT" panose="020B0502020104020203" pitchFamily="34" charset="77"/>
              </a:rPr>
              <a:t>I believe it’s time to go!</a:t>
            </a:r>
          </a:p>
          <a:p>
            <a:pPr marL="278606" indent="-278606">
              <a:buAutoNum type="arabicParenR"/>
            </a:pPr>
            <a:r>
              <a:rPr lang="en-GB" sz="1000" dirty="0">
                <a:latin typeface="Gill Sans MT" panose="020B0502020104020203" pitchFamily="34" charset="77"/>
              </a:rPr>
              <a:t>I made a gingerbread house. </a:t>
            </a:r>
          </a:p>
          <a:p>
            <a:pPr marL="278606" indent="-278606">
              <a:buAutoNum type="arabicParenR"/>
            </a:pPr>
            <a:r>
              <a:rPr lang="en-GB" sz="1000" dirty="0">
                <a:latin typeface="Gill Sans MT" panose="020B0502020104020203" pitchFamily="34" charset="77"/>
              </a:rPr>
              <a:t>The suitcase was left behind. </a:t>
            </a:r>
          </a:p>
        </p:txBody>
      </p:sp>
      <p:sp>
        <p:nvSpPr>
          <p:cNvPr id="53" name="TextBox 52"/>
          <p:cNvSpPr txBox="1"/>
          <p:nvPr/>
        </p:nvSpPr>
        <p:spPr>
          <a:xfrm>
            <a:off x="3420262" y="3979845"/>
            <a:ext cx="3049868" cy="2092881"/>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TV was left on by mistake. </a:t>
            </a:r>
          </a:p>
          <a:p>
            <a:pPr marL="278606" indent="-278606">
              <a:buAutoNum type="arabicParenR"/>
            </a:pPr>
            <a:r>
              <a:rPr lang="en-GB" sz="1000" dirty="0">
                <a:latin typeface="Gill Sans MT" panose="020B0502020104020203" pitchFamily="34" charset="77"/>
              </a:rPr>
              <a:t>I turned the oven off before I left. </a:t>
            </a:r>
          </a:p>
          <a:p>
            <a:pPr marL="278606" indent="-278606">
              <a:buAutoNum type="arabicParenR"/>
            </a:pPr>
            <a:r>
              <a:rPr lang="en-GB" sz="1000" dirty="0">
                <a:latin typeface="Gill Sans MT" panose="020B0502020104020203" pitchFamily="34" charset="77"/>
              </a:rPr>
              <a:t>The painting was completely destroyed by the intruder. </a:t>
            </a:r>
          </a:p>
          <a:p>
            <a:pPr marL="278606" indent="-278606">
              <a:buAutoNum type="arabicParenR"/>
            </a:pPr>
            <a:r>
              <a:rPr lang="en-GB" sz="1000" dirty="0">
                <a:latin typeface="Gill Sans MT" panose="020B0502020104020203" pitchFamily="34" charset="77"/>
              </a:rPr>
              <a:t>I finished my homework last night. </a:t>
            </a:r>
          </a:p>
          <a:p>
            <a:pPr marL="278606" indent="-278606">
              <a:buAutoNum type="arabicParenR"/>
            </a:pPr>
            <a:r>
              <a:rPr lang="en-GB" sz="1000" dirty="0">
                <a:latin typeface="Gill Sans MT" panose="020B0502020104020203" pitchFamily="34" charset="77"/>
              </a:rPr>
              <a:t>I was lent that book by Jeanie. </a:t>
            </a:r>
          </a:p>
          <a:p>
            <a:pPr marL="278606" indent="-278606">
              <a:buAutoNum type="arabicParenR"/>
            </a:pPr>
            <a:r>
              <a:rPr lang="en-GB" sz="1000" dirty="0">
                <a:latin typeface="Gill Sans MT" panose="020B0502020104020203" pitchFamily="34" charset="77"/>
              </a:rPr>
              <a:t>We were told to bring our work over.</a:t>
            </a:r>
          </a:p>
          <a:p>
            <a:pPr marL="278606" indent="-278606">
              <a:buAutoNum type="arabicParenR"/>
            </a:pPr>
            <a:r>
              <a:rPr lang="en-GB" sz="1000" dirty="0">
                <a:latin typeface="Gill Sans MT" panose="020B0502020104020203" pitchFamily="34" charset="77"/>
              </a:rPr>
              <a:t>She asked me to water the plants.</a:t>
            </a:r>
          </a:p>
          <a:p>
            <a:pPr marL="278606" indent="-278606">
              <a:buAutoNum type="arabicParenR"/>
            </a:pPr>
            <a:r>
              <a:rPr lang="en-GB" sz="1000" dirty="0">
                <a:latin typeface="Gill Sans MT" panose="020B0502020104020203" pitchFamily="34" charset="77"/>
              </a:rPr>
              <a:t>I believe it’s time to go!</a:t>
            </a:r>
          </a:p>
          <a:p>
            <a:pPr marL="278606" indent="-278606">
              <a:buAutoNum type="arabicParenR"/>
            </a:pPr>
            <a:r>
              <a:rPr lang="en-GB" sz="1000" dirty="0">
                <a:latin typeface="Gill Sans MT" panose="020B0502020104020203" pitchFamily="34" charset="77"/>
              </a:rPr>
              <a:t>I made a gingerbread house. </a:t>
            </a:r>
          </a:p>
          <a:p>
            <a:pPr marL="278606" indent="-278606">
              <a:buAutoNum type="arabicParenR"/>
            </a:pPr>
            <a:r>
              <a:rPr lang="en-GB" sz="1000" dirty="0">
                <a:latin typeface="Gill Sans MT" panose="020B0502020104020203" pitchFamily="34" charset="77"/>
              </a:rPr>
              <a:t>The suitcase was left behind. </a:t>
            </a:r>
          </a:p>
        </p:txBody>
      </p:sp>
      <p:sp>
        <p:nvSpPr>
          <p:cNvPr id="55" name="TextBox 54"/>
          <p:cNvSpPr txBox="1"/>
          <p:nvPr/>
        </p:nvSpPr>
        <p:spPr>
          <a:xfrm>
            <a:off x="6718824" y="4038459"/>
            <a:ext cx="3049868" cy="2092881"/>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TV was left on by mistake. </a:t>
            </a:r>
          </a:p>
          <a:p>
            <a:pPr marL="278606" indent="-278606">
              <a:buAutoNum type="arabicParenR"/>
            </a:pPr>
            <a:r>
              <a:rPr lang="en-GB" sz="1000" dirty="0">
                <a:latin typeface="Gill Sans MT" panose="020B0502020104020203" pitchFamily="34" charset="77"/>
              </a:rPr>
              <a:t>I turned the oven off before I left. </a:t>
            </a:r>
          </a:p>
          <a:p>
            <a:pPr marL="278606" indent="-278606">
              <a:buAutoNum type="arabicParenR"/>
            </a:pPr>
            <a:r>
              <a:rPr lang="en-GB" sz="1000" dirty="0">
                <a:latin typeface="Gill Sans MT" panose="020B0502020104020203" pitchFamily="34" charset="77"/>
              </a:rPr>
              <a:t>The painting was completely destroyed by the intruder. </a:t>
            </a:r>
          </a:p>
          <a:p>
            <a:pPr marL="278606" indent="-278606">
              <a:buAutoNum type="arabicParenR"/>
            </a:pPr>
            <a:r>
              <a:rPr lang="en-GB" sz="1000" dirty="0">
                <a:latin typeface="Gill Sans MT" panose="020B0502020104020203" pitchFamily="34" charset="77"/>
              </a:rPr>
              <a:t>I finished my homework last night. </a:t>
            </a:r>
          </a:p>
          <a:p>
            <a:pPr marL="278606" indent="-278606">
              <a:buAutoNum type="arabicParenR"/>
            </a:pPr>
            <a:r>
              <a:rPr lang="en-GB" sz="1000" dirty="0">
                <a:latin typeface="Gill Sans MT" panose="020B0502020104020203" pitchFamily="34" charset="77"/>
              </a:rPr>
              <a:t>I was lent that book by Jeanie. </a:t>
            </a:r>
          </a:p>
          <a:p>
            <a:pPr marL="278606" indent="-278606">
              <a:buAutoNum type="arabicParenR"/>
            </a:pPr>
            <a:r>
              <a:rPr lang="en-GB" sz="1000" dirty="0">
                <a:latin typeface="Gill Sans MT" panose="020B0502020104020203" pitchFamily="34" charset="77"/>
              </a:rPr>
              <a:t>We were told to bring our work over.</a:t>
            </a:r>
          </a:p>
          <a:p>
            <a:pPr marL="278606" indent="-278606">
              <a:buAutoNum type="arabicParenR"/>
            </a:pPr>
            <a:r>
              <a:rPr lang="en-GB" sz="1000" dirty="0">
                <a:latin typeface="Gill Sans MT" panose="020B0502020104020203" pitchFamily="34" charset="77"/>
              </a:rPr>
              <a:t>She asked me to water the plants.</a:t>
            </a:r>
          </a:p>
          <a:p>
            <a:pPr marL="278606" indent="-278606">
              <a:buAutoNum type="arabicParenR"/>
            </a:pPr>
            <a:r>
              <a:rPr lang="en-GB" sz="1000" dirty="0">
                <a:latin typeface="Gill Sans MT" panose="020B0502020104020203" pitchFamily="34" charset="77"/>
              </a:rPr>
              <a:t>I believe it’s time to go!</a:t>
            </a:r>
          </a:p>
          <a:p>
            <a:pPr marL="278606" indent="-278606">
              <a:buAutoNum type="arabicParenR"/>
            </a:pPr>
            <a:r>
              <a:rPr lang="en-GB" sz="1000" dirty="0">
                <a:latin typeface="Gill Sans MT" panose="020B0502020104020203" pitchFamily="34" charset="77"/>
              </a:rPr>
              <a:t>I made a gingerbread house. </a:t>
            </a:r>
          </a:p>
          <a:p>
            <a:pPr marL="278606" indent="-278606">
              <a:buAutoNum type="arabicParenR"/>
            </a:pPr>
            <a:r>
              <a:rPr lang="en-GB" sz="1000" dirty="0">
                <a:latin typeface="Gill Sans MT" panose="020B0502020104020203" pitchFamily="34" charset="77"/>
              </a:rPr>
              <a:t>The suitcase was left behind. </a:t>
            </a:r>
          </a:p>
        </p:txBody>
      </p:sp>
      <p:sp>
        <p:nvSpPr>
          <p:cNvPr id="3" name="Rectangle 2"/>
          <p:cNvSpPr/>
          <p:nvPr/>
        </p:nvSpPr>
        <p:spPr>
          <a:xfrm>
            <a:off x="148425" y="580969"/>
            <a:ext cx="2862717" cy="2092881"/>
          </a:xfrm>
          <a:prstGeom prst="rect">
            <a:avLst/>
          </a:prstGeom>
        </p:spPr>
        <p:txBody>
          <a:bodyPr wrap="square">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TV was left on by mistake. </a:t>
            </a:r>
          </a:p>
          <a:p>
            <a:pPr marL="278606" indent="-278606">
              <a:buAutoNum type="arabicParenR"/>
            </a:pPr>
            <a:r>
              <a:rPr lang="en-GB" sz="1000" dirty="0">
                <a:latin typeface="Gill Sans MT" panose="020B0502020104020203" pitchFamily="34" charset="77"/>
              </a:rPr>
              <a:t>I turned the oven off before I left. </a:t>
            </a:r>
          </a:p>
          <a:p>
            <a:pPr marL="278606" indent="-278606">
              <a:buAutoNum type="arabicParenR"/>
            </a:pPr>
            <a:r>
              <a:rPr lang="en-GB" sz="1000" dirty="0">
                <a:latin typeface="Gill Sans MT" panose="020B0502020104020203" pitchFamily="34" charset="77"/>
              </a:rPr>
              <a:t>The painting was completely destroyed by the intruder. </a:t>
            </a:r>
          </a:p>
          <a:p>
            <a:pPr marL="278606" indent="-278606">
              <a:buAutoNum type="arabicParenR"/>
            </a:pPr>
            <a:r>
              <a:rPr lang="en-GB" sz="1000" dirty="0">
                <a:latin typeface="Gill Sans MT" panose="020B0502020104020203" pitchFamily="34" charset="77"/>
              </a:rPr>
              <a:t>I finished my homework last night. </a:t>
            </a:r>
          </a:p>
          <a:p>
            <a:pPr marL="278606" indent="-278606">
              <a:buAutoNum type="arabicParenR"/>
            </a:pPr>
            <a:r>
              <a:rPr lang="en-GB" sz="1000" dirty="0">
                <a:latin typeface="Gill Sans MT" panose="020B0502020104020203" pitchFamily="34" charset="77"/>
              </a:rPr>
              <a:t>I was lent that book by Jeanie. </a:t>
            </a:r>
          </a:p>
          <a:p>
            <a:pPr marL="278606" indent="-278606">
              <a:buAutoNum type="arabicParenR"/>
            </a:pPr>
            <a:r>
              <a:rPr lang="en-GB" sz="1000" dirty="0">
                <a:latin typeface="Gill Sans MT" panose="020B0502020104020203" pitchFamily="34" charset="77"/>
              </a:rPr>
              <a:t>We were told to bring our work over.</a:t>
            </a:r>
          </a:p>
          <a:p>
            <a:pPr marL="278606" indent="-278606">
              <a:buAutoNum type="arabicParenR"/>
            </a:pPr>
            <a:r>
              <a:rPr lang="en-GB" sz="1000" dirty="0">
                <a:latin typeface="Gill Sans MT" panose="020B0502020104020203" pitchFamily="34" charset="77"/>
              </a:rPr>
              <a:t>She asked me to water the plants.</a:t>
            </a:r>
          </a:p>
          <a:p>
            <a:pPr marL="278606" indent="-278606">
              <a:buAutoNum type="arabicParenR"/>
            </a:pPr>
            <a:r>
              <a:rPr lang="en-GB" sz="1000" dirty="0">
                <a:latin typeface="Gill Sans MT" panose="020B0502020104020203" pitchFamily="34" charset="77"/>
              </a:rPr>
              <a:t>I believe it’s time to go!</a:t>
            </a:r>
          </a:p>
          <a:p>
            <a:pPr marL="278606" indent="-278606">
              <a:buAutoNum type="arabicParenR"/>
            </a:pPr>
            <a:r>
              <a:rPr lang="en-GB" sz="1000" dirty="0">
                <a:latin typeface="Gill Sans MT" panose="020B0502020104020203" pitchFamily="34" charset="77"/>
              </a:rPr>
              <a:t>I made a gingerbread house. </a:t>
            </a:r>
          </a:p>
          <a:p>
            <a:pPr marL="278606" indent="-278606">
              <a:buAutoNum type="arabicParenR"/>
            </a:pPr>
            <a:r>
              <a:rPr lang="en-GB" sz="1000" dirty="0">
                <a:latin typeface="Gill Sans MT" panose="020B0502020104020203" pitchFamily="34" charset="77"/>
              </a:rPr>
              <a:t>The suitcase was left behind. </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2743199" y="2751438"/>
            <a:ext cx="428369" cy="535459"/>
          </a:xfrm>
          <a:prstGeom prst="rect">
            <a:avLst/>
          </a:prstGeom>
        </p:spPr>
      </p:pic>
      <p:pic>
        <p:nvPicPr>
          <p:cNvPr id="41" name="Picture 40"/>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9321270" y="2740851"/>
            <a:ext cx="428369" cy="535459"/>
          </a:xfrm>
          <a:prstGeom prst="rect">
            <a:avLst/>
          </a:prstGeom>
        </p:spPr>
      </p:pic>
      <p:pic>
        <p:nvPicPr>
          <p:cNvPr id="45" name="Picture 44"/>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6041761" y="2751438"/>
            <a:ext cx="428369" cy="535459"/>
          </a:xfrm>
          <a:prstGeom prst="rect">
            <a:avLst/>
          </a:prstGeom>
        </p:spPr>
      </p:pic>
      <p:pic>
        <p:nvPicPr>
          <p:cNvPr id="46" name="Picture 45"/>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2743199" y="6128352"/>
            <a:ext cx="428369" cy="535459"/>
          </a:xfrm>
          <a:prstGeom prst="rect">
            <a:avLst/>
          </a:prstGeom>
        </p:spPr>
      </p:pic>
      <p:pic>
        <p:nvPicPr>
          <p:cNvPr id="50" name="Picture 49"/>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9321270" y="6117765"/>
            <a:ext cx="428369" cy="535459"/>
          </a:xfrm>
          <a:prstGeom prst="rect">
            <a:avLst/>
          </a:prstGeom>
        </p:spPr>
      </p:pic>
      <p:pic>
        <p:nvPicPr>
          <p:cNvPr id="51" name="Picture 50"/>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6041761" y="6128352"/>
            <a:ext cx="428369" cy="535459"/>
          </a:xfrm>
          <a:prstGeom prst="rect">
            <a:avLst/>
          </a:prstGeom>
        </p:spPr>
      </p:pic>
    </p:spTree>
    <p:extLst>
      <p:ext uri="{BB962C8B-B14F-4D97-AF65-F5344CB8AC3E}">
        <p14:creationId xmlns:p14="http://schemas.microsoft.com/office/powerpoint/2010/main" val="1386712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08569"/>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2" name="Rounded Rectangle 31"/>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33" name="Oval 32"/>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34" name="Rounded Rectangle 33"/>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35" name="Oval 34"/>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42" name="Rounded Rectangle 4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a:t>
            </a:r>
          </a:p>
        </p:txBody>
      </p:sp>
      <p:sp>
        <p:nvSpPr>
          <p:cNvPr id="43" name="Oval 4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69" name="Rounded Rectangle 68"/>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70" name="Oval 69"/>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71" name="Rounded Rectangle 70"/>
          <p:cNvSpPr/>
          <p:nvPr/>
        </p:nvSpPr>
        <p:spPr>
          <a:xfrm>
            <a:off x="6772924" y="3608932"/>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72" name="Oval 71"/>
          <p:cNvSpPr/>
          <p:nvPr/>
        </p:nvSpPr>
        <p:spPr>
          <a:xfrm>
            <a:off x="9061585" y="3556269"/>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47" name="TextBox 46"/>
          <p:cNvSpPr txBox="1"/>
          <p:nvPr/>
        </p:nvSpPr>
        <p:spPr>
          <a:xfrm>
            <a:off x="107037" y="3979844"/>
            <a:ext cx="3049868" cy="2400657"/>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card was signed by everyone in the office. </a:t>
            </a:r>
          </a:p>
          <a:p>
            <a:pPr marL="278606" indent="-278606">
              <a:buAutoNum type="arabicParenR"/>
            </a:pPr>
            <a:r>
              <a:rPr lang="en-GB" sz="1000" dirty="0">
                <a:latin typeface="Gill Sans MT" panose="020B0502020104020203" pitchFamily="34" charset="77"/>
              </a:rPr>
              <a:t>We delivered the package to our neighbour.</a:t>
            </a:r>
          </a:p>
          <a:p>
            <a:pPr marL="278606" indent="-278606">
              <a:buAutoNum type="arabicParenR"/>
            </a:pPr>
            <a:r>
              <a:rPr lang="en-GB" sz="1000" dirty="0">
                <a:latin typeface="Gill Sans MT" panose="020B0502020104020203" pitchFamily="34" charset="77"/>
              </a:rPr>
              <a:t>The paper was left out on the table.</a:t>
            </a:r>
          </a:p>
          <a:p>
            <a:pPr marL="278606" indent="-278606">
              <a:buAutoNum type="arabicParenR"/>
            </a:pPr>
            <a:r>
              <a:rPr lang="en-GB" sz="1000" dirty="0">
                <a:latin typeface="Gill Sans MT" panose="020B0502020104020203" pitchFamily="34" charset="77"/>
              </a:rPr>
              <a:t>We cleaned our rooms. </a:t>
            </a:r>
          </a:p>
          <a:p>
            <a:pPr marL="278606" indent="-278606">
              <a:buAutoNum type="arabicParenR"/>
            </a:pPr>
            <a:r>
              <a:rPr lang="en-GB" sz="1000" dirty="0">
                <a:latin typeface="Gill Sans MT" panose="020B0502020104020203" pitchFamily="34" charset="77"/>
              </a:rPr>
              <a:t>We were treated to a fancy dinner. </a:t>
            </a:r>
          </a:p>
          <a:p>
            <a:pPr marL="278606" indent="-278606">
              <a:buAutoNum type="arabicParenR"/>
            </a:pPr>
            <a:r>
              <a:rPr lang="en-GB" sz="1000" dirty="0">
                <a:latin typeface="Gill Sans MT" panose="020B0502020104020203" pitchFamily="34" charset="77"/>
              </a:rPr>
              <a:t>The musician performed beautifully. </a:t>
            </a:r>
          </a:p>
          <a:p>
            <a:pPr marL="278606" indent="-278606">
              <a:buAutoNum type="arabicParenR"/>
            </a:pPr>
            <a:r>
              <a:rPr lang="en-GB" sz="1000" dirty="0">
                <a:latin typeface="Gill Sans MT" panose="020B0502020104020203" pitchFamily="34" charset="77"/>
              </a:rPr>
              <a:t>He was applauded by his fans. </a:t>
            </a:r>
          </a:p>
          <a:p>
            <a:pPr marL="278606" indent="-278606">
              <a:buAutoNum type="arabicParenR"/>
            </a:pPr>
            <a:r>
              <a:rPr lang="en-GB" sz="1000" dirty="0">
                <a:latin typeface="Gill Sans MT" panose="020B0502020104020203" pitchFamily="34" charset="77"/>
              </a:rPr>
              <a:t>She redecorated the kitchen. </a:t>
            </a:r>
          </a:p>
          <a:p>
            <a:pPr marL="278606" indent="-278606">
              <a:buAutoNum type="arabicParenR"/>
            </a:pPr>
            <a:r>
              <a:rPr lang="en-GB" sz="1000" dirty="0">
                <a:latin typeface="Gill Sans MT" panose="020B0502020104020203" pitchFamily="34" charset="77"/>
              </a:rPr>
              <a:t>The wallpaper was carefully removed.</a:t>
            </a:r>
          </a:p>
          <a:p>
            <a:pPr marL="278606" indent="-278606">
              <a:buAutoNum type="arabicParenR"/>
            </a:pPr>
            <a:r>
              <a:rPr lang="en-GB" sz="1000" dirty="0">
                <a:latin typeface="Gill Sans MT" panose="020B0502020104020203" pitchFamily="34" charset="77"/>
              </a:rPr>
              <a:t>Some sawdust should be sprinkled in the corners of the cage. </a:t>
            </a:r>
          </a:p>
        </p:txBody>
      </p:sp>
      <p:sp>
        <p:nvSpPr>
          <p:cNvPr id="48" name="TextBox 47"/>
          <p:cNvSpPr txBox="1"/>
          <p:nvPr/>
        </p:nvSpPr>
        <p:spPr>
          <a:xfrm>
            <a:off x="6699771" y="604155"/>
            <a:ext cx="3049868" cy="2400657"/>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card was signed by everyone in the office. </a:t>
            </a:r>
          </a:p>
          <a:p>
            <a:pPr marL="278606" indent="-278606">
              <a:buAutoNum type="arabicParenR"/>
            </a:pPr>
            <a:r>
              <a:rPr lang="en-GB" sz="1000" dirty="0">
                <a:latin typeface="Gill Sans MT" panose="020B0502020104020203" pitchFamily="34" charset="77"/>
              </a:rPr>
              <a:t>We delivered the package to our neighbour.</a:t>
            </a:r>
          </a:p>
          <a:p>
            <a:pPr marL="278606" indent="-278606">
              <a:buAutoNum type="arabicParenR"/>
            </a:pPr>
            <a:r>
              <a:rPr lang="en-GB" sz="1000" dirty="0">
                <a:latin typeface="Gill Sans MT" panose="020B0502020104020203" pitchFamily="34" charset="77"/>
              </a:rPr>
              <a:t>The paper was left out on the table.</a:t>
            </a:r>
          </a:p>
          <a:p>
            <a:pPr marL="278606" indent="-278606">
              <a:buAutoNum type="arabicParenR"/>
            </a:pPr>
            <a:r>
              <a:rPr lang="en-GB" sz="1000" dirty="0">
                <a:latin typeface="Gill Sans MT" panose="020B0502020104020203" pitchFamily="34" charset="77"/>
              </a:rPr>
              <a:t>We cleaned our rooms. </a:t>
            </a:r>
          </a:p>
          <a:p>
            <a:pPr marL="278606" indent="-278606">
              <a:buAutoNum type="arabicParenR"/>
            </a:pPr>
            <a:r>
              <a:rPr lang="en-GB" sz="1000" dirty="0">
                <a:latin typeface="Gill Sans MT" panose="020B0502020104020203" pitchFamily="34" charset="77"/>
              </a:rPr>
              <a:t>We were treated to a fancy dinner. </a:t>
            </a:r>
          </a:p>
          <a:p>
            <a:pPr marL="278606" indent="-278606">
              <a:buAutoNum type="arabicParenR"/>
            </a:pPr>
            <a:r>
              <a:rPr lang="en-GB" sz="1000" dirty="0">
                <a:latin typeface="Gill Sans MT" panose="020B0502020104020203" pitchFamily="34" charset="77"/>
              </a:rPr>
              <a:t>The musician performed beautifully. </a:t>
            </a:r>
          </a:p>
          <a:p>
            <a:pPr marL="278606" indent="-278606">
              <a:buAutoNum type="arabicParenR"/>
            </a:pPr>
            <a:r>
              <a:rPr lang="en-GB" sz="1000" dirty="0">
                <a:latin typeface="Gill Sans MT" panose="020B0502020104020203" pitchFamily="34" charset="77"/>
              </a:rPr>
              <a:t>He was applauded by his fans. </a:t>
            </a:r>
          </a:p>
          <a:p>
            <a:pPr marL="278606" indent="-278606">
              <a:buAutoNum type="arabicParenR"/>
            </a:pPr>
            <a:r>
              <a:rPr lang="en-GB" sz="1000" dirty="0">
                <a:latin typeface="Gill Sans MT" panose="020B0502020104020203" pitchFamily="34" charset="77"/>
              </a:rPr>
              <a:t>She redecorated the kitchen. </a:t>
            </a:r>
          </a:p>
          <a:p>
            <a:pPr marL="278606" indent="-278606">
              <a:buAutoNum type="arabicParenR"/>
            </a:pPr>
            <a:r>
              <a:rPr lang="en-GB" sz="1000" dirty="0">
                <a:latin typeface="Gill Sans MT" panose="020B0502020104020203" pitchFamily="34" charset="77"/>
              </a:rPr>
              <a:t>The wallpaper was carefully removed.</a:t>
            </a:r>
          </a:p>
          <a:p>
            <a:pPr marL="278606" indent="-278606">
              <a:buAutoNum type="arabicParenR"/>
            </a:pPr>
            <a:r>
              <a:rPr lang="en-GB" sz="1000" dirty="0">
                <a:latin typeface="Gill Sans MT" panose="020B0502020104020203" pitchFamily="34" charset="77"/>
              </a:rPr>
              <a:t>Some sawdust should be sprinkled in the corners of the cage. </a:t>
            </a:r>
          </a:p>
        </p:txBody>
      </p:sp>
      <p:sp>
        <p:nvSpPr>
          <p:cNvPr id="52" name="TextBox 51"/>
          <p:cNvSpPr txBox="1"/>
          <p:nvPr/>
        </p:nvSpPr>
        <p:spPr>
          <a:xfrm>
            <a:off x="3383533" y="608590"/>
            <a:ext cx="3049868" cy="2400657"/>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card was signed by everyone in the office. </a:t>
            </a:r>
          </a:p>
          <a:p>
            <a:pPr marL="278606" indent="-278606">
              <a:buAutoNum type="arabicParenR"/>
            </a:pPr>
            <a:r>
              <a:rPr lang="en-GB" sz="1000" dirty="0">
                <a:latin typeface="Gill Sans MT" panose="020B0502020104020203" pitchFamily="34" charset="77"/>
              </a:rPr>
              <a:t>We delivered the package to our neighbour.</a:t>
            </a:r>
          </a:p>
          <a:p>
            <a:pPr marL="278606" indent="-278606">
              <a:buAutoNum type="arabicParenR"/>
            </a:pPr>
            <a:r>
              <a:rPr lang="en-GB" sz="1000" dirty="0">
                <a:latin typeface="Gill Sans MT" panose="020B0502020104020203" pitchFamily="34" charset="77"/>
              </a:rPr>
              <a:t>The paper was left out on the table.</a:t>
            </a:r>
          </a:p>
          <a:p>
            <a:pPr marL="278606" indent="-278606">
              <a:buAutoNum type="arabicParenR"/>
            </a:pPr>
            <a:r>
              <a:rPr lang="en-GB" sz="1000" dirty="0">
                <a:latin typeface="Gill Sans MT" panose="020B0502020104020203" pitchFamily="34" charset="77"/>
              </a:rPr>
              <a:t>We cleaned our rooms. </a:t>
            </a:r>
          </a:p>
          <a:p>
            <a:pPr marL="278606" indent="-278606">
              <a:buAutoNum type="arabicParenR"/>
            </a:pPr>
            <a:r>
              <a:rPr lang="en-GB" sz="1000" dirty="0">
                <a:latin typeface="Gill Sans MT" panose="020B0502020104020203" pitchFamily="34" charset="77"/>
              </a:rPr>
              <a:t>We were treated to a fancy dinner. </a:t>
            </a:r>
          </a:p>
          <a:p>
            <a:pPr marL="278606" indent="-278606">
              <a:buAutoNum type="arabicParenR"/>
            </a:pPr>
            <a:r>
              <a:rPr lang="en-GB" sz="1000" dirty="0">
                <a:latin typeface="Gill Sans MT" panose="020B0502020104020203" pitchFamily="34" charset="77"/>
              </a:rPr>
              <a:t>The musician performed beautifully. </a:t>
            </a:r>
          </a:p>
          <a:p>
            <a:pPr marL="278606" indent="-278606">
              <a:buAutoNum type="arabicParenR"/>
            </a:pPr>
            <a:r>
              <a:rPr lang="en-GB" sz="1000" dirty="0">
                <a:latin typeface="Gill Sans MT" panose="020B0502020104020203" pitchFamily="34" charset="77"/>
              </a:rPr>
              <a:t>He was applauded by his fans. </a:t>
            </a:r>
          </a:p>
          <a:p>
            <a:pPr marL="278606" indent="-278606">
              <a:buAutoNum type="arabicParenR"/>
            </a:pPr>
            <a:r>
              <a:rPr lang="en-GB" sz="1000" dirty="0">
                <a:latin typeface="Gill Sans MT" panose="020B0502020104020203" pitchFamily="34" charset="77"/>
              </a:rPr>
              <a:t>She redecorated the kitchen. </a:t>
            </a:r>
          </a:p>
          <a:p>
            <a:pPr marL="278606" indent="-278606">
              <a:buAutoNum type="arabicParenR"/>
            </a:pPr>
            <a:r>
              <a:rPr lang="en-GB" sz="1000" dirty="0">
                <a:latin typeface="Gill Sans MT" panose="020B0502020104020203" pitchFamily="34" charset="77"/>
              </a:rPr>
              <a:t>The wallpaper was carefully removed.</a:t>
            </a:r>
          </a:p>
          <a:p>
            <a:pPr marL="278606" indent="-278606">
              <a:buAutoNum type="arabicParenR"/>
            </a:pPr>
            <a:r>
              <a:rPr lang="en-GB" sz="1000" dirty="0">
                <a:latin typeface="Gill Sans MT" panose="020B0502020104020203" pitchFamily="34" charset="77"/>
              </a:rPr>
              <a:t>Some sawdust should be sprinkled in the corners of the cage. </a:t>
            </a:r>
          </a:p>
        </p:txBody>
      </p:sp>
      <p:sp>
        <p:nvSpPr>
          <p:cNvPr id="53" name="TextBox 52"/>
          <p:cNvSpPr txBox="1"/>
          <p:nvPr/>
        </p:nvSpPr>
        <p:spPr>
          <a:xfrm>
            <a:off x="3420262" y="3979845"/>
            <a:ext cx="3049868" cy="2400657"/>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card was signed by everyone in the office. </a:t>
            </a:r>
          </a:p>
          <a:p>
            <a:pPr marL="278606" indent="-278606">
              <a:buAutoNum type="arabicParenR"/>
            </a:pPr>
            <a:r>
              <a:rPr lang="en-GB" sz="1000" dirty="0">
                <a:latin typeface="Gill Sans MT" panose="020B0502020104020203" pitchFamily="34" charset="77"/>
              </a:rPr>
              <a:t>We delivered the package to our neighbour.</a:t>
            </a:r>
          </a:p>
          <a:p>
            <a:pPr marL="278606" indent="-278606">
              <a:buAutoNum type="arabicParenR"/>
            </a:pPr>
            <a:r>
              <a:rPr lang="en-GB" sz="1000" dirty="0">
                <a:latin typeface="Gill Sans MT" panose="020B0502020104020203" pitchFamily="34" charset="77"/>
              </a:rPr>
              <a:t>The paper was left out on the table.</a:t>
            </a:r>
          </a:p>
          <a:p>
            <a:pPr marL="278606" indent="-278606">
              <a:buAutoNum type="arabicParenR"/>
            </a:pPr>
            <a:r>
              <a:rPr lang="en-GB" sz="1000" dirty="0">
                <a:latin typeface="Gill Sans MT" panose="020B0502020104020203" pitchFamily="34" charset="77"/>
              </a:rPr>
              <a:t>We cleaned our rooms. </a:t>
            </a:r>
          </a:p>
          <a:p>
            <a:pPr marL="278606" indent="-278606">
              <a:buAutoNum type="arabicParenR"/>
            </a:pPr>
            <a:r>
              <a:rPr lang="en-GB" sz="1000" dirty="0">
                <a:latin typeface="Gill Sans MT" panose="020B0502020104020203" pitchFamily="34" charset="77"/>
              </a:rPr>
              <a:t>We were treated to a fancy dinner. </a:t>
            </a:r>
          </a:p>
          <a:p>
            <a:pPr marL="278606" indent="-278606">
              <a:buAutoNum type="arabicParenR"/>
            </a:pPr>
            <a:r>
              <a:rPr lang="en-GB" sz="1000" dirty="0">
                <a:latin typeface="Gill Sans MT" panose="020B0502020104020203" pitchFamily="34" charset="77"/>
              </a:rPr>
              <a:t>The musician performed beautifully. </a:t>
            </a:r>
          </a:p>
          <a:p>
            <a:pPr marL="278606" indent="-278606">
              <a:buAutoNum type="arabicParenR"/>
            </a:pPr>
            <a:r>
              <a:rPr lang="en-GB" sz="1000" dirty="0">
                <a:latin typeface="Gill Sans MT" panose="020B0502020104020203" pitchFamily="34" charset="77"/>
              </a:rPr>
              <a:t>He was applauded by his fans. </a:t>
            </a:r>
          </a:p>
          <a:p>
            <a:pPr marL="278606" indent="-278606">
              <a:buAutoNum type="arabicParenR"/>
            </a:pPr>
            <a:r>
              <a:rPr lang="en-GB" sz="1000" dirty="0">
                <a:latin typeface="Gill Sans MT" panose="020B0502020104020203" pitchFamily="34" charset="77"/>
              </a:rPr>
              <a:t>She redecorated the kitchen. </a:t>
            </a:r>
          </a:p>
          <a:p>
            <a:pPr marL="278606" indent="-278606">
              <a:buAutoNum type="arabicParenR"/>
            </a:pPr>
            <a:r>
              <a:rPr lang="en-GB" sz="1000" dirty="0">
                <a:latin typeface="Gill Sans MT" panose="020B0502020104020203" pitchFamily="34" charset="77"/>
              </a:rPr>
              <a:t>The wallpaper was carefully removed.</a:t>
            </a:r>
          </a:p>
          <a:p>
            <a:pPr marL="278606" indent="-278606">
              <a:buAutoNum type="arabicParenR"/>
            </a:pPr>
            <a:r>
              <a:rPr lang="en-GB" sz="1000" dirty="0">
                <a:latin typeface="Gill Sans MT" panose="020B0502020104020203" pitchFamily="34" charset="77"/>
              </a:rPr>
              <a:t>Some sawdust should be sprinkled in the corners of the cage. </a:t>
            </a:r>
          </a:p>
        </p:txBody>
      </p:sp>
      <p:sp>
        <p:nvSpPr>
          <p:cNvPr id="55" name="TextBox 54"/>
          <p:cNvSpPr txBox="1"/>
          <p:nvPr/>
        </p:nvSpPr>
        <p:spPr>
          <a:xfrm>
            <a:off x="6718824" y="4038459"/>
            <a:ext cx="3049868" cy="2400657"/>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card was signed by everyone in the office. </a:t>
            </a:r>
          </a:p>
          <a:p>
            <a:pPr marL="278606" indent="-278606">
              <a:buAutoNum type="arabicParenR"/>
            </a:pPr>
            <a:r>
              <a:rPr lang="en-GB" sz="1000" dirty="0">
                <a:latin typeface="Gill Sans MT" panose="020B0502020104020203" pitchFamily="34" charset="77"/>
              </a:rPr>
              <a:t>We delivered the package to our neighbour.</a:t>
            </a:r>
          </a:p>
          <a:p>
            <a:pPr marL="278606" indent="-278606">
              <a:buAutoNum type="arabicParenR"/>
            </a:pPr>
            <a:r>
              <a:rPr lang="en-GB" sz="1000" dirty="0">
                <a:latin typeface="Gill Sans MT" panose="020B0502020104020203" pitchFamily="34" charset="77"/>
              </a:rPr>
              <a:t>The paper was left out on the table.</a:t>
            </a:r>
          </a:p>
          <a:p>
            <a:pPr marL="278606" indent="-278606">
              <a:buAutoNum type="arabicParenR"/>
            </a:pPr>
            <a:r>
              <a:rPr lang="en-GB" sz="1000" dirty="0">
                <a:latin typeface="Gill Sans MT" panose="020B0502020104020203" pitchFamily="34" charset="77"/>
              </a:rPr>
              <a:t>We cleaned our rooms. </a:t>
            </a:r>
          </a:p>
          <a:p>
            <a:pPr marL="278606" indent="-278606">
              <a:buAutoNum type="arabicParenR"/>
            </a:pPr>
            <a:r>
              <a:rPr lang="en-GB" sz="1000" dirty="0">
                <a:latin typeface="Gill Sans MT" panose="020B0502020104020203" pitchFamily="34" charset="77"/>
              </a:rPr>
              <a:t>We were treated to a fancy dinner. </a:t>
            </a:r>
          </a:p>
          <a:p>
            <a:pPr marL="278606" indent="-278606">
              <a:buAutoNum type="arabicParenR"/>
            </a:pPr>
            <a:r>
              <a:rPr lang="en-GB" sz="1000" dirty="0">
                <a:latin typeface="Gill Sans MT" panose="020B0502020104020203" pitchFamily="34" charset="77"/>
              </a:rPr>
              <a:t>The musician performed beautifully. </a:t>
            </a:r>
          </a:p>
          <a:p>
            <a:pPr marL="278606" indent="-278606">
              <a:buAutoNum type="arabicParenR"/>
            </a:pPr>
            <a:r>
              <a:rPr lang="en-GB" sz="1000" dirty="0">
                <a:latin typeface="Gill Sans MT" panose="020B0502020104020203" pitchFamily="34" charset="77"/>
              </a:rPr>
              <a:t>He was applauded by his fans. </a:t>
            </a:r>
          </a:p>
          <a:p>
            <a:pPr marL="278606" indent="-278606">
              <a:buAutoNum type="arabicParenR"/>
            </a:pPr>
            <a:r>
              <a:rPr lang="en-GB" sz="1000" dirty="0">
                <a:latin typeface="Gill Sans MT" panose="020B0502020104020203" pitchFamily="34" charset="77"/>
              </a:rPr>
              <a:t>She redecorated the kitchen. </a:t>
            </a:r>
          </a:p>
          <a:p>
            <a:pPr marL="278606" indent="-278606">
              <a:buAutoNum type="arabicParenR"/>
            </a:pPr>
            <a:r>
              <a:rPr lang="en-GB" sz="1000" dirty="0">
                <a:latin typeface="Gill Sans MT" panose="020B0502020104020203" pitchFamily="34" charset="77"/>
              </a:rPr>
              <a:t>The wallpaper was carefully removed.</a:t>
            </a:r>
          </a:p>
          <a:p>
            <a:pPr marL="278606" indent="-278606">
              <a:buAutoNum type="arabicParenR"/>
            </a:pPr>
            <a:r>
              <a:rPr lang="en-GB" sz="1000" dirty="0">
                <a:latin typeface="Gill Sans MT" panose="020B0502020104020203" pitchFamily="34" charset="77"/>
              </a:rPr>
              <a:t>Some sawdust should be sprinkled in the corners of the cage. </a:t>
            </a:r>
          </a:p>
        </p:txBody>
      </p:sp>
      <p:sp>
        <p:nvSpPr>
          <p:cNvPr id="3" name="Rectangle 2"/>
          <p:cNvSpPr/>
          <p:nvPr/>
        </p:nvSpPr>
        <p:spPr>
          <a:xfrm>
            <a:off x="148425" y="580969"/>
            <a:ext cx="2862717" cy="2400657"/>
          </a:xfrm>
          <a:prstGeom prst="rect">
            <a:avLst/>
          </a:prstGeom>
        </p:spPr>
        <p:txBody>
          <a:bodyPr wrap="square">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card was signed by everyone in the office. </a:t>
            </a:r>
          </a:p>
          <a:p>
            <a:pPr marL="278606" indent="-278606">
              <a:buAutoNum type="arabicParenR"/>
            </a:pPr>
            <a:r>
              <a:rPr lang="en-GB" sz="1000" dirty="0">
                <a:latin typeface="Gill Sans MT" panose="020B0502020104020203" pitchFamily="34" charset="77"/>
              </a:rPr>
              <a:t>We delivered the package to our neighbour.</a:t>
            </a:r>
          </a:p>
          <a:p>
            <a:pPr marL="278606" indent="-278606">
              <a:buAutoNum type="arabicParenR"/>
            </a:pPr>
            <a:r>
              <a:rPr lang="en-GB" sz="1000" dirty="0">
                <a:latin typeface="Gill Sans MT" panose="020B0502020104020203" pitchFamily="34" charset="77"/>
              </a:rPr>
              <a:t>The paper was left out on the table.</a:t>
            </a:r>
          </a:p>
          <a:p>
            <a:pPr marL="278606" indent="-278606">
              <a:buAutoNum type="arabicParenR"/>
            </a:pPr>
            <a:r>
              <a:rPr lang="en-GB" sz="1000" dirty="0">
                <a:latin typeface="Gill Sans MT" panose="020B0502020104020203" pitchFamily="34" charset="77"/>
              </a:rPr>
              <a:t>We cleaned our rooms. </a:t>
            </a:r>
          </a:p>
          <a:p>
            <a:pPr marL="278606" indent="-278606">
              <a:buAutoNum type="arabicParenR"/>
            </a:pPr>
            <a:r>
              <a:rPr lang="en-GB" sz="1000" dirty="0">
                <a:latin typeface="Gill Sans MT" panose="020B0502020104020203" pitchFamily="34" charset="77"/>
              </a:rPr>
              <a:t>We were treated to a fancy dinner. </a:t>
            </a:r>
          </a:p>
          <a:p>
            <a:pPr marL="278606" indent="-278606">
              <a:buAutoNum type="arabicParenR"/>
            </a:pPr>
            <a:r>
              <a:rPr lang="en-GB" sz="1000" dirty="0">
                <a:latin typeface="Gill Sans MT" panose="020B0502020104020203" pitchFamily="34" charset="77"/>
              </a:rPr>
              <a:t>The musician performed beautifully. </a:t>
            </a:r>
          </a:p>
          <a:p>
            <a:pPr marL="278606" indent="-278606">
              <a:buAutoNum type="arabicParenR"/>
            </a:pPr>
            <a:r>
              <a:rPr lang="en-GB" sz="1000" dirty="0">
                <a:latin typeface="Gill Sans MT" panose="020B0502020104020203" pitchFamily="34" charset="77"/>
              </a:rPr>
              <a:t>He was applauded by his fans. </a:t>
            </a:r>
          </a:p>
          <a:p>
            <a:pPr marL="278606" indent="-278606">
              <a:buAutoNum type="arabicParenR"/>
            </a:pPr>
            <a:r>
              <a:rPr lang="en-GB" sz="1000" dirty="0">
                <a:latin typeface="Gill Sans MT" panose="020B0502020104020203" pitchFamily="34" charset="77"/>
              </a:rPr>
              <a:t>She redecorated the kitchen. </a:t>
            </a:r>
          </a:p>
          <a:p>
            <a:pPr marL="278606" indent="-278606">
              <a:buAutoNum type="arabicParenR"/>
            </a:pPr>
            <a:r>
              <a:rPr lang="en-GB" sz="1000" dirty="0">
                <a:latin typeface="Gill Sans MT" panose="020B0502020104020203" pitchFamily="34" charset="77"/>
              </a:rPr>
              <a:t>The wallpaper was carefully removed.</a:t>
            </a:r>
          </a:p>
          <a:p>
            <a:pPr marL="278606" indent="-278606">
              <a:buAutoNum type="arabicParenR"/>
            </a:pPr>
            <a:r>
              <a:rPr lang="en-GB" sz="1000" dirty="0">
                <a:latin typeface="Gill Sans MT" panose="020B0502020104020203" pitchFamily="34" charset="77"/>
              </a:rPr>
              <a:t>Some sawdust should be sprinkled in the corners of the cage. </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2743199" y="2751438"/>
            <a:ext cx="428369" cy="535459"/>
          </a:xfrm>
          <a:prstGeom prst="rect">
            <a:avLst/>
          </a:prstGeom>
        </p:spPr>
      </p:pic>
      <p:pic>
        <p:nvPicPr>
          <p:cNvPr id="41" name="Picture 40"/>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9321270" y="2740851"/>
            <a:ext cx="428369" cy="535459"/>
          </a:xfrm>
          <a:prstGeom prst="rect">
            <a:avLst/>
          </a:prstGeom>
        </p:spPr>
      </p:pic>
      <p:pic>
        <p:nvPicPr>
          <p:cNvPr id="45" name="Picture 44"/>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6041761" y="2751438"/>
            <a:ext cx="428369" cy="535459"/>
          </a:xfrm>
          <a:prstGeom prst="rect">
            <a:avLst/>
          </a:prstGeom>
        </p:spPr>
      </p:pic>
      <p:pic>
        <p:nvPicPr>
          <p:cNvPr id="46" name="Picture 45"/>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2743199" y="6128352"/>
            <a:ext cx="428369" cy="535459"/>
          </a:xfrm>
          <a:prstGeom prst="rect">
            <a:avLst/>
          </a:prstGeom>
        </p:spPr>
      </p:pic>
      <p:pic>
        <p:nvPicPr>
          <p:cNvPr id="50" name="Picture 49"/>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9321270" y="6117765"/>
            <a:ext cx="428369" cy="535459"/>
          </a:xfrm>
          <a:prstGeom prst="rect">
            <a:avLst/>
          </a:prstGeom>
        </p:spPr>
      </p:pic>
      <p:pic>
        <p:nvPicPr>
          <p:cNvPr id="51" name="Picture 50"/>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6041761" y="6128352"/>
            <a:ext cx="428369" cy="535459"/>
          </a:xfrm>
          <a:prstGeom prst="rect">
            <a:avLst/>
          </a:prstGeom>
        </p:spPr>
      </p:pic>
    </p:spTree>
    <p:extLst>
      <p:ext uri="{BB962C8B-B14F-4D97-AF65-F5344CB8AC3E}">
        <p14:creationId xmlns:p14="http://schemas.microsoft.com/office/powerpoint/2010/main" val="1559224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3" name="Rectangle 2"/>
          <p:cNvSpPr/>
          <p:nvPr/>
        </p:nvSpPr>
        <p:spPr>
          <a:xfrm>
            <a:off x="148425" y="580969"/>
            <a:ext cx="2862717" cy="2246769"/>
          </a:xfrm>
          <a:prstGeom prst="rect">
            <a:avLst/>
          </a:prstGeom>
        </p:spPr>
        <p:txBody>
          <a:bodyPr wrap="square">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Thomas climbed the tree. A</a:t>
            </a:r>
          </a:p>
          <a:p>
            <a:pPr marL="278606" indent="-278606">
              <a:buAutoNum type="arabicParenR"/>
            </a:pPr>
            <a:r>
              <a:rPr lang="en-GB" sz="1000" dirty="0">
                <a:latin typeface="Gill Sans MT" panose="020B0502020104020203" pitchFamily="34" charset="77"/>
              </a:rPr>
              <a:t>This was given to me by my dad. P</a:t>
            </a:r>
          </a:p>
          <a:p>
            <a:pPr marL="278606" indent="-278606">
              <a:buAutoNum type="arabicParenR"/>
            </a:pPr>
            <a:r>
              <a:rPr lang="en-GB" sz="1000" dirty="0">
                <a:latin typeface="Gill Sans MT" panose="020B0502020104020203" pitchFamily="34" charset="77"/>
              </a:rPr>
              <a:t>The carrots have been eaten. P</a:t>
            </a:r>
          </a:p>
          <a:p>
            <a:pPr marL="278606" indent="-278606">
              <a:buAutoNum type="arabicParenR"/>
            </a:pPr>
            <a:r>
              <a:rPr lang="en-GB" sz="1000" dirty="0">
                <a:latin typeface="Gill Sans MT" panose="020B0502020104020203" pitchFamily="34" charset="77"/>
              </a:rPr>
              <a:t>Somebody stole my wallet. A</a:t>
            </a:r>
          </a:p>
          <a:p>
            <a:pPr marL="278606" indent="-278606">
              <a:buAutoNum type="arabicParenR"/>
            </a:pPr>
            <a:r>
              <a:rPr lang="en-GB" sz="1000" dirty="0">
                <a:latin typeface="Gill Sans MT" panose="020B0502020104020203" pitchFamily="34" charset="77"/>
              </a:rPr>
              <a:t>The children have eaten the biscuits. A</a:t>
            </a:r>
          </a:p>
          <a:p>
            <a:pPr marL="278606" indent="-278606">
              <a:buAutoNum type="arabicParenR"/>
            </a:pPr>
            <a:r>
              <a:rPr lang="en-GB" sz="1000" dirty="0">
                <a:latin typeface="Gill Sans MT" panose="020B0502020104020203" pitchFamily="34" charset="77"/>
              </a:rPr>
              <a:t>This film was directed by a famous director.  P</a:t>
            </a:r>
          </a:p>
          <a:p>
            <a:pPr marL="278606" indent="-278606">
              <a:buAutoNum type="arabicParenR"/>
            </a:pPr>
            <a:r>
              <a:rPr lang="en-GB" sz="1000" dirty="0">
                <a:latin typeface="Gill Sans MT" panose="020B0502020104020203" pitchFamily="34" charset="77"/>
              </a:rPr>
              <a:t>Picasso painted this painting. A</a:t>
            </a:r>
          </a:p>
          <a:p>
            <a:pPr marL="278606" indent="-278606">
              <a:buAutoNum type="arabicParenR"/>
            </a:pPr>
            <a:r>
              <a:rPr lang="en-GB" sz="1000" dirty="0">
                <a:latin typeface="Gill Sans MT" panose="020B0502020104020203" pitchFamily="34" charset="77"/>
              </a:rPr>
              <a:t>My mum made my packed lunch.  A</a:t>
            </a:r>
          </a:p>
          <a:p>
            <a:pPr marL="278606" indent="-278606">
              <a:buAutoNum type="arabicParenR"/>
            </a:pPr>
            <a:r>
              <a:rPr lang="en-GB" sz="1000" dirty="0">
                <a:latin typeface="Gill Sans MT" panose="020B0502020104020203" pitchFamily="34" charset="77"/>
              </a:rPr>
              <a:t>The cake has been eaten.  P</a:t>
            </a:r>
          </a:p>
          <a:p>
            <a:pPr marL="278606" indent="-278606">
              <a:buAutoNum type="arabicParenR"/>
            </a:pPr>
            <a:r>
              <a:rPr lang="en-GB" sz="1000" dirty="0">
                <a:latin typeface="Gill Sans MT" panose="020B0502020104020203" pitchFamily="34" charset="77"/>
              </a:rPr>
              <a:t>We played on the swings. A</a:t>
            </a:r>
          </a:p>
          <a:p>
            <a:pPr marL="278606" indent="-278606">
              <a:buAutoNum type="arabicParenR"/>
            </a:pPr>
            <a:endParaRPr lang="en-GB" sz="1000" dirty="0">
              <a:latin typeface="Gill Sans MT" panose="020B0502020104020203" pitchFamily="34" charset="77"/>
            </a:endParaRP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2743199" y="2751438"/>
            <a:ext cx="428369" cy="535459"/>
          </a:xfrm>
          <a:prstGeom prst="rect">
            <a:avLst/>
          </a:prstGeom>
        </p:spPr>
      </p:pic>
      <p:sp>
        <p:nvSpPr>
          <p:cNvPr id="36" name="Rectangle 35">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7" name="Rounded Rectangle 36"/>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38" name="Oval 37"/>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39" name="TextBox 38"/>
          <p:cNvSpPr txBox="1"/>
          <p:nvPr/>
        </p:nvSpPr>
        <p:spPr>
          <a:xfrm>
            <a:off x="3383533" y="608590"/>
            <a:ext cx="3049868" cy="2400657"/>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Strangely, the house is haunted by a ghost.  P</a:t>
            </a:r>
          </a:p>
          <a:p>
            <a:pPr marL="278606" indent="-278606">
              <a:buAutoNum type="arabicParenR"/>
            </a:pPr>
            <a:r>
              <a:rPr lang="en-GB" sz="1000" dirty="0">
                <a:latin typeface="Gill Sans MT" panose="020B0502020104020203" pitchFamily="34" charset="77"/>
              </a:rPr>
              <a:t>I was given some sweets by my dad. P</a:t>
            </a:r>
          </a:p>
          <a:p>
            <a:pPr marL="278606" indent="-278606">
              <a:buAutoNum type="arabicParenR"/>
            </a:pPr>
            <a:r>
              <a:rPr lang="en-GB" sz="1000" dirty="0">
                <a:latin typeface="Gill Sans MT" panose="020B0502020104020203" pitchFamily="34" charset="77"/>
              </a:rPr>
              <a:t>My aunt made me a dress. A</a:t>
            </a:r>
          </a:p>
          <a:p>
            <a:pPr marL="278606" indent="-278606">
              <a:buAutoNum type="arabicParenR"/>
            </a:pPr>
            <a:r>
              <a:rPr lang="en-GB" sz="1000" dirty="0">
                <a:latin typeface="Gill Sans MT" panose="020B0502020104020203" pitchFamily="34" charset="77"/>
              </a:rPr>
              <a:t>The meeting has been cancelled.  P</a:t>
            </a:r>
          </a:p>
          <a:p>
            <a:pPr marL="278606" indent="-278606">
              <a:buAutoNum type="arabicParenR"/>
            </a:pPr>
            <a:r>
              <a:rPr lang="en-GB" sz="1000" dirty="0">
                <a:latin typeface="Gill Sans MT" panose="020B0502020104020203" pitchFamily="34" charset="77"/>
              </a:rPr>
              <a:t>We blew up some balloons.  A</a:t>
            </a:r>
          </a:p>
          <a:p>
            <a:pPr marL="278606" indent="-278606">
              <a:buAutoNum type="arabicParenR"/>
            </a:pPr>
            <a:r>
              <a:rPr lang="en-GB" sz="1000" dirty="0">
                <a:latin typeface="Gill Sans MT" panose="020B0502020104020203" pitchFamily="34" charset="77"/>
              </a:rPr>
              <a:t>The sweets have been put in the fridge. P</a:t>
            </a:r>
          </a:p>
          <a:p>
            <a:pPr marL="278606" indent="-278606">
              <a:buAutoNum type="arabicParenR"/>
            </a:pPr>
            <a:r>
              <a:rPr lang="en-GB" sz="1000" dirty="0">
                <a:latin typeface="Gill Sans MT" panose="020B0502020104020203" pitchFamily="34" charset="77"/>
              </a:rPr>
              <a:t>Sandy put some milk in the coffee.  A</a:t>
            </a:r>
          </a:p>
          <a:p>
            <a:pPr marL="278606" indent="-278606">
              <a:buAutoNum type="arabicParenR"/>
            </a:pPr>
            <a:r>
              <a:rPr lang="en-GB" sz="1000" dirty="0">
                <a:latin typeface="Gill Sans MT" panose="020B0502020104020203" pitchFamily="34" charset="77"/>
              </a:rPr>
              <a:t>The classroom has been decorated for Christmas.  P</a:t>
            </a:r>
          </a:p>
          <a:p>
            <a:pPr marL="278606" indent="-278606">
              <a:buAutoNum type="arabicParenR"/>
            </a:pPr>
            <a:r>
              <a:rPr lang="en-GB" sz="1000" dirty="0">
                <a:latin typeface="Gill Sans MT" panose="020B0502020104020203" pitchFamily="34" charset="77"/>
              </a:rPr>
              <a:t>We decided a plan. A</a:t>
            </a:r>
          </a:p>
          <a:p>
            <a:pPr marL="278606" indent="-278606">
              <a:buAutoNum type="arabicParenR"/>
            </a:pPr>
            <a:r>
              <a:rPr lang="en-GB" sz="1000" dirty="0">
                <a:latin typeface="Gill Sans MT" panose="020B0502020104020203" pitchFamily="34" charset="77"/>
              </a:rPr>
              <a:t>The road had been closed by the police. P </a:t>
            </a:r>
          </a:p>
        </p:txBody>
      </p:sp>
      <p:pic>
        <p:nvPicPr>
          <p:cNvPr id="40" name="Picture 39"/>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6041761" y="2751438"/>
            <a:ext cx="428369" cy="535459"/>
          </a:xfrm>
          <a:prstGeom prst="rect">
            <a:avLst/>
          </a:prstGeom>
        </p:spPr>
      </p:pic>
      <p:sp>
        <p:nvSpPr>
          <p:cNvPr id="56" name="TextBox 55"/>
          <p:cNvSpPr txBox="1"/>
          <p:nvPr/>
        </p:nvSpPr>
        <p:spPr>
          <a:xfrm>
            <a:off x="6935372" y="4068870"/>
            <a:ext cx="1088760" cy="369332"/>
          </a:xfrm>
          <a:prstGeom prst="rect">
            <a:avLst/>
          </a:prstGeom>
          <a:noFill/>
        </p:spPr>
        <p:txBody>
          <a:bodyPr wrap="none" rtlCol="0">
            <a:spAutoFit/>
          </a:bodyPr>
          <a:lstStyle/>
          <a:p>
            <a:r>
              <a:rPr lang="en-GB" dirty="0">
                <a:latin typeface="Gill Sans MT" panose="020B0502020104020203"/>
              </a:rPr>
              <a:t>Answers</a:t>
            </a:r>
          </a:p>
        </p:txBody>
      </p:sp>
      <p:sp>
        <p:nvSpPr>
          <p:cNvPr id="57" name="Rectangle 56">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8" name="Rounded Rectangle 57"/>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60" name="Oval 59"/>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a:solidFill>
                  <a:schemeClr val="tx1"/>
                </a:solidFill>
              </a:rPr>
              <a:t>3</a:t>
            </a:r>
            <a:endParaRPr lang="en-GB" sz="1463" dirty="0">
              <a:solidFill>
                <a:schemeClr val="tx1"/>
              </a:solidFill>
            </a:endParaRPr>
          </a:p>
        </p:txBody>
      </p:sp>
      <p:sp>
        <p:nvSpPr>
          <p:cNvPr id="61" name="TextBox 60"/>
          <p:cNvSpPr txBox="1"/>
          <p:nvPr/>
        </p:nvSpPr>
        <p:spPr>
          <a:xfrm>
            <a:off x="6699771" y="604155"/>
            <a:ext cx="3049868" cy="2708434"/>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homework was destroyed by the dog. P </a:t>
            </a:r>
          </a:p>
          <a:p>
            <a:pPr marL="278606" indent="-278606">
              <a:buAutoNum type="arabicParenR"/>
            </a:pPr>
            <a:r>
              <a:rPr lang="en-GB" sz="1000" dirty="0">
                <a:latin typeface="Gill Sans MT" panose="020B0502020104020203" pitchFamily="34" charset="77"/>
              </a:rPr>
              <a:t>We ate all the chocolate. A</a:t>
            </a:r>
          </a:p>
          <a:p>
            <a:pPr marL="278606" indent="-278606">
              <a:buAutoNum type="arabicParenR"/>
            </a:pPr>
            <a:r>
              <a:rPr lang="en-GB" sz="1000" dirty="0">
                <a:latin typeface="Gill Sans MT" panose="020B0502020104020203" pitchFamily="34" charset="77"/>
              </a:rPr>
              <a:t>I painted a picture.  A</a:t>
            </a:r>
          </a:p>
          <a:p>
            <a:pPr marL="278606" indent="-278606">
              <a:buAutoNum type="arabicParenR"/>
            </a:pPr>
            <a:r>
              <a:rPr lang="en-GB" sz="1000" dirty="0">
                <a:latin typeface="Gill Sans MT" panose="020B0502020104020203" pitchFamily="34" charset="77"/>
              </a:rPr>
              <a:t>That portrait was commissioned by Lord </a:t>
            </a:r>
            <a:r>
              <a:rPr lang="en-GB" sz="1000" dirty="0" err="1">
                <a:latin typeface="Gill Sans MT" panose="020B0502020104020203" pitchFamily="34" charset="77"/>
              </a:rPr>
              <a:t>Fulcan</a:t>
            </a:r>
            <a:r>
              <a:rPr lang="en-GB" sz="1000" dirty="0">
                <a:latin typeface="Gill Sans MT" panose="020B0502020104020203" pitchFamily="34" charset="77"/>
              </a:rPr>
              <a:t>.  P</a:t>
            </a:r>
          </a:p>
          <a:p>
            <a:pPr marL="278606" indent="-278606">
              <a:buAutoNum type="arabicParenR"/>
            </a:pPr>
            <a:r>
              <a:rPr lang="en-GB" sz="1000" dirty="0">
                <a:latin typeface="Gill Sans MT" panose="020B0502020104020203" pitchFamily="34" charset="77"/>
              </a:rPr>
              <a:t>My sister lent me a book.  A</a:t>
            </a:r>
          </a:p>
          <a:p>
            <a:pPr marL="278606" indent="-278606">
              <a:buAutoNum type="arabicParenR"/>
            </a:pPr>
            <a:r>
              <a:rPr lang="en-GB" sz="1000" dirty="0">
                <a:latin typeface="Gill Sans MT" panose="020B0502020104020203" pitchFamily="34" charset="77"/>
              </a:rPr>
              <a:t>We measured the table. A</a:t>
            </a:r>
          </a:p>
          <a:p>
            <a:pPr marL="278606" indent="-278606">
              <a:buAutoNum type="arabicParenR"/>
            </a:pPr>
            <a:r>
              <a:rPr lang="en-GB" sz="1000" dirty="0">
                <a:latin typeface="Gill Sans MT" panose="020B0502020104020203" pitchFamily="34" charset="77"/>
              </a:rPr>
              <a:t>This story was written by my favourite author. P</a:t>
            </a:r>
          </a:p>
          <a:p>
            <a:pPr marL="278606" indent="-278606">
              <a:buAutoNum type="arabicParenR"/>
            </a:pPr>
            <a:r>
              <a:rPr lang="en-GB" sz="1000" dirty="0">
                <a:latin typeface="Gill Sans MT" panose="020B0502020104020203" pitchFamily="34" charset="77"/>
              </a:rPr>
              <a:t>The pets have already been fed. P</a:t>
            </a:r>
          </a:p>
          <a:p>
            <a:pPr marL="278606" indent="-278606">
              <a:buAutoNum type="arabicParenR"/>
            </a:pPr>
            <a:r>
              <a:rPr lang="en-GB" sz="1000" dirty="0">
                <a:latin typeface="Gill Sans MT" panose="020B0502020104020203" pitchFamily="34" charset="77"/>
              </a:rPr>
              <a:t>I have been given a new jacket to wear. P </a:t>
            </a:r>
          </a:p>
          <a:p>
            <a:pPr marL="278606" indent="-278606">
              <a:buAutoNum type="arabicParenR"/>
            </a:pPr>
            <a:r>
              <a:rPr lang="en-GB" sz="1000" dirty="0">
                <a:latin typeface="Gill Sans MT" panose="020B0502020104020203" pitchFamily="34" charset="77"/>
              </a:rPr>
              <a:t>The parcel was posted through the letterbox last week.  P</a:t>
            </a:r>
          </a:p>
        </p:txBody>
      </p:sp>
      <p:pic>
        <p:nvPicPr>
          <p:cNvPr id="62" name="Picture 61"/>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9321270" y="2740851"/>
            <a:ext cx="428369" cy="535459"/>
          </a:xfrm>
          <a:prstGeom prst="rect">
            <a:avLst/>
          </a:prstGeom>
        </p:spPr>
      </p:pic>
      <p:sp>
        <p:nvSpPr>
          <p:cNvPr id="63" name="Rectangle 62">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5" name="Rounded Rectangle 64"/>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a:t>
            </a:r>
          </a:p>
        </p:txBody>
      </p:sp>
      <p:sp>
        <p:nvSpPr>
          <p:cNvPr id="66" name="Oval 65"/>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67" name="TextBox 66"/>
          <p:cNvSpPr txBox="1"/>
          <p:nvPr/>
        </p:nvSpPr>
        <p:spPr>
          <a:xfrm>
            <a:off x="107037" y="3979844"/>
            <a:ext cx="3049868" cy="2092881"/>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TV was left on by mistake.  P</a:t>
            </a:r>
          </a:p>
          <a:p>
            <a:pPr marL="278606" indent="-278606">
              <a:buAutoNum type="arabicParenR"/>
            </a:pPr>
            <a:r>
              <a:rPr lang="en-GB" sz="1000" dirty="0">
                <a:latin typeface="Gill Sans MT" panose="020B0502020104020203" pitchFamily="34" charset="77"/>
              </a:rPr>
              <a:t>I turned the oven off before I left.  A</a:t>
            </a:r>
          </a:p>
          <a:p>
            <a:pPr marL="278606" indent="-278606">
              <a:buAutoNum type="arabicParenR"/>
            </a:pPr>
            <a:r>
              <a:rPr lang="en-GB" sz="1000" dirty="0">
                <a:latin typeface="Gill Sans MT" panose="020B0502020104020203" pitchFamily="34" charset="77"/>
              </a:rPr>
              <a:t>The painting was completely destroyed by the intruder.  P</a:t>
            </a:r>
          </a:p>
          <a:p>
            <a:pPr marL="278606" indent="-278606">
              <a:buAutoNum type="arabicParenR"/>
            </a:pPr>
            <a:r>
              <a:rPr lang="en-GB" sz="1000" dirty="0">
                <a:latin typeface="Gill Sans MT" panose="020B0502020104020203" pitchFamily="34" charset="77"/>
              </a:rPr>
              <a:t>I finished my homework last night.  A</a:t>
            </a:r>
          </a:p>
          <a:p>
            <a:pPr marL="278606" indent="-278606">
              <a:buAutoNum type="arabicParenR"/>
            </a:pPr>
            <a:r>
              <a:rPr lang="en-GB" sz="1000" dirty="0">
                <a:latin typeface="Gill Sans MT" panose="020B0502020104020203" pitchFamily="34" charset="77"/>
              </a:rPr>
              <a:t>I was lent that book by Jeanie.  P</a:t>
            </a:r>
          </a:p>
          <a:p>
            <a:pPr marL="278606" indent="-278606">
              <a:buAutoNum type="arabicParenR"/>
            </a:pPr>
            <a:r>
              <a:rPr lang="en-GB" sz="1000" dirty="0">
                <a:latin typeface="Gill Sans MT" panose="020B0502020104020203" pitchFamily="34" charset="77"/>
              </a:rPr>
              <a:t>We were told to bring our work over. P</a:t>
            </a:r>
          </a:p>
          <a:p>
            <a:pPr marL="278606" indent="-278606">
              <a:buAutoNum type="arabicParenR"/>
            </a:pPr>
            <a:r>
              <a:rPr lang="en-GB" sz="1000" dirty="0">
                <a:latin typeface="Gill Sans MT" panose="020B0502020104020203" pitchFamily="34" charset="77"/>
              </a:rPr>
              <a:t>She asked me to water the plants. A</a:t>
            </a:r>
          </a:p>
          <a:p>
            <a:pPr marL="278606" indent="-278606">
              <a:buAutoNum type="arabicParenR"/>
            </a:pPr>
            <a:r>
              <a:rPr lang="en-GB" sz="1000" dirty="0">
                <a:latin typeface="Gill Sans MT" panose="020B0502020104020203" pitchFamily="34" charset="77"/>
              </a:rPr>
              <a:t>I believe it’s time to go!  A</a:t>
            </a:r>
          </a:p>
          <a:p>
            <a:pPr marL="278606" indent="-278606">
              <a:buAutoNum type="arabicParenR"/>
            </a:pPr>
            <a:r>
              <a:rPr lang="en-GB" sz="1000" dirty="0">
                <a:latin typeface="Gill Sans MT" panose="020B0502020104020203" pitchFamily="34" charset="77"/>
              </a:rPr>
              <a:t>I made a gingerbread house.  A</a:t>
            </a:r>
          </a:p>
          <a:p>
            <a:pPr marL="278606" indent="-278606">
              <a:buAutoNum type="arabicParenR"/>
            </a:pPr>
            <a:r>
              <a:rPr lang="en-GB" sz="1000" dirty="0">
                <a:latin typeface="Gill Sans MT" panose="020B0502020104020203" pitchFamily="34" charset="77"/>
              </a:rPr>
              <a:t>The suitcase was left behind.  P</a:t>
            </a:r>
          </a:p>
        </p:txBody>
      </p:sp>
      <p:pic>
        <p:nvPicPr>
          <p:cNvPr id="68" name="Picture 67"/>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2743199" y="6128352"/>
            <a:ext cx="428369" cy="535459"/>
          </a:xfrm>
          <a:prstGeom prst="rect">
            <a:avLst/>
          </a:prstGeom>
        </p:spPr>
      </p:pic>
      <p:sp>
        <p:nvSpPr>
          <p:cNvPr id="73" name="Rectangle 72">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74" name="Rounded Rectangle 73"/>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Active or passive? </a:t>
            </a:r>
          </a:p>
        </p:txBody>
      </p:sp>
      <p:sp>
        <p:nvSpPr>
          <p:cNvPr id="75" name="Oval 74"/>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76" name="TextBox 75"/>
          <p:cNvSpPr txBox="1"/>
          <p:nvPr/>
        </p:nvSpPr>
        <p:spPr>
          <a:xfrm>
            <a:off x="3420262" y="3979845"/>
            <a:ext cx="3049868" cy="2400657"/>
          </a:xfrm>
          <a:prstGeom prst="rect">
            <a:avLst/>
          </a:prstGeom>
          <a:noFill/>
        </p:spPr>
        <p:txBody>
          <a:bodyPr wrap="square" rtlCol="0">
            <a:spAutoFit/>
          </a:bodyPr>
          <a:lstStyle/>
          <a:p>
            <a:r>
              <a:rPr lang="en-GB" sz="1000" dirty="0">
                <a:latin typeface="Gill Sans MT" panose="020B0502020104020203" pitchFamily="34" charset="77"/>
              </a:rPr>
              <a:t>Decide whether each is active or passive.</a:t>
            </a:r>
          </a:p>
          <a:p>
            <a:endParaRPr lang="en-GB" sz="1000" u="sng"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card was signed by everyone in the office.  P</a:t>
            </a:r>
          </a:p>
          <a:p>
            <a:pPr marL="278606" indent="-278606">
              <a:buAutoNum type="arabicParenR"/>
            </a:pPr>
            <a:r>
              <a:rPr lang="en-GB" sz="1000" dirty="0">
                <a:latin typeface="Gill Sans MT" panose="020B0502020104020203" pitchFamily="34" charset="77"/>
              </a:rPr>
              <a:t>We delivered the package to our neighbour. A</a:t>
            </a:r>
          </a:p>
          <a:p>
            <a:pPr marL="278606" indent="-278606">
              <a:buAutoNum type="arabicParenR"/>
            </a:pPr>
            <a:r>
              <a:rPr lang="en-GB" sz="1000" dirty="0">
                <a:latin typeface="Gill Sans MT" panose="020B0502020104020203" pitchFamily="34" charset="77"/>
              </a:rPr>
              <a:t>The paper was left out on the table. P</a:t>
            </a:r>
          </a:p>
          <a:p>
            <a:pPr marL="278606" indent="-278606">
              <a:buAutoNum type="arabicParenR"/>
            </a:pPr>
            <a:r>
              <a:rPr lang="en-GB" sz="1000" dirty="0">
                <a:latin typeface="Gill Sans MT" panose="020B0502020104020203" pitchFamily="34" charset="77"/>
              </a:rPr>
              <a:t>We cleaned our rooms.  A</a:t>
            </a:r>
          </a:p>
          <a:p>
            <a:pPr marL="278606" indent="-278606">
              <a:buAutoNum type="arabicParenR"/>
            </a:pPr>
            <a:r>
              <a:rPr lang="en-GB" sz="1000" dirty="0">
                <a:latin typeface="Gill Sans MT" panose="020B0502020104020203" pitchFamily="34" charset="77"/>
              </a:rPr>
              <a:t>We were treated to a fancy dinner.  P</a:t>
            </a:r>
          </a:p>
          <a:p>
            <a:pPr marL="278606" indent="-278606">
              <a:buAutoNum type="arabicParenR"/>
            </a:pPr>
            <a:r>
              <a:rPr lang="en-GB" sz="1000" dirty="0">
                <a:latin typeface="Gill Sans MT" panose="020B0502020104020203" pitchFamily="34" charset="77"/>
              </a:rPr>
              <a:t>The musician performed beautifully. A</a:t>
            </a:r>
          </a:p>
          <a:p>
            <a:pPr marL="278606" indent="-278606">
              <a:buAutoNum type="arabicParenR"/>
            </a:pPr>
            <a:r>
              <a:rPr lang="en-GB" sz="1000" dirty="0">
                <a:latin typeface="Gill Sans MT" panose="020B0502020104020203" pitchFamily="34" charset="77"/>
              </a:rPr>
              <a:t>He was applauded by his fans. P</a:t>
            </a:r>
          </a:p>
          <a:p>
            <a:pPr marL="278606" indent="-278606">
              <a:buAutoNum type="arabicParenR"/>
            </a:pPr>
            <a:r>
              <a:rPr lang="en-GB" sz="1000" dirty="0">
                <a:latin typeface="Gill Sans MT" panose="020B0502020104020203" pitchFamily="34" charset="77"/>
              </a:rPr>
              <a:t>She redecorated the kitchen. A</a:t>
            </a:r>
          </a:p>
          <a:p>
            <a:pPr marL="278606" indent="-278606">
              <a:buAutoNum type="arabicParenR"/>
            </a:pPr>
            <a:r>
              <a:rPr lang="en-GB" sz="1000" dirty="0">
                <a:latin typeface="Gill Sans MT" panose="020B0502020104020203" pitchFamily="34" charset="77"/>
              </a:rPr>
              <a:t>The wallpaper was carefully removed. P</a:t>
            </a:r>
          </a:p>
          <a:p>
            <a:pPr marL="278606" indent="-278606">
              <a:buAutoNum type="arabicParenR"/>
            </a:pPr>
            <a:r>
              <a:rPr lang="en-GB" sz="1000" dirty="0">
                <a:latin typeface="Gill Sans MT" panose="020B0502020104020203" pitchFamily="34" charset="77"/>
              </a:rPr>
              <a:t>Some sawdust should be sprinkled in the corners of the cage.  P</a:t>
            </a:r>
          </a:p>
        </p:txBody>
      </p:sp>
      <p:pic>
        <p:nvPicPr>
          <p:cNvPr id="77" name="Picture 76"/>
          <p:cNvPicPr>
            <a:picLocks noChangeAspect="1"/>
          </p:cNvPicPr>
          <p:nvPr/>
        </p:nvPicPr>
        <p:blipFill rotWithShape="1">
          <a:blip r:embed="rId2" cstate="print">
            <a:extLst>
              <a:ext uri="{28A0092B-C50C-407E-A947-70E740481C1C}">
                <a14:useLocalDpi xmlns:a14="http://schemas.microsoft.com/office/drawing/2010/main" val="0"/>
              </a:ext>
            </a:extLst>
          </a:blip>
          <a:srcRect l="14946" t="8446" r="14578" b="13141"/>
          <a:stretch/>
        </p:blipFill>
        <p:spPr>
          <a:xfrm>
            <a:off x="6041761" y="6128352"/>
            <a:ext cx="428369" cy="535459"/>
          </a:xfrm>
          <a:prstGeom prst="rect">
            <a:avLst/>
          </a:prstGeom>
        </p:spPr>
      </p:pic>
    </p:spTree>
    <p:extLst>
      <p:ext uri="{BB962C8B-B14F-4D97-AF65-F5344CB8AC3E}">
        <p14:creationId xmlns:p14="http://schemas.microsoft.com/office/powerpoint/2010/main" val="587533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2E03242-98CC-0F49-8163-21376A468292}"/>
              </a:ext>
            </a:extLst>
          </p:cNvPr>
          <p:cNvSpPr/>
          <p:nvPr/>
        </p:nvSpPr>
        <p:spPr>
          <a:xfrm>
            <a:off x="1213453" y="1259175"/>
            <a:ext cx="7479093" cy="4339650"/>
          </a:xfrm>
          <a:prstGeom prst="rect">
            <a:avLst/>
          </a:prstGeom>
          <a:noFill/>
        </p:spPr>
        <p:txBody>
          <a:bodyPr wrap="square" lIns="91440" tIns="45720" rIns="91440" bIns="45720">
            <a:spAutoFit/>
          </a:bodyPr>
          <a:lstStyle/>
          <a:p>
            <a:pPr algn="ctr"/>
            <a:r>
              <a:rPr lang="en-GB" sz="13800" b="1" cap="none" spc="0" dirty="0">
                <a:ln w="0"/>
                <a:solidFill>
                  <a:srgbClr val="01A6E4"/>
                </a:solidFill>
                <a:effectLst>
                  <a:outerShdw blurRad="38100" dist="19050" dir="2700000" algn="tl" rotWithShape="0">
                    <a:schemeClr val="dk1">
                      <a:alpha val="40000"/>
                    </a:schemeClr>
                  </a:outerShdw>
                </a:effectLst>
                <a:latin typeface="Gill Sans MT" panose="020B0502020104020203" pitchFamily="34" charset="77"/>
              </a:rPr>
              <a:t>Summer</a:t>
            </a:r>
            <a:endParaRPr lang="en-GB" sz="900" b="1" dirty="0">
              <a:ln w="0"/>
              <a:solidFill>
                <a:srgbClr val="01A6E4"/>
              </a:solidFill>
              <a:effectLst>
                <a:outerShdw blurRad="38100" dist="19050" dir="2700000" algn="tl" rotWithShape="0">
                  <a:schemeClr val="dk1">
                    <a:alpha val="40000"/>
                  </a:schemeClr>
                </a:outerShdw>
              </a:effectLst>
              <a:latin typeface="Gill Sans MT" panose="020B0502020104020203" pitchFamily="34" charset="77"/>
            </a:endParaRPr>
          </a:p>
          <a:p>
            <a:pPr algn="ctr"/>
            <a:r>
              <a:rPr lang="en-GB" sz="13800" b="1" cap="none" spc="0" dirty="0">
                <a:ln w="0"/>
                <a:effectLst>
                  <a:outerShdw blurRad="38100" dist="19050" dir="2700000" algn="tl" rotWithShape="0">
                    <a:schemeClr val="dk1">
                      <a:alpha val="40000"/>
                    </a:schemeClr>
                  </a:outerShdw>
                </a:effectLst>
                <a:latin typeface="Gill Sans MT" panose="020B0502020104020203" pitchFamily="34" charset="77"/>
              </a:rPr>
              <a:t>Year 6</a:t>
            </a:r>
          </a:p>
        </p:txBody>
      </p:sp>
    </p:spTree>
    <p:extLst>
      <p:ext uri="{BB962C8B-B14F-4D97-AF65-F5344CB8AC3E}">
        <p14:creationId xmlns:p14="http://schemas.microsoft.com/office/powerpoint/2010/main" val="3780123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2" name="Rounded Rectangle 31"/>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33" name="Oval 32"/>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34" name="Rounded Rectangle 33"/>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35" name="Oval 34"/>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42" name="Rounded Rectangle 4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43" name="Oval 4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69" name="Rounded Rectangle 68"/>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70" name="Oval 69"/>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71" name="Rounded Rectangle 70"/>
          <p:cNvSpPr/>
          <p:nvPr/>
        </p:nvSpPr>
        <p:spPr>
          <a:xfrm>
            <a:off x="6772924" y="3608932"/>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72" name="Oval 71"/>
          <p:cNvSpPr/>
          <p:nvPr/>
        </p:nvSpPr>
        <p:spPr>
          <a:xfrm>
            <a:off x="9061585" y="3556269"/>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48" name="TextBox 47"/>
          <p:cNvSpPr txBox="1"/>
          <p:nvPr/>
        </p:nvSpPr>
        <p:spPr>
          <a:xfrm>
            <a:off x="6775333" y="607021"/>
            <a:ext cx="2939966"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Put your hand up </a:t>
            </a:r>
            <a:r>
              <a:rPr lang="en-GB" sz="1000" u="sng" dirty="0">
                <a:latin typeface="Gill Sans MT" panose="020B0502020104020203" pitchFamily="34" charset="77"/>
              </a:rPr>
              <a:t>if you know the answer.</a:t>
            </a:r>
          </a:p>
          <a:p>
            <a:pPr marL="278606" indent="-278606">
              <a:buAutoNum type="arabicParenR"/>
            </a:pPr>
            <a:r>
              <a:rPr lang="en-GB" sz="1000" u="sng" dirty="0">
                <a:latin typeface="Gill Sans MT" panose="020B0502020104020203" pitchFamily="34" charset="77"/>
              </a:rPr>
              <a:t>I like curry </a:t>
            </a:r>
            <a:r>
              <a:rPr lang="en-GB" sz="1000" dirty="0">
                <a:latin typeface="Gill Sans MT" panose="020B0502020104020203" pitchFamily="34" charset="77"/>
              </a:rPr>
              <a:t>because it is spicy.</a:t>
            </a:r>
          </a:p>
          <a:p>
            <a:pPr marL="278606" indent="-278606">
              <a:buAutoNum type="arabicParenR"/>
            </a:pPr>
            <a:r>
              <a:rPr lang="en-GB" sz="1000" u="sng" dirty="0">
                <a:latin typeface="Gill Sans MT" panose="020B0502020104020203" pitchFamily="34" charset="77"/>
              </a:rPr>
              <a:t>He knocked on the door </a:t>
            </a:r>
            <a:r>
              <a:rPr lang="en-GB" sz="1000" dirty="0">
                <a:latin typeface="Gill Sans MT" panose="020B0502020104020203" pitchFamily="34" charset="77"/>
              </a:rPr>
              <a:t>because the doorbell was broken. </a:t>
            </a:r>
          </a:p>
          <a:p>
            <a:pPr marL="278606" indent="-278606">
              <a:buAutoNum type="arabicParenR"/>
            </a:pPr>
            <a:r>
              <a:rPr lang="en-GB" sz="1000" u="sng" dirty="0">
                <a:latin typeface="Gill Sans MT" panose="020B0502020104020203" pitchFamily="34" charset="77"/>
              </a:rPr>
              <a:t>When you finish</a:t>
            </a:r>
            <a:r>
              <a:rPr lang="en-GB" sz="1000" dirty="0">
                <a:latin typeface="Gill Sans MT" panose="020B0502020104020203" pitchFamily="34" charset="77"/>
              </a:rPr>
              <a:t>, put your pencil down.</a:t>
            </a:r>
          </a:p>
          <a:p>
            <a:pPr marL="278606" indent="-278606">
              <a:buAutoNum type="arabicParenR"/>
            </a:pPr>
            <a:r>
              <a:rPr lang="en-GB" sz="1000" dirty="0">
                <a:latin typeface="Gill Sans MT" panose="020B0502020104020203" pitchFamily="34" charset="77"/>
              </a:rPr>
              <a:t>If it doesn’t arrive, </a:t>
            </a:r>
            <a:r>
              <a:rPr lang="en-GB" sz="1000" u="sng" dirty="0">
                <a:latin typeface="Gill Sans MT" panose="020B0502020104020203" pitchFamily="34" charset="77"/>
              </a:rPr>
              <a:t>call this number</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I’d like a drink </a:t>
            </a:r>
            <a:r>
              <a:rPr lang="en-GB" sz="1000" u="sng" dirty="0">
                <a:latin typeface="Gill Sans MT" panose="020B0502020104020203" pitchFamily="34" charset="77"/>
              </a:rPr>
              <a:t>when I finish the race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I’m going to the shop </a:t>
            </a:r>
            <a:r>
              <a:rPr lang="en-GB" sz="1000" dirty="0">
                <a:latin typeface="Gill Sans MT" panose="020B0502020104020203" pitchFamily="34" charset="77"/>
              </a:rPr>
              <a:t>as we need milk.</a:t>
            </a:r>
          </a:p>
          <a:p>
            <a:pPr marL="278606" indent="-278606">
              <a:buAutoNum type="arabicParenR"/>
            </a:pPr>
            <a:r>
              <a:rPr lang="en-GB" sz="1000" u="sng" dirty="0">
                <a:latin typeface="Gill Sans MT" panose="020B0502020104020203" pitchFamily="34" charset="77"/>
              </a:rPr>
              <a:t>Before you leave</a:t>
            </a:r>
            <a:r>
              <a:rPr lang="en-GB" sz="1000" dirty="0">
                <a:latin typeface="Gill Sans MT" panose="020B0502020104020203" pitchFamily="34" charset="77"/>
              </a:rPr>
              <a:t>, please clear up. </a:t>
            </a:r>
          </a:p>
          <a:p>
            <a:pPr marL="278606" indent="-278606">
              <a:buAutoNum type="arabicParenR"/>
            </a:pPr>
            <a:r>
              <a:rPr lang="en-GB" sz="1000" dirty="0">
                <a:latin typeface="Gill Sans MT" panose="020B0502020104020203" pitchFamily="34" charset="77"/>
              </a:rPr>
              <a:t>If it stops raining, </a:t>
            </a:r>
            <a:r>
              <a:rPr lang="en-GB" sz="1000" u="sng" dirty="0">
                <a:latin typeface="Gill Sans MT" panose="020B0502020104020203" pitchFamily="34" charset="77"/>
              </a:rPr>
              <a:t>we can go out</a:t>
            </a:r>
            <a:r>
              <a:rPr lang="en-GB" sz="1000" dirty="0">
                <a:latin typeface="Gill Sans MT" panose="020B0502020104020203" pitchFamily="34" charset="77"/>
              </a:rPr>
              <a:t>.</a:t>
            </a:r>
          </a:p>
          <a:p>
            <a:pPr marL="278606" indent="-278606">
              <a:buAutoNum type="arabicParenR"/>
            </a:pPr>
            <a:r>
              <a:rPr lang="en-GB" sz="1000" dirty="0">
                <a:latin typeface="Gill Sans MT" panose="020B0502020104020203" pitchFamily="34" charset="77"/>
              </a:rPr>
              <a:t>He had a snack </a:t>
            </a:r>
            <a:r>
              <a:rPr lang="en-GB" sz="1000" u="sng" dirty="0">
                <a:latin typeface="Gill Sans MT" panose="020B0502020104020203" pitchFamily="34" charset="77"/>
              </a:rPr>
              <a:t>because he was          hungry</a:t>
            </a:r>
            <a:r>
              <a:rPr lang="en-GB" sz="1000" dirty="0">
                <a:latin typeface="Gill Sans MT" panose="020B0502020104020203" pitchFamily="34" charset="77"/>
              </a:rPr>
              <a:t>.  </a:t>
            </a:r>
          </a:p>
        </p:txBody>
      </p:sp>
      <p:sp>
        <p:nvSpPr>
          <p:cNvPr id="52" name="TextBox 51"/>
          <p:cNvSpPr txBox="1"/>
          <p:nvPr/>
        </p:nvSpPr>
        <p:spPr>
          <a:xfrm>
            <a:off x="3493029" y="658520"/>
            <a:ext cx="2839975"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Put your hand up </a:t>
            </a:r>
            <a:r>
              <a:rPr lang="en-GB" sz="1000" u="sng" dirty="0">
                <a:latin typeface="Gill Sans MT" panose="020B0502020104020203" pitchFamily="34" charset="77"/>
              </a:rPr>
              <a:t>if you know the answer.</a:t>
            </a:r>
          </a:p>
          <a:p>
            <a:pPr marL="278606" indent="-278606">
              <a:buAutoNum type="arabicParenR"/>
            </a:pPr>
            <a:r>
              <a:rPr lang="en-GB" sz="1000" u="sng" dirty="0">
                <a:latin typeface="Gill Sans MT" panose="020B0502020104020203" pitchFamily="34" charset="77"/>
              </a:rPr>
              <a:t>I like curry </a:t>
            </a:r>
            <a:r>
              <a:rPr lang="en-GB" sz="1000" dirty="0">
                <a:latin typeface="Gill Sans MT" panose="020B0502020104020203" pitchFamily="34" charset="77"/>
              </a:rPr>
              <a:t>because it is spicy.</a:t>
            </a:r>
          </a:p>
          <a:p>
            <a:pPr marL="278606" indent="-278606">
              <a:buAutoNum type="arabicParenR"/>
            </a:pPr>
            <a:r>
              <a:rPr lang="en-GB" sz="1000" u="sng" dirty="0">
                <a:latin typeface="Gill Sans MT" panose="020B0502020104020203" pitchFamily="34" charset="77"/>
              </a:rPr>
              <a:t>He knocked on the door </a:t>
            </a:r>
            <a:r>
              <a:rPr lang="en-GB" sz="1000" dirty="0">
                <a:latin typeface="Gill Sans MT" panose="020B0502020104020203" pitchFamily="34" charset="77"/>
              </a:rPr>
              <a:t>because the doorbell was broken. </a:t>
            </a:r>
          </a:p>
          <a:p>
            <a:pPr marL="278606" indent="-278606">
              <a:buAutoNum type="arabicParenR"/>
            </a:pPr>
            <a:r>
              <a:rPr lang="en-GB" sz="1000" u="sng" dirty="0">
                <a:latin typeface="Gill Sans MT" panose="020B0502020104020203" pitchFamily="34" charset="77"/>
              </a:rPr>
              <a:t>When you finish</a:t>
            </a:r>
            <a:r>
              <a:rPr lang="en-GB" sz="1000" dirty="0">
                <a:latin typeface="Gill Sans MT" panose="020B0502020104020203" pitchFamily="34" charset="77"/>
              </a:rPr>
              <a:t>, put your pencil down.</a:t>
            </a:r>
          </a:p>
          <a:p>
            <a:pPr marL="278606" indent="-278606">
              <a:buAutoNum type="arabicParenR"/>
            </a:pPr>
            <a:r>
              <a:rPr lang="en-GB" sz="1000" dirty="0">
                <a:latin typeface="Gill Sans MT" panose="020B0502020104020203" pitchFamily="34" charset="77"/>
              </a:rPr>
              <a:t>If it doesn’t arrive, </a:t>
            </a:r>
            <a:r>
              <a:rPr lang="en-GB" sz="1000" u="sng" dirty="0">
                <a:latin typeface="Gill Sans MT" panose="020B0502020104020203" pitchFamily="34" charset="77"/>
              </a:rPr>
              <a:t>call this number</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I’d like a drink </a:t>
            </a:r>
            <a:r>
              <a:rPr lang="en-GB" sz="1000" u="sng" dirty="0">
                <a:latin typeface="Gill Sans MT" panose="020B0502020104020203" pitchFamily="34" charset="77"/>
              </a:rPr>
              <a:t>when I finish the race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I’m going to the shop </a:t>
            </a:r>
            <a:r>
              <a:rPr lang="en-GB" sz="1000" dirty="0">
                <a:latin typeface="Gill Sans MT" panose="020B0502020104020203" pitchFamily="34" charset="77"/>
              </a:rPr>
              <a:t>as we need milk.</a:t>
            </a:r>
          </a:p>
          <a:p>
            <a:pPr marL="278606" indent="-278606">
              <a:buAutoNum type="arabicParenR"/>
            </a:pPr>
            <a:r>
              <a:rPr lang="en-GB" sz="1000" u="sng" dirty="0">
                <a:latin typeface="Gill Sans MT" panose="020B0502020104020203" pitchFamily="34" charset="77"/>
              </a:rPr>
              <a:t>Before you leave</a:t>
            </a:r>
            <a:r>
              <a:rPr lang="en-GB" sz="1000" dirty="0">
                <a:latin typeface="Gill Sans MT" panose="020B0502020104020203" pitchFamily="34" charset="77"/>
              </a:rPr>
              <a:t>, please clear up. </a:t>
            </a:r>
          </a:p>
          <a:p>
            <a:pPr marL="278606" indent="-278606">
              <a:buAutoNum type="arabicParenR"/>
            </a:pPr>
            <a:r>
              <a:rPr lang="en-GB" sz="1000" dirty="0">
                <a:latin typeface="Gill Sans MT" panose="020B0502020104020203" pitchFamily="34" charset="77"/>
              </a:rPr>
              <a:t>If it stops raining, </a:t>
            </a:r>
            <a:r>
              <a:rPr lang="en-GB" sz="1000" u="sng" dirty="0">
                <a:latin typeface="Gill Sans MT" panose="020B0502020104020203" pitchFamily="34" charset="77"/>
              </a:rPr>
              <a:t>we can go out</a:t>
            </a:r>
            <a:r>
              <a:rPr lang="en-GB" sz="1000" dirty="0">
                <a:latin typeface="Gill Sans MT" panose="020B0502020104020203" pitchFamily="34" charset="77"/>
              </a:rPr>
              <a:t>.</a:t>
            </a:r>
          </a:p>
          <a:p>
            <a:pPr marL="278606" indent="-278606">
              <a:buAutoNum type="arabicParenR"/>
            </a:pPr>
            <a:r>
              <a:rPr lang="en-GB" sz="1000" dirty="0">
                <a:latin typeface="Gill Sans MT" panose="020B0502020104020203" pitchFamily="34" charset="77"/>
              </a:rPr>
              <a:t>He had a snack </a:t>
            </a:r>
            <a:r>
              <a:rPr lang="en-GB" sz="1000" u="sng" dirty="0">
                <a:latin typeface="Gill Sans MT" panose="020B0502020104020203" pitchFamily="34" charset="77"/>
              </a:rPr>
              <a:t>because he was          hungry</a:t>
            </a:r>
            <a:r>
              <a:rPr lang="en-GB" sz="1000" dirty="0">
                <a:latin typeface="Gill Sans MT" panose="020B0502020104020203" pitchFamily="34" charset="77"/>
              </a:rPr>
              <a:t>.  </a:t>
            </a:r>
          </a:p>
        </p:txBody>
      </p:sp>
      <p:sp>
        <p:nvSpPr>
          <p:cNvPr id="3" name="Rectangle 2"/>
          <p:cNvSpPr/>
          <p:nvPr/>
        </p:nvSpPr>
        <p:spPr>
          <a:xfrm>
            <a:off x="164158" y="618063"/>
            <a:ext cx="2971612" cy="2862322"/>
          </a:xfrm>
          <a:prstGeom prst="rect">
            <a:avLst/>
          </a:prstGeom>
        </p:spPr>
        <p:txBody>
          <a:bodyPr wrap="square">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Put your hand up </a:t>
            </a:r>
            <a:r>
              <a:rPr lang="en-GB" sz="1000" u="sng" dirty="0">
                <a:latin typeface="Gill Sans MT" panose="020B0502020104020203" pitchFamily="34" charset="77"/>
              </a:rPr>
              <a:t>if you know the answer.</a:t>
            </a:r>
          </a:p>
          <a:p>
            <a:pPr marL="278606" indent="-278606">
              <a:buAutoNum type="arabicParenR"/>
            </a:pPr>
            <a:r>
              <a:rPr lang="en-GB" sz="1000" u="sng" dirty="0">
                <a:latin typeface="Gill Sans MT" panose="020B0502020104020203" pitchFamily="34" charset="77"/>
              </a:rPr>
              <a:t>I like curry </a:t>
            </a:r>
            <a:r>
              <a:rPr lang="en-GB" sz="1000" dirty="0">
                <a:latin typeface="Gill Sans MT" panose="020B0502020104020203" pitchFamily="34" charset="77"/>
              </a:rPr>
              <a:t>because it is spicy.</a:t>
            </a:r>
          </a:p>
          <a:p>
            <a:pPr marL="278606" indent="-278606">
              <a:buAutoNum type="arabicParenR"/>
            </a:pPr>
            <a:r>
              <a:rPr lang="en-GB" sz="1000" u="sng" dirty="0">
                <a:latin typeface="Gill Sans MT" panose="020B0502020104020203" pitchFamily="34" charset="77"/>
              </a:rPr>
              <a:t>He knocked on the door </a:t>
            </a:r>
            <a:r>
              <a:rPr lang="en-GB" sz="1000" dirty="0">
                <a:latin typeface="Gill Sans MT" panose="020B0502020104020203" pitchFamily="34" charset="77"/>
              </a:rPr>
              <a:t>because the doorbell was broken. </a:t>
            </a:r>
          </a:p>
          <a:p>
            <a:pPr marL="278606" indent="-278606">
              <a:buAutoNum type="arabicParenR"/>
            </a:pPr>
            <a:r>
              <a:rPr lang="en-GB" sz="1000" u="sng" dirty="0">
                <a:latin typeface="Gill Sans MT" panose="020B0502020104020203" pitchFamily="34" charset="77"/>
              </a:rPr>
              <a:t>When you finish</a:t>
            </a:r>
            <a:r>
              <a:rPr lang="en-GB" sz="1000" dirty="0">
                <a:latin typeface="Gill Sans MT" panose="020B0502020104020203" pitchFamily="34" charset="77"/>
              </a:rPr>
              <a:t>, put your pencil down.</a:t>
            </a:r>
          </a:p>
          <a:p>
            <a:pPr marL="278606" indent="-278606">
              <a:buAutoNum type="arabicParenR"/>
            </a:pPr>
            <a:r>
              <a:rPr lang="en-GB" sz="1000" dirty="0">
                <a:latin typeface="Gill Sans MT" panose="020B0502020104020203" pitchFamily="34" charset="77"/>
              </a:rPr>
              <a:t>If it doesn’t arrive, </a:t>
            </a:r>
            <a:r>
              <a:rPr lang="en-GB" sz="1000" u="sng" dirty="0">
                <a:latin typeface="Gill Sans MT" panose="020B0502020104020203" pitchFamily="34" charset="77"/>
              </a:rPr>
              <a:t>call this number</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I’d like a drink </a:t>
            </a:r>
            <a:r>
              <a:rPr lang="en-GB" sz="1000" u="sng" dirty="0">
                <a:latin typeface="Gill Sans MT" panose="020B0502020104020203" pitchFamily="34" charset="77"/>
              </a:rPr>
              <a:t>when I finish the race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I’m going to the shop </a:t>
            </a:r>
            <a:r>
              <a:rPr lang="en-GB" sz="1000" dirty="0">
                <a:latin typeface="Gill Sans MT" panose="020B0502020104020203" pitchFamily="34" charset="77"/>
              </a:rPr>
              <a:t>as we need milk.</a:t>
            </a:r>
          </a:p>
          <a:p>
            <a:pPr marL="278606" indent="-278606">
              <a:buAutoNum type="arabicParenR"/>
            </a:pPr>
            <a:r>
              <a:rPr lang="en-GB" sz="1000" u="sng" dirty="0">
                <a:latin typeface="Gill Sans MT" panose="020B0502020104020203" pitchFamily="34" charset="77"/>
              </a:rPr>
              <a:t>Before you leave</a:t>
            </a:r>
            <a:r>
              <a:rPr lang="en-GB" sz="1000" dirty="0">
                <a:latin typeface="Gill Sans MT" panose="020B0502020104020203" pitchFamily="34" charset="77"/>
              </a:rPr>
              <a:t>, please clear up. </a:t>
            </a:r>
          </a:p>
          <a:p>
            <a:pPr marL="278606" indent="-278606">
              <a:buAutoNum type="arabicParenR"/>
            </a:pPr>
            <a:r>
              <a:rPr lang="en-GB" sz="1000" dirty="0">
                <a:latin typeface="Gill Sans MT" panose="020B0502020104020203" pitchFamily="34" charset="77"/>
              </a:rPr>
              <a:t>If it stops raining, </a:t>
            </a:r>
            <a:r>
              <a:rPr lang="en-GB" sz="1000" u="sng" dirty="0">
                <a:latin typeface="Gill Sans MT" panose="020B0502020104020203" pitchFamily="34" charset="77"/>
              </a:rPr>
              <a:t>we can go out</a:t>
            </a:r>
            <a:r>
              <a:rPr lang="en-GB" sz="1000" dirty="0">
                <a:latin typeface="Gill Sans MT" panose="020B0502020104020203" pitchFamily="34" charset="77"/>
              </a:rPr>
              <a:t>.</a:t>
            </a:r>
          </a:p>
          <a:p>
            <a:pPr marL="278606" indent="-278606">
              <a:buAutoNum type="arabicParenR"/>
            </a:pPr>
            <a:r>
              <a:rPr lang="en-GB" sz="1000" dirty="0">
                <a:latin typeface="Gill Sans MT" panose="020B0502020104020203" pitchFamily="34" charset="77"/>
              </a:rPr>
              <a:t>He had a snack </a:t>
            </a:r>
            <a:r>
              <a:rPr lang="en-GB" sz="1000" u="sng" dirty="0">
                <a:latin typeface="Gill Sans MT" panose="020B0502020104020203" pitchFamily="34" charset="77"/>
              </a:rPr>
              <a:t>because he was          hungry</a:t>
            </a:r>
            <a:r>
              <a:rPr lang="en-GB" sz="1000" dirty="0">
                <a:latin typeface="Gill Sans MT" panose="020B0502020104020203" pitchFamily="34" charset="77"/>
              </a:rPr>
              <a:t>.  </a:t>
            </a:r>
          </a:p>
          <a:p>
            <a:pPr marL="278606" indent="-278606">
              <a:buAutoNum type="arabicParenR"/>
            </a:pPr>
            <a:endParaRPr lang="en-GB" sz="1000" dirty="0">
              <a:latin typeface="Gill Sans MT" panose="020B0502020104020203" pitchFamily="34" charset="77"/>
            </a:endParaRPr>
          </a:p>
          <a:p>
            <a:pPr marL="278606" indent="-278606">
              <a:buAutoNum type="arabicParenR"/>
            </a:pPr>
            <a:endParaRPr lang="en-GB" sz="1000" dirty="0">
              <a:latin typeface="Gill Sans MT" panose="020B0502020104020203" pitchFamily="34" charset="77"/>
            </a:endParaRPr>
          </a:p>
        </p:txBody>
      </p:sp>
      <p:sp>
        <p:nvSpPr>
          <p:cNvPr id="36" name="TextBox 35"/>
          <p:cNvSpPr txBox="1"/>
          <p:nvPr/>
        </p:nvSpPr>
        <p:spPr>
          <a:xfrm>
            <a:off x="6775333" y="4020955"/>
            <a:ext cx="2939966"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Put your hand up </a:t>
            </a:r>
            <a:r>
              <a:rPr lang="en-GB" sz="1000" u="sng" dirty="0">
                <a:latin typeface="Gill Sans MT" panose="020B0502020104020203" pitchFamily="34" charset="77"/>
              </a:rPr>
              <a:t>if you know the answer.</a:t>
            </a:r>
          </a:p>
          <a:p>
            <a:pPr marL="278606" indent="-278606">
              <a:buAutoNum type="arabicParenR"/>
            </a:pPr>
            <a:r>
              <a:rPr lang="en-GB" sz="1000" u="sng" dirty="0">
                <a:latin typeface="Gill Sans MT" panose="020B0502020104020203" pitchFamily="34" charset="77"/>
              </a:rPr>
              <a:t>I like curry </a:t>
            </a:r>
            <a:r>
              <a:rPr lang="en-GB" sz="1000" dirty="0">
                <a:latin typeface="Gill Sans MT" panose="020B0502020104020203" pitchFamily="34" charset="77"/>
              </a:rPr>
              <a:t>because it is spicy.</a:t>
            </a:r>
          </a:p>
          <a:p>
            <a:pPr marL="278606" indent="-278606">
              <a:buAutoNum type="arabicParenR"/>
            </a:pPr>
            <a:r>
              <a:rPr lang="en-GB" sz="1000" u="sng" dirty="0">
                <a:latin typeface="Gill Sans MT" panose="020B0502020104020203" pitchFamily="34" charset="77"/>
              </a:rPr>
              <a:t>He knocked on the door </a:t>
            </a:r>
            <a:r>
              <a:rPr lang="en-GB" sz="1000" dirty="0">
                <a:latin typeface="Gill Sans MT" panose="020B0502020104020203" pitchFamily="34" charset="77"/>
              </a:rPr>
              <a:t>because the doorbell was broken. </a:t>
            </a:r>
          </a:p>
          <a:p>
            <a:pPr marL="278606" indent="-278606">
              <a:buAutoNum type="arabicParenR"/>
            </a:pPr>
            <a:r>
              <a:rPr lang="en-GB" sz="1000" u="sng" dirty="0">
                <a:latin typeface="Gill Sans MT" panose="020B0502020104020203" pitchFamily="34" charset="77"/>
              </a:rPr>
              <a:t>When you finish</a:t>
            </a:r>
            <a:r>
              <a:rPr lang="en-GB" sz="1000" dirty="0">
                <a:latin typeface="Gill Sans MT" panose="020B0502020104020203" pitchFamily="34" charset="77"/>
              </a:rPr>
              <a:t>, put your pencil down.</a:t>
            </a:r>
          </a:p>
          <a:p>
            <a:pPr marL="278606" indent="-278606">
              <a:buAutoNum type="arabicParenR"/>
            </a:pPr>
            <a:r>
              <a:rPr lang="en-GB" sz="1000" dirty="0">
                <a:latin typeface="Gill Sans MT" panose="020B0502020104020203" pitchFamily="34" charset="77"/>
              </a:rPr>
              <a:t>If it doesn’t arrive, </a:t>
            </a:r>
            <a:r>
              <a:rPr lang="en-GB" sz="1000" u="sng" dirty="0">
                <a:latin typeface="Gill Sans MT" panose="020B0502020104020203" pitchFamily="34" charset="77"/>
              </a:rPr>
              <a:t>call this number</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I’d like a drink </a:t>
            </a:r>
            <a:r>
              <a:rPr lang="en-GB" sz="1000" u="sng" dirty="0">
                <a:latin typeface="Gill Sans MT" panose="020B0502020104020203" pitchFamily="34" charset="77"/>
              </a:rPr>
              <a:t>when I finish the race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I’m going to the shop </a:t>
            </a:r>
            <a:r>
              <a:rPr lang="en-GB" sz="1000" dirty="0">
                <a:latin typeface="Gill Sans MT" panose="020B0502020104020203" pitchFamily="34" charset="77"/>
              </a:rPr>
              <a:t>as we need milk.</a:t>
            </a:r>
          </a:p>
          <a:p>
            <a:pPr marL="278606" indent="-278606">
              <a:buAutoNum type="arabicParenR"/>
            </a:pPr>
            <a:r>
              <a:rPr lang="en-GB" sz="1000" u="sng" dirty="0">
                <a:latin typeface="Gill Sans MT" panose="020B0502020104020203" pitchFamily="34" charset="77"/>
              </a:rPr>
              <a:t>Before you leave</a:t>
            </a:r>
            <a:r>
              <a:rPr lang="en-GB" sz="1000" dirty="0">
                <a:latin typeface="Gill Sans MT" panose="020B0502020104020203" pitchFamily="34" charset="77"/>
              </a:rPr>
              <a:t>, please clear up. </a:t>
            </a:r>
          </a:p>
          <a:p>
            <a:pPr marL="278606" indent="-278606">
              <a:buAutoNum type="arabicParenR"/>
            </a:pPr>
            <a:r>
              <a:rPr lang="en-GB" sz="1000" dirty="0">
                <a:latin typeface="Gill Sans MT" panose="020B0502020104020203" pitchFamily="34" charset="77"/>
              </a:rPr>
              <a:t>If it stops raining, </a:t>
            </a:r>
            <a:r>
              <a:rPr lang="en-GB" sz="1000" u="sng" dirty="0">
                <a:latin typeface="Gill Sans MT" panose="020B0502020104020203" pitchFamily="34" charset="77"/>
              </a:rPr>
              <a:t>we can go out</a:t>
            </a:r>
            <a:r>
              <a:rPr lang="en-GB" sz="1000" dirty="0">
                <a:latin typeface="Gill Sans MT" panose="020B0502020104020203" pitchFamily="34" charset="77"/>
              </a:rPr>
              <a:t>.</a:t>
            </a:r>
          </a:p>
          <a:p>
            <a:pPr marL="278606" indent="-278606">
              <a:buAutoNum type="arabicParenR"/>
            </a:pPr>
            <a:r>
              <a:rPr lang="en-GB" sz="1000" dirty="0">
                <a:latin typeface="Gill Sans MT" panose="020B0502020104020203" pitchFamily="34" charset="77"/>
              </a:rPr>
              <a:t>He had a snack </a:t>
            </a:r>
            <a:r>
              <a:rPr lang="en-GB" sz="1000" u="sng" dirty="0">
                <a:latin typeface="Gill Sans MT" panose="020B0502020104020203" pitchFamily="34" charset="77"/>
              </a:rPr>
              <a:t>because he was          hungry</a:t>
            </a:r>
            <a:r>
              <a:rPr lang="en-GB" sz="1000" dirty="0">
                <a:latin typeface="Gill Sans MT" panose="020B0502020104020203" pitchFamily="34" charset="77"/>
              </a:rPr>
              <a:t>.  </a:t>
            </a:r>
          </a:p>
        </p:txBody>
      </p:sp>
      <p:sp>
        <p:nvSpPr>
          <p:cNvPr id="37" name="TextBox 36"/>
          <p:cNvSpPr txBox="1"/>
          <p:nvPr/>
        </p:nvSpPr>
        <p:spPr>
          <a:xfrm>
            <a:off x="3493029" y="4020955"/>
            <a:ext cx="2839975"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Put your hand up </a:t>
            </a:r>
            <a:r>
              <a:rPr lang="en-GB" sz="1000" u="sng" dirty="0">
                <a:latin typeface="Gill Sans MT" panose="020B0502020104020203" pitchFamily="34" charset="77"/>
              </a:rPr>
              <a:t>if you know the answer.</a:t>
            </a:r>
          </a:p>
          <a:p>
            <a:pPr marL="278606" indent="-278606">
              <a:buAutoNum type="arabicParenR"/>
            </a:pPr>
            <a:r>
              <a:rPr lang="en-GB" sz="1000" u="sng" dirty="0">
                <a:latin typeface="Gill Sans MT" panose="020B0502020104020203" pitchFamily="34" charset="77"/>
              </a:rPr>
              <a:t>I like curry </a:t>
            </a:r>
            <a:r>
              <a:rPr lang="en-GB" sz="1000" dirty="0">
                <a:latin typeface="Gill Sans MT" panose="020B0502020104020203" pitchFamily="34" charset="77"/>
              </a:rPr>
              <a:t>because it is spicy.</a:t>
            </a:r>
          </a:p>
          <a:p>
            <a:pPr marL="278606" indent="-278606">
              <a:buAutoNum type="arabicParenR"/>
            </a:pPr>
            <a:r>
              <a:rPr lang="en-GB" sz="1000" u="sng" dirty="0">
                <a:latin typeface="Gill Sans MT" panose="020B0502020104020203" pitchFamily="34" charset="77"/>
              </a:rPr>
              <a:t>He knocked on the door </a:t>
            </a:r>
            <a:r>
              <a:rPr lang="en-GB" sz="1000" dirty="0">
                <a:latin typeface="Gill Sans MT" panose="020B0502020104020203" pitchFamily="34" charset="77"/>
              </a:rPr>
              <a:t>because the doorbell was broken. </a:t>
            </a:r>
          </a:p>
          <a:p>
            <a:pPr marL="278606" indent="-278606">
              <a:buAutoNum type="arabicParenR"/>
            </a:pPr>
            <a:r>
              <a:rPr lang="en-GB" sz="1000" u="sng" dirty="0">
                <a:latin typeface="Gill Sans MT" panose="020B0502020104020203" pitchFamily="34" charset="77"/>
              </a:rPr>
              <a:t>When you finish</a:t>
            </a:r>
            <a:r>
              <a:rPr lang="en-GB" sz="1000" dirty="0">
                <a:latin typeface="Gill Sans MT" panose="020B0502020104020203" pitchFamily="34" charset="77"/>
              </a:rPr>
              <a:t>, put your pencil down.</a:t>
            </a:r>
          </a:p>
          <a:p>
            <a:pPr marL="278606" indent="-278606">
              <a:buAutoNum type="arabicParenR"/>
            </a:pPr>
            <a:r>
              <a:rPr lang="en-GB" sz="1000" dirty="0">
                <a:latin typeface="Gill Sans MT" panose="020B0502020104020203" pitchFamily="34" charset="77"/>
              </a:rPr>
              <a:t>If it doesn’t arrive, </a:t>
            </a:r>
            <a:r>
              <a:rPr lang="en-GB" sz="1000" u="sng" dirty="0">
                <a:latin typeface="Gill Sans MT" panose="020B0502020104020203" pitchFamily="34" charset="77"/>
              </a:rPr>
              <a:t>call this number</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I’d like a drink </a:t>
            </a:r>
            <a:r>
              <a:rPr lang="en-GB" sz="1000" u="sng" dirty="0">
                <a:latin typeface="Gill Sans MT" panose="020B0502020104020203" pitchFamily="34" charset="77"/>
              </a:rPr>
              <a:t>when I finish the race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I’m going to the shop </a:t>
            </a:r>
            <a:r>
              <a:rPr lang="en-GB" sz="1000" dirty="0">
                <a:latin typeface="Gill Sans MT" panose="020B0502020104020203" pitchFamily="34" charset="77"/>
              </a:rPr>
              <a:t>as we need milk.</a:t>
            </a:r>
          </a:p>
          <a:p>
            <a:pPr marL="278606" indent="-278606">
              <a:buAutoNum type="arabicParenR"/>
            </a:pPr>
            <a:r>
              <a:rPr lang="en-GB" sz="1000" u="sng" dirty="0">
                <a:latin typeface="Gill Sans MT" panose="020B0502020104020203" pitchFamily="34" charset="77"/>
              </a:rPr>
              <a:t>Before you leave</a:t>
            </a:r>
            <a:r>
              <a:rPr lang="en-GB" sz="1000" dirty="0">
                <a:latin typeface="Gill Sans MT" panose="020B0502020104020203" pitchFamily="34" charset="77"/>
              </a:rPr>
              <a:t>, please clear up. </a:t>
            </a:r>
          </a:p>
          <a:p>
            <a:pPr marL="278606" indent="-278606">
              <a:buAutoNum type="arabicParenR"/>
            </a:pPr>
            <a:r>
              <a:rPr lang="en-GB" sz="1000" dirty="0">
                <a:latin typeface="Gill Sans MT" panose="020B0502020104020203" pitchFamily="34" charset="77"/>
              </a:rPr>
              <a:t>If it stops raining, </a:t>
            </a:r>
            <a:r>
              <a:rPr lang="en-GB" sz="1000" u="sng" dirty="0">
                <a:latin typeface="Gill Sans MT" panose="020B0502020104020203" pitchFamily="34" charset="77"/>
              </a:rPr>
              <a:t>we can go out</a:t>
            </a:r>
            <a:r>
              <a:rPr lang="en-GB" sz="1000" dirty="0">
                <a:latin typeface="Gill Sans MT" panose="020B0502020104020203" pitchFamily="34" charset="77"/>
              </a:rPr>
              <a:t>.</a:t>
            </a:r>
          </a:p>
          <a:p>
            <a:pPr marL="278606" indent="-278606">
              <a:buAutoNum type="arabicParenR"/>
            </a:pPr>
            <a:r>
              <a:rPr lang="en-GB" sz="1000" dirty="0">
                <a:latin typeface="Gill Sans MT" panose="020B0502020104020203" pitchFamily="34" charset="77"/>
              </a:rPr>
              <a:t>He had a snack </a:t>
            </a:r>
            <a:r>
              <a:rPr lang="en-GB" sz="1000" u="sng" dirty="0">
                <a:latin typeface="Gill Sans MT" panose="020B0502020104020203" pitchFamily="34" charset="77"/>
              </a:rPr>
              <a:t>because he was          hungry</a:t>
            </a:r>
            <a:r>
              <a:rPr lang="en-GB" sz="1000" dirty="0">
                <a:latin typeface="Gill Sans MT" panose="020B0502020104020203" pitchFamily="34" charset="77"/>
              </a:rPr>
              <a:t>.  </a:t>
            </a:r>
          </a:p>
        </p:txBody>
      </p:sp>
      <p:sp>
        <p:nvSpPr>
          <p:cNvPr id="38" name="Rectangle 37"/>
          <p:cNvSpPr/>
          <p:nvPr/>
        </p:nvSpPr>
        <p:spPr>
          <a:xfrm>
            <a:off x="148425" y="3993334"/>
            <a:ext cx="2862717" cy="2554545"/>
          </a:xfrm>
          <a:prstGeom prst="rect">
            <a:avLst/>
          </a:prstGeom>
        </p:spPr>
        <p:txBody>
          <a:bodyPr wrap="square">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Put your hand up </a:t>
            </a:r>
            <a:r>
              <a:rPr lang="en-GB" sz="1000" u="sng" dirty="0">
                <a:latin typeface="Gill Sans MT" panose="020B0502020104020203" pitchFamily="34" charset="77"/>
              </a:rPr>
              <a:t>if you know the answer.</a:t>
            </a:r>
          </a:p>
          <a:p>
            <a:pPr marL="278606" indent="-278606">
              <a:buAutoNum type="arabicParenR"/>
            </a:pPr>
            <a:r>
              <a:rPr lang="en-GB" sz="1000" u="sng" dirty="0">
                <a:latin typeface="Gill Sans MT" panose="020B0502020104020203" pitchFamily="34" charset="77"/>
              </a:rPr>
              <a:t>I like curry </a:t>
            </a:r>
            <a:r>
              <a:rPr lang="en-GB" sz="1000" dirty="0">
                <a:latin typeface="Gill Sans MT" panose="020B0502020104020203" pitchFamily="34" charset="77"/>
              </a:rPr>
              <a:t>because it is spicy.</a:t>
            </a:r>
          </a:p>
          <a:p>
            <a:pPr marL="278606" indent="-278606">
              <a:buAutoNum type="arabicParenR"/>
            </a:pPr>
            <a:r>
              <a:rPr lang="en-GB" sz="1000" u="sng" dirty="0">
                <a:latin typeface="Gill Sans MT" panose="020B0502020104020203" pitchFamily="34" charset="77"/>
              </a:rPr>
              <a:t>He knocked on the door </a:t>
            </a:r>
            <a:r>
              <a:rPr lang="en-GB" sz="1000" dirty="0">
                <a:latin typeface="Gill Sans MT" panose="020B0502020104020203" pitchFamily="34" charset="77"/>
              </a:rPr>
              <a:t>because the doorbell was broken. </a:t>
            </a:r>
          </a:p>
          <a:p>
            <a:pPr marL="278606" indent="-278606">
              <a:buAutoNum type="arabicParenR"/>
            </a:pPr>
            <a:r>
              <a:rPr lang="en-GB" sz="1000" u="sng" dirty="0">
                <a:latin typeface="Gill Sans MT" panose="020B0502020104020203" pitchFamily="34" charset="77"/>
              </a:rPr>
              <a:t>When you finish</a:t>
            </a:r>
            <a:r>
              <a:rPr lang="en-GB" sz="1000" dirty="0">
                <a:latin typeface="Gill Sans MT" panose="020B0502020104020203" pitchFamily="34" charset="77"/>
              </a:rPr>
              <a:t>, put your pencil down.</a:t>
            </a:r>
          </a:p>
          <a:p>
            <a:pPr marL="278606" indent="-278606">
              <a:buAutoNum type="arabicParenR"/>
            </a:pPr>
            <a:r>
              <a:rPr lang="en-GB" sz="1000" dirty="0">
                <a:latin typeface="Gill Sans MT" panose="020B0502020104020203" pitchFamily="34" charset="77"/>
              </a:rPr>
              <a:t>If it doesn’t arrive, </a:t>
            </a:r>
            <a:r>
              <a:rPr lang="en-GB" sz="1000" u="sng" dirty="0">
                <a:latin typeface="Gill Sans MT" panose="020B0502020104020203" pitchFamily="34" charset="77"/>
              </a:rPr>
              <a:t>call this number</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I’d like a drink </a:t>
            </a:r>
            <a:r>
              <a:rPr lang="en-GB" sz="1000" u="sng" dirty="0">
                <a:latin typeface="Gill Sans MT" panose="020B0502020104020203" pitchFamily="34" charset="77"/>
              </a:rPr>
              <a:t>when I finish the race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I’m going to the shop </a:t>
            </a:r>
            <a:r>
              <a:rPr lang="en-GB" sz="1000" dirty="0">
                <a:latin typeface="Gill Sans MT" panose="020B0502020104020203" pitchFamily="34" charset="77"/>
              </a:rPr>
              <a:t>as we need milk.</a:t>
            </a:r>
          </a:p>
          <a:p>
            <a:pPr marL="278606" indent="-278606">
              <a:buAutoNum type="arabicParenR"/>
            </a:pPr>
            <a:r>
              <a:rPr lang="en-GB" sz="1000" u="sng" dirty="0">
                <a:latin typeface="Gill Sans MT" panose="020B0502020104020203" pitchFamily="34" charset="77"/>
              </a:rPr>
              <a:t>Before you leave</a:t>
            </a:r>
            <a:r>
              <a:rPr lang="en-GB" sz="1000" dirty="0">
                <a:latin typeface="Gill Sans MT" panose="020B0502020104020203" pitchFamily="34" charset="77"/>
              </a:rPr>
              <a:t>, please clear up. </a:t>
            </a:r>
          </a:p>
          <a:p>
            <a:pPr marL="278606" indent="-278606">
              <a:buAutoNum type="arabicParenR"/>
            </a:pPr>
            <a:r>
              <a:rPr lang="en-GB" sz="1000" dirty="0">
                <a:latin typeface="Gill Sans MT" panose="020B0502020104020203" pitchFamily="34" charset="77"/>
              </a:rPr>
              <a:t>If it stops raining, </a:t>
            </a:r>
            <a:r>
              <a:rPr lang="en-GB" sz="1000" u="sng" dirty="0">
                <a:latin typeface="Gill Sans MT" panose="020B0502020104020203" pitchFamily="34" charset="77"/>
              </a:rPr>
              <a:t>we can go out</a:t>
            </a:r>
            <a:r>
              <a:rPr lang="en-GB" sz="1000" dirty="0">
                <a:latin typeface="Gill Sans MT" panose="020B0502020104020203" pitchFamily="34" charset="77"/>
              </a:rPr>
              <a:t>.</a:t>
            </a:r>
          </a:p>
          <a:p>
            <a:pPr marL="278606" indent="-278606">
              <a:buAutoNum type="arabicParenR"/>
            </a:pPr>
            <a:r>
              <a:rPr lang="en-GB" sz="1000" dirty="0">
                <a:latin typeface="Gill Sans MT" panose="020B0502020104020203" pitchFamily="34" charset="77"/>
              </a:rPr>
              <a:t>He had a snack </a:t>
            </a:r>
            <a:r>
              <a:rPr lang="en-GB" sz="1000" u="sng" dirty="0">
                <a:latin typeface="Gill Sans MT" panose="020B0502020104020203" pitchFamily="34" charset="77"/>
              </a:rPr>
              <a:t>because he was          hungry</a:t>
            </a:r>
            <a:r>
              <a:rPr lang="en-GB" sz="1000" dirty="0">
                <a:latin typeface="Gill Sans MT" panose="020B0502020104020203" pitchFamily="34" charset="77"/>
              </a:rPr>
              <a:t>.  </a:t>
            </a:r>
          </a:p>
        </p:txBody>
      </p:sp>
      <p:pic>
        <p:nvPicPr>
          <p:cNvPr id="39" name="Picture 38"/>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2712378" y="2671280"/>
            <a:ext cx="482885" cy="647273"/>
          </a:xfrm>
          <a:prstGeom prst="rect">
            <a:avLst/>
          </a:prstGeom>
        </p:spPr>
      </p:pic>
      <p:pic>
        <p:nvPicPr>
          <p:cNvPr id="40" name="Picture 39"/>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9232414" y="2656908"/>
            <a:ext cx="482885" cy="647273"/>
          </a:xfrm>
          <a:prstGeom prst="rect">
            <a:avLst/>
          </a:prstGeom>
        </p:spPr>
      </p:pic>
      <p:pic>
        <p:nvPicPr>
          <p:cNvPr id="47" name="Picture 46"/>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5994276" y="2671280"/>
            <a:ext cx="482885" cy="647273"/>
          </a:xfrm>
          <a:prstGeom prst="rect">
            <a:avLst/>
          </a:prstGeom>
        </p:spPr>
      </p:pic>
      <p:pic>
        <p:nvPicPr>
          <p:cNvPr id="53" name="Picture 52"/>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2712378" y="6023693"/>
            <a:ext cx="482885" cy="647273"/>
          </a:xfrm>
          <a:prstGeom prst="rect">
            <a:avLst/>
          </a:prstGeom>
        </p:spPr>
      </p:pic>
      <p:pic>
        <p:nvPicPr>
          <p:cNvPr id="55" name="Picture 54"/>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9232414" y="6009321"/>
            <a:ext cx="482885" cy="647273"/>
          </a:xfrm>
          <a:prstGeom prst="rect">
            <a:avLst/>
          </a:prstGeom>
        </p:spPr>
      </p:pic>
      <p:pic>
        <p:nvPicPr>
          <p:cNvPr id="56" name="Picture 55"/>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5994276" y="6023693"/>
            <a:ext cx="482885" cy="647273"/>
          </a:xfrm>
          <a:prstGeom prst="rect">
            <a:avLst/>
          </a:prstGeom>
        </p:spPr>
      </p:pic>
    </p:spTree>
    <p:extLst>
      <p:ext uri="{BB962C8B-B14F-4D97-AF65-F5344CB8AC3E}">
        <p14:creationId xmlns:p14="http://schemas.microsoft.com/office/powerpoint/2010/main" val="3099678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2" name="Rounded Rectangle 31"/>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33" name="Oval 32"/>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34" name="Rounded Rectangle 33"/>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35" name="Oval 34"/>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42" name="Rounded Rectangle 4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43" name="Oval 4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69" name="Rounded Rectangle 68"/>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70" name="Oval 69"/>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71" name="Rounded Rectangle 70"/>
          <p:cNvSpPr/>
          <p:nvPr/>
        </p:nvSpPr>
        <p:spPr>
          <a:xfrm>
            <a:off x="6772924" y="3608932"/>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72" name="Oval 71"/>
          <p:cNvSpPr/>
          <p:nvPr/>
        </p:nvSpPr>
        <p:spPr>
          <a:xfrm>
            <a:off x="9061585" y="3556269"/>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48" name="TextBox 47"/>
          <p:cNvSpPr txBox="1"/>
          <p:nvPr/>
        </p:nvSpPr>
        <p:spPr>
          <a:xfrm>
            <a:off x="6775333" y="607021"/>
            <a:ext cx="2939966"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u="sng" dirty="0">
                <a:latin typeface="Gill Sans MT" panose="020B0502020104020203" pitchFamily="34" charset="77"/>
              </a:rPr>
              <a:t>Amy was happy </a:t>
            </a:r>
            <a:r>
              <a:rPr lang="en-GB" sz="1000" dirty="0">
                <a:latin typeface="Gill Sans MT" panose="020B0502020104020203" pitchFamily="34" charset="77"/>
              </a:rPr>
              <a:t>when she heard.</a:t>
            </a:r>
          </a:p>
          <a:p>
            <a:pPr marL="278606" indent="-278606">
              <a:buAutoNum type="arabicParenR"/>
            </a:pPr>
            <a:r>
              <a:rPr lang="en-GB" sz="1000" u="sng" dirty="0">
                <a:latin typeface="Gill Sans MT" panose="020B0502020104020203" pitchFamily="34" charset="77"/>
              </a:rPr>
              <a:t>If you don’t want it</a:t>
            </a:r>
            <a:r>
              <a:rPr lang="en-GB" sz="1000" dirty="0">
                <a:latin typeface="Gill Sans MT" panose="020B0502020104020203" pitchFamily="34" charset="77"/>
              </a:rPr>
              <a:t>, give it to me. </a:t>
            </a:r>
          </a:p>
          <a:p>
            <a:pPr marL="278606" indent="-278606">
              <a:buAutoNum type="arabicParenR"/>
            </a:pPr>
            <a:r>
              <a:rPr lang="en-GB" sz="1000" dirty="0">
                <a:latin typeface="Gill Sans MT" panose="020B0502020104020203" pitchFamily="34" charset="77"/>
              </a:rPr>
              <a:t>When he finished, </a:t>
            </a:r>
            <a:r>
              <a:rPr lang="en-GB" sz="1000" u="sng" dirty="0">
                <a:latin typeface="Gill Sans MT" panose="020B0502020104020203" pitchFamily="34" charset="77"/>
              </a:rPr>
              <a:t>he got a drink</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 took a scarf </a:t>
            </a:r>
            <a:r>
              <a:rPr lang="en-GB" sz="1000" u="sng" dirty="0">
                <a:latin typeface="Gill Sans MT" panose="020B0502020104020203" pitchFamily="34" charset="77"/>
              </a:rPr>
              <a:t>as it was cold</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Although it is sunny</a:t>
            </a:r>
            <a:r>
              <a:rPr lang="en-GB" sz="1000" dirty="0">
                <a:latin typeface="Gill Sans MT" panose="020B0502020104020203" pitchFamily="34" charset="77"/>
              </a:rPr>
              <a:t>, it is quite cold. </a:t>
            </a:r>
          </a:p>
          <a:p>
            <a:pPr marL="278606" indent="-278606">
              <a:buAutoNum type="arabicParenR"/>
            </a:pPr>
            <a:r>
              <a:rPr lang="en-GB" sz="1000" dirty="0">
                <a:latin typeface="Gill Sans MT" panose="020B0502020104020203" pitchFamily="34" charset="77"/>
              </a:rPr>
              <a:t>If you get this message, </a:t>
            </a:r>
            <a:r>
              <a:rPr lang="en-GB" sz="1000" u="sng" dirty="0">
                <a:latin typeface="Gill Sans MT" panose="020B0502020104020203" pitchFamily="34" charset="77"/>
              </a:rPr>
              <a:t>call me</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We put out the washing </a:t>
            </a:r>
            <a:r>
              <a:rPr lang="en-GB" sz="1000" dirty="0">
                <a:latin typeface="Gill Sans MT" panose="020B0502020104020203" pitchFamily="34" charset="77"/>
              </a:rPr>
              <a:t>while it was sunny. </a:t>
            </a:r>
          </a:p>
          <a:p>
            <a:pPr marL="278606" indent="-278606">
              <a:buAutoNum type="arabicParenR"/>
            </a:pPr>
            <a:r>
              <a:rPr lang="en-GB" sz="1000" dirty="0">
                <a:latin typeface="Gill Sans MT" panose="020B0502020104020203" pitchFamily="34" charset="77"/>
              </a:rPr>
              <a:t>When we ran out of milk, </a:t>
            </a:r>
            <a:r>
              <a:rPr lang="en-GB" sz="1000" u="sng" dirty="0">
                <a:latin typeface="Gill Sans MT" panose="020B0502020104020203" pitchFamily="34" charset="77"/>
              </a:rPr>
              <a:t>Mary bought more</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He went to the doctor </a:t>
            </a:r>
            <a:r>
              <a:rPr lang="en-GB" sz="1000" u="sng" dirty="0">
                <a:latin typeface="Gill Sans MT" panose="020B0502020104020203" pitchFamily="34" charset="77"/>
              </a:rPr>
              <a:t>as he was ill</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I had my hair cut </a:t>
            </a:r>
            <a:r>
              <a:rPr lang="en-GB" sz="1000" dirty="0">
                <a:latin typeface="Gill Sans MT" panose="020B0502020104020203" pitchFamily="34" charset="77"/>
              </a:rPr>
              <a:t>when it got too            long. </a:t>
            </a:r>
          </a:p>
        </p:txBody>
      </p:sp>
      <p:sp>
        <p:nvSpPr>
          <p:cNvPr id="52" name="TextBox 51"/>
          <p:cNvSpPr txBox="1"/>
          <p:nvPr/>
        </p:nvSpPr>
        <p:spPr>
          <a:xfrm>
            <a:off x="3493029" y="658520"/>
            <a:ext cx="2839975"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u="sng" dirty="0">
                <a:latin typeface="Gill Sans MT" panose="020B0502020104020203" pitchFamily="34" charset="77"/>
              </a:rPr>
              <a:t>Amy was happy </a:t>
            </a:r>
            <a:r>
              <a:rPr lang="en-GB" sz="1000" dirty="0">
                <a:latin typeface="Gill Sans MT" panose="020B0502020104020203" pitchFamily="34" charset="77"/>
              </a:rPr>
              <a:t>when she heard.</a:t>
            </a:r>
          </a:p>
          <a:p>
            <a:pPr marL="278606" indent="-278606">
              <a:buAutoNum type="arabicParenR"/>
            </a:pPr>
            <a:r>
              <a:rPr lang="en-GB" sz="1000" u="sng" dirty="0">
                <a:latin typeface="Gill Sans MT" panose="020B0502020104020203" pitchFamily="34" charset="77"/>
              </a:rPr>
              <a:t>If you don’t want it</a:t>
            </a:r>
            <a:r>
              <a:rPr lang="en-GB" sz="1000" dirty="0">
                <a:latin typeface="Gill Sans MT" panose="020B0502020104020203" pitchFamily="34" charset="77"/>
              </a:rPr>
              <a:t>, give it to me. </a:t>
            </a:r>
          </a:p>
          <a:p>
            <a:pPr marL="278606" indent="-278606">
              <a:buAutoNum type="arabicParenR"/>
            </a:pPr>
            <a:r>
              <a:rPr lang="en-GB" sz="1000" dirty="0">
                <a:latin typeface="Gill Sans MT" panose="020B0502020104020203" pitchFamily="34" charset="77"/>
              </a:rPr>
              <a:t>When he finished, </a:t>
            </a:r>
            <a:r>
              <a:rPr lang="en-GB" sz="1000" u="sng" dirty="0">
                <a:latin typeface="Gill Sans MT" panose="020B0502020104020203" pitchFamily="34" charset="77"/>
              </a:rPr>
              <a:t>he got a drink</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 took a scarf </a:t>
            </a:r>
            <a:r>
              <a:rPr lang="en-GB" sz="1000" u="sng" dirty="0">
                <a:latin typeface="Gill Sans MT" panose="020B0502020104020203" pitchFamily="34" charset="77"/>
              </a:rPr>
              <a:t>as it was cold</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Although it is sunny</a:t>
            </a:r>
            <a:r>
              <a:rPr lang="en-GB" sz="1000" dirty="0">
                <a:latin typeface="Gill Sans MT" panose="020B0502020104020203" pitchFamily="34" charset="77"/>
              </a:rPr>
              <a:t>, it is quite cold. </a:t>
            </a:r>
          </a:p>
          <a:p>
            <a:pPr marL="278606" indent="-278606">
              <a:buAutoNum type="arabicParenR"/>
            </a:pPr>
            <a:r>
              <a:rPr lang="en-GB" sz="1000" dirty="0">
                <a:latin typeface="Gill Sans MT" panose="020B0502020104020203" pitchFamily="34" charset="77"/>
              </a:rPr>
              <a:t>If you get this message, </a:t>
            </a:r>
            <a:r>
              <a:rPr lang="en-GB" sz="1000" u="sng" dirty="0">
                <a:latin typeface="Gill Sans MT" panose="020B0502020104020203" pitchFamily="34" charset="77"/>
              </a:rPr>
              <a:t>call me</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We put out the washing </a:t>
            </a:r>
            <a:r>
              <a:rPr lang="en-GB" sz="1000" dirty="0">
                <a:latin typeface="Gill Sans MT" panose="020B0502020104020203" pitchFamily="34" charset="77"/>
              </a:rPr>
              <a:t>while it was sunny. </a:t>
            </a:r>
          </a:p>
          <a:p>
            <a:pPr marL="278606" indent="-278606">
              <a:buAutoNum type="arabicParenR"/>
            </a:pPr>
            <a:r>
              <a:rPr lang="en-GB" sz="1000" dirty="0">
                <a:latin typeface="Gill Sans MT" panose="020B0502020104020203" pitchFamily="34" charset="77"/>
              </a:rPr>
              <a:t>When we ran out of milk, </a:t>
            </a:r>
            <a:r>
              <a:rPr lang="en-GB" sz="1000" u="sng" dirty="0">
                <a:latin typeface="Gill Sans MT" panose="020B0502020104020203" pitchFamily="34" charset="77"/>
              </a:rPr>
              <a:t>Mary bought more</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He went to the doctor </a:t>
            </a:r>
            <a:r>
              <a:rPr lang="en-GB" sz="1000" u="sng" dirty="0">
                <a:latin typeface="Gill Sans MT" panose="020B0502020104020203" pitchFamily="34" charset="77"/>
              </a:rPr>
              <a:t>as he was ill</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I had my hair cut </a:t>
            </a:r>
            <a:r>
              <a:rPr lang="en-GB" sz="1000" dirty="0">
                <a:latin typeface="Gill Sans MT" panose="020B0502020104020203" pitchFamily="34" charset="77"/>
              </a:rPr>
              <a:t>when it got too            long. </a:t>
            </a:r>
          </a:p>
        </p:txBody>
      </p:sp>
      <p:sp>
        <p:nvSpPr>
          <p:cNvPr id="3" name="Rectangle 2"/>
          <p:cNvSpPr/>
          <p:nvPr/>
        </p:nvSpPr>
        <p:spPr>
          <a:xfrm>
            <a:off x="164158" y="618063"/>
            <a:ext cx="2971612" cy="2862322"/>
          </a:xfrm>
          <a:prstGeom prst="rect">
            <a:avLst/>
          </a:prstGeom>
        </p:spPr>
        <p:txBody>
          <a:bodyPr wrap="square">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u="sng" dirty="0">
                <a:latin typeface="Gill Sans MT" panose="020B0502020104020203" pitchFamily="34" charset="77"/>
              </a:rPr>
              <a:t>Amy was happy </a:t>
            </a:r>
            <a:r>
              <a:rPr lang="en-GB" sz="1000" dirty="0">
                <a:latin typeface="Gill Sans MT" panose="020B0502020104020203" pitchFamily="34" charset="77"/>
              </a:rPr>
              <a:t>when she heard.</a:t>
            </a:r>
          </a:p>
          <a:p>
            <a:pPr marL="278606" indent="-278606">
              <a:buAutoNum type="arabicParenR"/>
            </a:pPr>
            <a:r>
              <a:rPr lang="en-GB" sz="1000" u="sng" dirty="0">
                <a:latin typeface="Gill Sans MT" panose="020B0502020104020203" pitchFamily="34" charset="77"/>
              </a:rPr>
              <a:t>If you don’t want it</a:t>
            </a:r>
            <a:r>
              <a:rPr lang="en-GB" sz="1000" dirty="0">
                <a:latin typeface="Gill Sans MT" panose="020B0502020104020203" pitchFamily="34" charset="77"/>
              </a:rPr>
              <a:t>, give it to me. </a:t>
            </a:r>
          </a:p>
          <a:p>
            <a:pPr marL="278606" indent="-278606">
              <a:buAutoNum type="arabicParenR"/>
            </a:pPr>
            <a:r>
              <a:rPr lang="en-GB" sz="1000" dirty="0">
                <a:latin typeface="Gill Sans MT" panose="020B0502020104020203" pitchFamily="34" charset="77"/>
              </a:rPr>
              <a:t>When he finished, </a:t>
            </a:r>
            <a:r>
              <a:rPr lang="en-GB" sz="1000" u="sng" dirty="0">
                <a:latin typeface="Gill Sans MT" panose="020B0502020104020203" pitchFamily="34" charset="77"/>
              </a:rPr>
              <a:t>he got a drink</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 took a scarf </a:t>
            </a:r>
            <a:r>
              <a:rPr lang="en-GB" sz="1000" u="sng" dirty="0">
                <a:latin typeface="Gill Sans MT" panose="020B0502020104020203" pitchFamily="34" charset="77"/>
              </a:rPr>
              <a:t>as it was cold</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Although it is sunny</a:t>
            </a:r>
            <a:r>
              <a:rPr lang="en-GB" sz="1000" dirty="0">
                <a:latin typeface="Gill Sans MT" panose="020B0502020104020203" pitchFamily="34" charset="77"/>
              </a:rPr>
              <a:t>, it is quite cold. </a:t>
            </a:r>
          </a:p>
          <a:p>
            <a:pPr marL="278606" indent="-278606">
              <a:buAutoNum type="arabicParenR"/>
            </a:pPr>
            <a:r>
              <a:rPr lang="en-GB" sz="1000" dirty="0">
                <a:latin typeface="Gill Sans MT" panose="020B0502020104020203" pitchFamily="34" charset="77"/>
              </a:rPr>
              <a:t>If you get this message, </a:t>
            </a:r>
            <a:r>
              <a:rPr lang="en-GB" sz="1000" u="sng" dirty="0">
                <a:latin typeface="Gill Sans MT" panose="020B0502020104020203" pitchFamily="34" charset="77"/>
              </a:rPr>
              <a:t>call me</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We put out the washing </a:t>
            </a:r>
            <a:r>
              <a:rPr lang="en-GB" sz="1000" dirty="0">
                <a:latin typeface="Gill Sans MT" panose="020B0502020104020203" pitchFamily="34" charset="77"/>
              </a:rPr>
              <a:t>while it was sunny. </a:t>
            </a:r>
          </a:p>
          <a:p>
            <a:pPr marL="278606" indent="-278606">
              <a:buAutoNum type="arabicParenR"/>
            </a:pPr>
            <a:r>
              <a:rPr lang="en-GB" sz="1000" dirty="0">
                <a:latin typeface="Gill Sans MT" panose="020B0502020104020203" pitchFamily="34" charset="77"/>
              </a:rPr>
              <a:t>When we ran out of milk, </a:t>
            </a:r>
            <a:r>
              <a:rPr lang="en-GB" sz="1000" u="sng" dirty="0">
                <a:latin typeface="Gill Sans MT" panose="020B0502020104020203" pitchFamily="34" charset="77"/>
              </a:rPr>
              <a:t>Mary bought more</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He went to the doctor </a:t>
            </a:r>
            <a:r>
              <a:rPr lang="en-GB" sz="1000" u="sng" dirty="0">
                <a:latin typeface="Gill Sans MT" panose="020B0502020104020203" pitchFamily="34" charset="77"/>
              </a:rPr>
              <a:t>as he was ill</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I had my hair cut </a:t>
            </a:r>
            <a:r>
              <a:rPr lang="en-GB" sz="1000" dirty="0">
                <a:latin typeface="Gill Sans MT" panose="020B0502020104020203" pitchFamily="34" charset="77"/>
              </a:rPr>
              <a:t>when it got too            long. </a:t>
            </a:r>
          </a:p>
          <a:p>
            <a:pPr marL="278606" indent="-278606">
              <a:buAutoNum type="arabicParenR"/>
            </a:pPr>
            <a:endParaRPr lang="en-GB" sz="1000" dirty="0">
              <a:latin typeface="Gill Sans MT" panose="020B0502020104020203" pitchFamily="34" charset="77"/>
            </a:endParaRPr>
          </a:p>
          <a:p>
            <a:pPr marL="278606" indent="-278606">
              <a:buAutoNum type="arabicParenR"/>
            </a:pPr>
            <a:endParaRPr lang="en-GB" sz="1000" dirty="0">
              <a:latin typeface="Gill Sans MT" panose="020B0502020104020203" pitchFamily="34" charset="77"/>
            </a:endParaRPr>
          </a:p>
        </p:txBody>
      </p:sp>
      <p:sp>
        <p:nvSpPr>
          <p:cNvPr id="36" name="TextBox 35"/>
          <p:cNvSpPr txBox="1"/>
          <p:nvPr/>
        </p:nvSpPr>
        <p:spPr>
          <a:xfrm>
            <a:off x="6775333" y="4020955"/>
            <a:ext cx="2939966"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u="sng" dirty="0">
                <a:latin typeface="Gill Sans MT" panose="020B0502020104020203" pitchFamily="34" charset="77"/>
              </a:rPr>
              <a:t>Amy was happy </a:t>
            </a:r>
            <a:r>
              <a:rPr lang="en-GB" sz="1000" dirty="0">
                <a:latin typeface="Gill Sans MT" panose="020B0502020104020203" pitchFamily="34" charset="77"/>
              </a:rPr>
              <a:t>when she heard.</a:t>
            </a:r>
          </a:p>
          <a:p>
            <a:pPr marL="278606" indent="-278606">
              <a:buAutoNum type="arabicParenR"/>
            </a:pPr>
            <a:r>
              <a:rPr lang="en-GB" sz="1000" u="sng" dirty="0">
                <a:latin typeface="Gill Sans MT" panose="020B0502020104020203" pitchFamily="34" charset="77"/>
              </a:rPr>
              <a:t>If you don’t want it</a:t>
            </a:r>
            <a:r>
              <a:rPr lang="en-GB" sz="1000" dirty="0">
                <a:latin typeface="Gill Sans MT" panose="020B0502020104020203" pitchFamily="34" charset="77"/>
              </a:rPr>
              <a:t>, give it to me. </a:t>
            </a:r>
          </a:p>
          <a:p>
            <a:pPr marL="278606" indent="-278606">
              <a:buAutoNum type="arabicParenR"/>
            </a:pPr>
            <a:r>
              <a:rPr lang="en-GB" sz="1000" dirty="0">
                <a:latin typeface="Gill Sans MT" panose="020B0502020104020203" pitchFamily="34" charset="77"/>
              </a:rPr>
              <a:t>When he finished, </a:t>
            </a:r>
            <a:r>
              <a:rPr lang="en-GB" sz="1000" u="sng" dirty="0">
                <a:latin typeface="Gill Sans MT" panose="020B0502020104020203" pitchFamily="34" charset="77"/>
              </a:rPr>
              <a:t>he got a drink</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 took a scarf </a:t>
            </a:r>
            <a:r>
              <a:rPr lang="en-GB" sz="1000" u="sng" dirty="0">
                <a:latin typeface="Gill Sans MT" panose="020B0502020104020203" pitchFamily="34" charset="77"/>
              </a:rPr>
              <a:t>as it was cold</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Although it is sunny</a:t>
            </a:r>
            <a:r>
              <a:rPr lang="en-GB" sz="1000" dirty="0">
                <a:latin typeface="Gill Sans MT" panose="020B0502020104020203" pitchFamily="34" charset="77"/>
              </a:rPr>
              <a:t>, it is quite cold. </a:t>
            </a:r>
          </a:p>
          <a:p>
            <a:pPr marL="278606" indent="-278606">
              <a:buAutoNum type="arabicParenR"/>
            </a:pPr>
            <a:r>
              <a:rPr lang="en-GB" sz="1000" dirty="0">
                <a:latin typeface="Gill Sans MT" panose="020B0502020104020203" pitchFamily="34" charset="77"/>
              </a:rPr>
              <a:t>If you get this message, </a:t>
            </a:r>
            <a:r>
              <a:rPr lang="en-GB" sz="1000" u="sng" dirty="0">
                <a:latin typeface="Gill Sans MT" panose="020B0502020104020203" pitchFamily="34" charset="77"/>
              </a:rPr>
              <a:t>call me</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We put out the washing </a:t>
            </a:r>
            <a:r>
              <a:rPr lang="en-GB" sz="1000" dirty="0">
                <a:latin typeface="Gill Sans MT" panose="020B0502020104020203" pitchFamily="34" charset="77"/>
              </a:rPr>
              <a:t>while it was sunny. </a:t>
            </a:r>
          </a:p>
          <a:p>
            <a:pPr marL="278606" indent="-278606">
              <a:buAutoNum type="arabicParenR"/>
            </a:pPr>
            <a:r>
              <a:rPr lang="en-GB" sz="1000" dirty="0">
                <a:latin typeface="Gill Sans MT" panose="020B0502020104020203" pitchFamily="34" charset="77"/>
              </a:rPr>
              <a:t>When we ran out of milk, </a:t>
            </a:r>
            <a:r>
              <a:rPr lang="en-GB" sz="1000" u="sng" dirty="0">
                <a:latin typeface="Gill Sans MT" panose="020B0502020104020203" pitchFamily="34" charset="77"/>
              </a:rPr>
              <a:t>Mary bought more</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He went to the doctor </a:t>
            </a:r>
            <a:r>
              <a:rPr lang="en-GB" sz="1000" u="sng" dirty="0">
                <a:latin typeface="Gill Sans MT" panose="020B0502020104020203" pitchFamily="34" charset="77"/>
              </a:rPr>
              <a:t>as he was ill</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I had my hair cut </a:t>
            </a:r>
            <a:r>
              <a:rPr lang="en-GB" sz="1000" dirty="0">
                <a:latin typeface="Gill Sans MT" panose="020B0502020104020203" pitchFamily="34" charset="77"/>
              </a:rPr>
              <a:t>when it got too            long. </a:t>
            </a:r>
          </a:p>
        </p:txBody>
      </p:sp>
      <p:sp>
        <p:nvSpPr>
          <p:cNvPr id="37" name="TextBox 36"/>
          <p:cNvSpPr txBox="1"/>
          <p:nvPr/>
        </p:nvSpPr>
        <p:spPr>
          <a:xfrm>
            <a:off x="3493029" y="4020955"/>
            <a:ext cx="2839975"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u="sng" dirty="0">
                <a:latin typeface="Gill Sans MT" panose="020B0502020104020203" pitchFamily="34" charset="77"/>
              </a:rPr>
              <a:t>Amy was happy </a:t>
            </a:r>
            <a:r>
              <a:rPr lang="en-GB" sz="1000" dirty="0">
                <a:latin typeface="Gill Sans MT" panose="020B0502020104020203" pitchFamily="34" charset="77"/>
              </a:rPr>
              <a:t>when she heard.</a:t>
            </a:r>
          </a:p>
          <a:p>
            <a:pPr marL="278606" indent="-278606">
              <a:buAutoNum type="arabicParenR"/>
            </a:pPr>
            <a:r>
              <a:rPr lang="en-GB" sz="1000" u="sng" dirty="0">
                <a:latin typeface="Gill Sans MT" panose="020B0502020104020203" pitchFamily="34" charset="77"/>
              </a:rPr>
              <a:t>If you don’t want it</a:t>
            </a:r>
            <a:r>
              <a:rPr lang="en-GB" sz="1000" dirty="0">
                <a:latin typeface="Gill Sans MT" panose="020B0502020104020203" pitchFamily="34" charset="77"/>
              </a:rPr>
              <a:t>, give it to me. </a:t>
            </a:r>
          </a:p>
          <a:p>
            <a:pPr marL="278606" indent="-278606">
              <a:buAutoNum type="arabicParenR"/>
            </a:pPr>
            <a:r>
              <a:rPr lang="en-GB" sz="1000" dirty="0">
                <a:latin typeface="Gill Sans MT" panose="020B0502020104020203" pitchFamily="34" charset="77"/>
              </a:rPr>
              <a:t>When he finished, </a:t>
            </a:r>
            <a:r>
              <a:rPr lang="en-GB" sz="1000" u="sng" dirty="0">
                <a:latin typeface="Gill Sans MT" panose="020B0502020104020203" pitchFamily="34" charset="77"/>
              </a:rPr>
              <a:t>he got a drink</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 took a scarf </a:t>
            </a:r>
            <a:r>
              <a:rPr lang="en-GB" sz="1000" u="sng" dirty="0">
                <a:latin typeface="Gill Sans MT" panose="020B0502020104020203" pitchFamily="34" charset="77"/>
              </a:rPr>
              <a:t>as it was cold</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Although it is sunny</a:t>
            </a:r>
            <a:r>
              <a:rPr lang="en-GB" sz="1000" dirty="0">
                <a:latin typeface="Gill Sans MT" panose="020B0502020104020203" pitchFamily="34" charset="77"/>
              </a:rPr>
              <a:t>, it is quite cold. </a:t>
            </a:r>
          </a:p>
          <a:p>
            <a:pPr marL="278606" indent="-278606">
              <a:buAutoNum type="arabicParenR"/>
            </a:pPr>
            <a:r>
              <a:rPr lang="en-GB" sz="1000" dirty="0">
                <a:latin typeface="Gill Sans MT" panose="020B0502020104020203" pitchFamily="34" charset="77"/>
              </a:rPr>
              <a:t>If you get this message, </a:t>
            </a:r>
            <a:r>
              <a:rPr lang="en-GB" sz="1000" u="sng" dirty="0">
                <a:latin typeface="Gill Sans MT" panose="020B0502020104020203" pitchFamily="34" charset="77"/>
              </a:rPr>
              <a:t>call me</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We put out the washing </a:t>
            </a:r>
            <a:r>
              <a:rPr lang="en-GB" sz="1000" dirty="0">
                <a:latin typeface="Gill Sans MT" panose="020B0502020104020203" pitchFamily="34" charset="77"/>
              </a:rPr>
              <a:t>while it was sunny. </a:t>
            </a:r>
          </a:p>
          <a:p>
            <a:pPr marL="278606" indent="-278606">
              <a:buAutoNum type="arabicParenR"/>
            </a:pPr>
            <a:r>
              <a:rPr lang="en-GB" sz="1000" dirty="0">
                <a:latin typeface="Gill Sans MT" panose="020B0502020104020203" pitchFamily="34" charset="77"/>
              </a:rPr>
              <a:t>When we ran out of milk, </a:t>
            </a:r>
            <a:r>
              <a:rPr lang="en-GB" sz="1000" u="sng" dirty="0">
                <a:latin typeface="Gill Sans MT" panose="020B0502020104020203" pitchFamily="34" charset="77"/>
              </a:rPr>
              <a:t>Mary bought more</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He went to the doctor </a:t>
            </a:r>
            <a:r>
              <a:rPr lang="en-GB" sz="1000" u="sng" dirty="0">
                <a:latin typeface="Gill Sans MT" panose="020B0502020104020203" pitchFamily="34" charset="77"/>
              </a:rPr>
              <a:t>as he was ill</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I had my hair cut </a:t>
            </a:r>
            <a:r>
              <a:rPr lang="en-GB" sz="1000" dirty="0">
                <a:latin typeface="Gill Sans MT" panose="020B0502020104020203" pitchFamily="34" charset="77"/>
              </a:rPr>
              <a:t>when it got too            long. </a:t>
            </a:r>
          </a:p>
        </p:txBody>
      </p:sp>
      <p:sp>
        <p:nvSpPr>
          <p:cNvPr id="38" name="Rectangle 37"/>
          <p:cNvSpPr/>
          <p:nvPr/>
        </p:nvSpPr>
        <p:spPr>
          <a:xfrm>
            <a:off x="148425" y="3993334"/>
            <a:ext cx="2862717" cy="2554545"/>
          </a:xfrm>
          <a:prstGeom prst="rect">
            <a:avLst/>
          </a:prstGeom>
        </p:spPr>
        <p:txBody>
          <a:bodyPr wrap="square">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u="sng" dirty="0">
                <a:latin typeface="Gill Sans MT" panose="020B0502020104020203" pitchFamily="34" charset="77"/>
              </a:rPr>
              <a:t>Amy was happy </a:t>
            </a:r>
            <a:r>
              <a:rPr lang="en-GB" sz="1000" dirty="0">
                <a:latin typeface="Gill Sans MT" panose="020B0502020104020203" pitchFamily="34" charset="77"/>
              </a:rPr>
              <a:t>when she heard.</a:t>
            </a:r>
          </a:p>
          <a:p>
            <a:pPr marL="278606" indent="-278606">
              <a:buAutoNum type="arabicParenR"/>
            </a:pPr>
            <a:r>
              <a:rPr lang="en-GB" sz="1000" u="sng" dirty="0">
                <a:latin typeface="Gill Sans MT" panose="020B0502020104020203" pitchFamily="34" charset="77"/>
              </a:rPr>
              <a:t>If you don’t want it</a:t>
            </a:r>
            <a:r>
              <a:rPr lang="en-GB" sz="1000" dirty="0">
                <a:latin typeface="Gill Sans MT" panose="020B0502020104020203" pitchFamily="34" charset="77"/>
              </a:rPr>
              <a:t>, give it to me. </a:t>
            </a:r>
          </a:p>
          <a:p>
            <a:pPr marL="278606" indent="-278606">
              <a:buAutoNum type="arabicParenR"/>
            </a:pPr>
            <a:r>
              <a:rPr lang="en-GB" sz="1000" dirty="0">
                <a:latin typeface="Gill Sans MT" panose="020B0502020104020203" pitchFamily="34" charset="77"/>
              </a:rPr>
              <a:t>When he finished, </a:t>
            </a:r>
            <a:r>
              <a:rPr lang="en-GB" sz="1000" u="sng" dirty="0">
                <a:latin typeface="Gill Sans MT" panose="020B0502020104020203" pitchFamily="34" charset="77"/>
              </a:rPr>
              <a:t>he got a drink</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 took a scarf </a:t>
            </a:r>
            <a:r>
              <a:rPr lang="en-GB" sz="1000" u="sng" dirty="0">
                <a:latin typeface="Gill Sans MT" panose="020B0502020104020203" pitchFamily="34" charset="77"/>
              </a:rPr>
              <a:t>as it was cold</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Although it is sunny</a:t>
            </a:r>
            <a:r>
              <a:rPr lang="en-GB" sz="1000" dirty="0">
                <a:latin typeface="Gill Sans MT" panose="020B0502020104020203" pitchFamily="34" charset="77"/>
              </a:rPr>
              <a:t>, it is quite cold. </a:t>
            </a:r>
          </a:p>
          <a:p>
            <a:pPr marL="278606" indent="-278606">
              <a:buAutoNum type="arabicParenR"/>
            </a:pPr>
            <a:r>
              <a:rPr lang="en-GB" sz="1000" dirty="0">
                <a:latin typeface="Gill Sans MT" panose="020B0502020104020203" pitchFamily="34" charset="77"/>
              </a:rPr>
              <a:t>If you get this message, </a:t>
            </a:r>
            <a:r>
              <a:rPr lang="en-GB" sz="1000" u="sng" dirty="0">
                <a:latin typeface="Gill Sans MT" panose="020B0502020104020203" pitchFamily="34" charset="77"/>
              </a:rPr>
              <a:t>call me</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We put out the washing </a:t>
            </a:r>
            <a:r>
              <a:rPr lang="en-GB" sz="1000" dirty="0">
                <a:latin typeface="Gill Sans MT" panose="020B0502020104020203" pitchFamily="34" charset="77"/>
              </a:rPr>
              <a:t>while it was sunny. </a:t>
            </a:r>
          </a:p>
          <a:p>
            <a:pPr marL="278606" indent="-278606">
              <a:buAutoNum type="arabicParenR"/>
            </a:pPr>
            <a:r>
              <a:rPr lang="en-GB" sz="1000" dirty="0">
                <a:latin typeface="Gill Sans MT" panose="020B0502020104020203" pitchFamily="34" charset="77"/>
              </a:rPr>
              <a:t>When we ran out of milk, </a:t>
            </a:r>
            <a:r>
              <a:rPr lang="en-GB" sz="1000" u="sng" dirty="0">
                <a:latin typeface="Gill Sans MT" panose="020B0502020104020203" pitchFamily="34" charset="77"/>
              </a:rPr>
              <a:t>Mary bought more</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He went to the doctor </a:t>
            </a:r>
            <a:r>
              <a:rPr lang="en-GB" sz="1000" u="sng" dirty="0">
                <a:latin typeface="Gill Sans MT" panose="020B0502020104020203" pitchFamily="34" charset="77"/>
              </a:rPr>
              <a:t>as he was ill</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I had my hair cut </a:t>
            </a:r>
            <a:r>
              <a:rPr lang="en-GB" sz="1000" dirty="0">
                <a:latin typeface="Gill Sans MT" panose="020B0502020104020203" pitchFamily="34" charset="77"/>
              </a:rPr>
              <a:t>when it got too            long. </a:t>
            </a:r>
          </a:p>
        </p:txBody>
      </p:sp>
      <p:pic>
        <p:nvPicPr>
          <p:cNvPr id="39" name="Picture 38"/>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2712378" y="2671280"/>
            <a:ext cx="482885" cy="647273"/>
          </a:xfrm>
          <a:prstGeom prst="rect">
            <a:avLst/>
          </a:prstGeom>
        </p:spPr>
      </p:pic>
      <p:pic>
        <p:nvPicPr>
          <p:cNvPr id="40" name="Picture 39"/>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9232414" y="2656908"/>
            <a:ext cx="482885" cy="647273"/>
          </a:xfrm>
          <a:prstGeom prst="rect">
            <a:avLst/>
          </a:prstGeom>
        </p:spPr>
      </p:pic>
      <p:pic>
        <p:nvPicPr>
          <p:cNvPr id="47" name="Picture 46"/>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5994276" y="2671280"/>
            <a:ext cx="482885" cy="647273"/>
          </a:xfrm>
          <a:prstGeom prst="rect">
            <a:avLst/>
          </a:prstGeom>
        </p:spPr>
      </p:pic>
      <p:pic>
        <p:nvPicPr>
          <p:cNvPr id="53" name="Picture 52"/>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2712378" y="6023693"/>
            <a:ext cx="482885" cy="647273"/>
          </a:xfrm>
          <a:prstGeom prst="rect">
            <a:avLst/>
          </a:prstGeom>
        </p:spPr>
      </p:pic>
      <p:pic>
        <p:nvPicPr>
          <p:cNvPr id="55" name="Picture 54"/>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9232414" y="6009321"/>
            <a:ext cx="482885" cy="647273"/>
          </a:xfrm>
          <a:prstGeom prst="rect">
            <a:avLst/>
          </a:prstGeom>
        </p:spPr>
      </p:pic>
      <p:pic>
        <p:nvPicPr>
          <p:cNvPr id="56" name="Picture 55"/>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5994276" y="6023693"/>
            <a:ext cx="482885" cy="647273"/>
          </a:xfrm>
          <a:prstGeom prst="rect">
            <a:avLst/>
          </a:prstGeom>
        </p:spPr>
      </p:pic>
    </p:spTree>
    <p:extLst>
      <p:ext uri="{BB962C8B-B14F-4D97-AF65-F5344CB8AC3E}">
        <p14:creationId xmlns:p14="http://schemas.microsoft.com/office/powerpoint/2010/main" val="1557446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sign&#10;&#10;Description automatically generated">
            <a:extLst>
              <a:ext uri="{FF2B5EF4-FFF2-40B4-BE49-F238E27FC236}">
                <a16:creationId xmlns:a16="http://schemas.microsoft.com/office/drawing/2014/main" id="{49B93DE5-F997-CD47-8D54-D79A617241B6}"/>
              </a:ext>
            </a:extLst>
          </p:cNvPr>
          <p:cNvPicPr>
            <a:picLocks noChangeAspect="1"/>
          </p:cNvPicPr>
          <p:nvPr/>
        </p:nvPicPr>
        <p:blipFill>
          <a:blip r:embed="rId2"/>
          <a:stretch>
            <a:fillRect/>
          </a:stretch>
        </p:blipFill>
        <p:spPr>
          <a:xfrm>
            <a:off x="3758536" y="340507"/>
            <a:ext cx="2388927" cy="1829023"/>
          </a:xfrm>
          <a:prstGeom prst="rect">
            <a:avLst/>
          </a:prstGeom>
        </p:spPr>
      </p:pic>
      <p:sp>
        <p:nvSpPr>
          <p:cNvPr id="9" name="Rectangle 8">
            <a:extLst>
              <a:ext uri="{FF2B5EF4-FFF2-40B4-BE49-F238E27FC236}">
                <a16:creationId xmlns:a16="http://schemas.microsoft.com/office/drawing/2014/main" id="{9674F45E-3478-C841-91D6-F90BACB18C09}"/>
              </a:ext>
            </a:extLst>
          </p:cNvPr>
          <p:cNvSpPr/>
          <p:nvPr/>
        </p:nvSpPr>
        <p:spPr>
          <a:xfrm>
            <a:off x="284512" y="2270987"/>
            <a:ext cx="9336973" cy="4401205"/>
          </a:xfrm>
          <a:prstGeom prst="rect">
            <a:avLst/>
          </a:prstGeom>
        </p:spPr>
        <p:txBody>
          <a:bodyPr wrap="square">
            <a:spAutoFit/>
          </a:bodyPr>
          <a:lstStyle/>
          <a:p>
            <a:r>
              <a:rPr lang="en-GB" sz="1400" dirty="0">
                <a:solidFill>
                  <a:srgbClr val="212121"/>
                </a:solidFill>
                <a:latin typeface="Gill Sans MT" panose="020B0502020104020203" pitchFamily="34" charset="77"/>
              </a:rPr>
              <a:t>The Vocabulary Ninja Whole School SPaG Stater system is an amazing and comprehensive whole school resource to support schools teach SPaG effectively and consistently. In this sample, you see week one of </a:t>
            </a:r>
            <a:r>
              <a:rPr lang="en-GB" sz="1400">
                <a:solidFill>
                  <a:srgbClr val="212121"/>
                </a:solidFill>
                <a:latin typeface="Gill Sans MT" panose="020B0502020104020203" pitchFamily="34" charset="77"/>
              </a:rPr>
              <a:t>each term.</a:t>
            </a:r>
            <a:endParaRPr lang="en-GB" sz="1400" dirty="0">
              <a:solidFill>
                <a:srgbClr val="212121"/>
              </a:solidFill>
              <a:latin typeface="Gill Sans MT" panose="020B0502020104020203" pitchFamily="34" charset="77"/>
            </a:endParaRPr>
          </a:p>
          <a:p>
            <a:endParaRPr lang="en-GB" sz="1400" dirty="0">
              <a:solidFill>
                <a:srgbClr val="212121"/>
              </a:solidFill>
              <a:latin typeface="Gill Sans MT" panose="020B0502020104020203" pitchFamily="34" charset="77"/>
            </a:endParaRPr>
          </a:p>
          <a:p>
            <a:r>
              <a:rPr lang="en-GB" sz="1400" dirty="0">
                <a:solidFill>
                  <a:srgbClr val="212121"/>
                </a:solidFill>
                <a:latin typeface="Gill Sans MT" panose="020B0502020104020203" pitchFamily="34" charset="77"/>
              </a:rPr>
              <a:t>The SPaG Starter System is build around a daily 10 question SPaG Starter activity that pupils can access each and every day of the school year, for every year group. Each year group’s activities are closely aligned to the National Curriculum’s expectations for grammar, ensuring the pitch and progression of each series of documents.</a:t>
            </a:r>
          </a:p>
          <a:p>
            <a:endParaRPr lang="en-GB" sz="1400" dirty="0">
              <a:solidFill>
                <a:srgbClr val="212121"/>
              </a:solidFill>
              <a:latin typeface="Gill Sans MT" panose="020B0502020104020203" pitchFamily="34" charset="77"/>
            </a:endParaRPr>
          </a:p>
          <a:p>
            <a:r>
              <a:rPr lang="en-GB" sz="1400" dirty="0">
                <a:solidFill>
                  <a:srgbClr val="212121"/>
                </a:solidFill>
                <a:latin typeface="Gill Sans MT" panose="020B0502020104020203" pitchFamily="34" charset="77"/>
              </a:rPr>
              <a:t>Daily SPaG teaching and learning, every day for the whole school year, for school years Year 1 to Year 6.</a:t>
            </a:r>
          </a:p>
          <a:p>
            <a:endParaRPr lang="en-GB" sz="1400" dirty="0">
              <a:solidFill>
                <a:srgbClr val="212121"/>
              </a:solidFill>
              <a:latin typeface="Gill Sans MT" panose="020B0502020104020203" pitchFamily="34" charset="77"/>
            </a:endParaRPr>
          </a:p>
          <a:p>
            <a:r>
              <a:rPr lang="en-GB" sz="1400" dirty="0">
                <a:solidFill>
                  <a:srgbClr val="212121"/>
                </a:solidFill>
                <a:latin typeface="Gill Sans MT" panose="020B0502020104020203" pitchFamily="34" charset="77"/>
              </a:rPr>
              <a:t>The resource has teaching and learning theory built-in two, with regular opportunities for space retrieval. Each resource works with a three or four week cycle, where in each week, as specific grammatical concept is focused on. So, one week may focus entirely on relative pronouns, whereas the next week maybe subordinating conjunctions. Every third or fourth week, a mixed skills activity is embedded which gives a week of activities which cover the previous three week’s teaching and learning. Meaning that pupils have the opportunity to come back to previous learning and retrieve that learning, giving it an increase chance of being retained longer-term.</a:t>
            </a:r>
          </a:p>
          <a:p>
            <a:endParaRPr lang="en-GB" sz="1400" dirty="0">
              <a:solidFill>
                <a:srgbClr val="212121"/>
              </a:solidFill>
              <a:latin typeface="Gill Sans MT" panose="020B0502020104020203" pitchFamily="34" charset="77"/>
            </a:endParaRPr>
          </a:p>
          <a:p>
            <a:r>
              <a:rPr lang="en-GB" sz="1400" dirty="0">
                <a:solidFill>
                  <a:srgbClr val="212121"/>
                </a:solidFill>
                <a:latin typeface="Gill Sans MT" panose="020B0502020104020203" pitchFamily="34" charset="77"/>
              </a:rPr>
              <a:t>Each resource has been built with teaching staff in mind. Each daily resource has the same activity copied 6 times, meaning that each day, a teacher would only need to print 5 sheets for a class of 30 pupils and trim. Saving time and money.</a:t>
            </a:r>
          </a:p>
          <a:p>
            <a:endParaRPr lang="en-GB" sz="1400" dirty="0">
              <a:solidFill>
                <a:srgbClr val="212121"/>
              </a:solidFill>
              <a:latin typeface="Gill Sans MT" panose="020B0502020104020203" pitchFamily="34" charset="77"/>
            </a:endParaRPr>
          </a:p>
          <a:p>
            <a:r>
              <a:rPr lang="en-GB" sz="1400" dirty="0">
                <a:solidFill>
                  <a:srgbClr val="212121"/>
                </a:solidFill>
                <a:latin typeface="Gill Sans MT" panose="020B0502020104020203" pitchFamily="34" charset="77"/>
              </a:rPr>
              <a:t>An amazing whole-school resource! Created for every classroom and for every teacher!</a:t>
            </a:r>
            <a:endParaRPr lang="en-GB" sz="1400" b="0" i="0" dirty="0">
              <a:solidFill>
                <a:srgbClr val="212121"/>
              </a:solidFill>
              <a:effectLst/>
              <a:latin typeface="Gill Sans MT" panose="020B0502020104020203" pitchFamily="34" charset="77"/>
            </a:endParaRPr>
          </a:p>
        </p:txBody>
      </p:sp>
    </p:spTree>
    <p:extLst>
      <p:ext uri="{BB962C8B-B14F-4D97-AF65-F5344CB8AC3E}">
        <p14:creationId xmlns:p14="http://schemas.microsoft.com/office/powerpoint/2010/main" val="1264960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2" name="Rounded Rectangle 31"/>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33" name="Oval 32"/>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34" name="Rounded Rectangle 33"/>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35" name="Oval 34"/>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42" name="Rounded Rectangle 4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43" name="Oval 4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69" name="Rounded Rectangle 68"/>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70" name="Oval 69"/>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71" name="Rounded Rectangle 70"/>
          <p:cNvSpPr/>
          <p:nvPr/>
        </p:nvSpPr>
        <p:spPr>
          <a:xfrm>
            <a:off x="6772924" y="3608932"/>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72" name="Oval 71"/>
          <p:cNvSpPr/>
          <p:nvPr/>
        </p:nvSpPr>
        <p:spPr>
          <a:xfrm>
            <a:off x="9061585" y="3556269"/>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48" name="TextBox 47"/>
          <p:cNvSpPr txBox="1"/>
          <p:nvPr/>
        </p:nvSpPr>
        <p:spPr>
          <a:xfrm>
            <a:off x="6775333" y="607021"/>
            <a:ext cx="2939966"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u="sng" dirty="0">
                <a:latin typeface="Gill Sans MT" panose="020B0502020104020203" pitchFamily="34" charset="77"/>
              </a:rPr>
              <a:t>I need glasses </a:t>
            </a:r>
            <a:r>
              <a:rPr lang="en-GB" sz="1000" dirty="0">
                <a:latin typeface="Gill Sans MT" panose="020B0502020104020203" pitchFamily="34" charset="77"/>
              </a:rPr>
              <a:t>as I can’t see well. </a:t>
            </a:r>
          </a:p>
          <a:p>
            <a:pPr marL="278606" indent="-278606">
              <a:buAutoNum type="arabicParenR"/>
            </a:pPr>
            <a:r>
              <a:rPr lang="en-GB" sz="1000" u="sng" dirty="0">
                <a:latin typeface="Gill Sans MT" panose="020B0502020104020203" pitchFamily="34" charset="77"/>
              </a:rPr>
              <a:t>When we arrive</a:t>
            </a:r>
            <a:r>
              <a:rPr lang="en-GB" sz="1000" dirty="0">
                <a:latin typeface="Gill Sans MT" panose="020B0502020104020203" pitchFamily="34" charset="77"/>
              </a:rPr>
              <a:t>, we should explore. </a:t>
            </a:r>
          </a:p>
          <a:p>
            <a:pPr marL="278606" indent="-278606">
              <a:buAutoNum type="arabicParenR"/>
            </a:pPr>
            <a:r>
              <a:rPr lang="en-GB" sz="1000" dirty="0">
                <a:latin typeface="Gill Sans MT" panose="020B0502020104020203" pitchFamily="34" charset="77"/>
              </a:rPr>
              <a:t>After it ends, </a:t>
            </a:r>
            <a:r>
              <a:rPr lang="en-GB" sz="1000" u="sng" dirty="0">
                <a:latin typeface="Gill Sans MT" panose="020B0502020104020203" pitchFamily="34" charset="77"/>
              </a:rPr>
              <a:t>put the DVD away</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I’d like a drink </a:t>
            </a:r>
            <a:r>
              <a:rPr lang="en-GB" sz="1000" u="sng" dirty="0">
                <a:latin typeface="Gill Sans MT" panose="020B0502020104020203" pitchFamily="34" charset="77"/>
              </a:rPr>
              <a:t>after the game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Hang your towel </a:t>
            </a:r>
            <a:r>
              <a:rPr lang="en-GB" sz="1000" dirty="0">
                <a:latin typeface="Gill Sans MT" panose="020B0502020104020203" pitchFamily="34" charset="77"/>
              </a:rPr>
              <a:t>up if it is wet. </a:t>
            </a:r>
          </a:p>
          <a:p>
            <a:pPr marL="278606" indent="-278606">
              <a:buAutoNum type="arabicParenR"/>
            </a:pPr>
            <a:r>
              <a:rPr lang="en-GB" sz="1000" u="sng" dirty="0">
                <a:latin typeface="Gill Sans MT" panose="020B0502020104020203" pitchFamily="34" charset="77"/>
              </a:rPr>
              <a:t>If you aren’t well</a:t>
            </a:r>
            <a:r>
              <a:rPr lang="en-GB" sz="1000" dirty="0">
                <a:latin typeface="Gill Sans MT" panose="020B0502020104020203" pitchFamily="34" charset="77"/>
              </a:rPr>
              <a:t>, stay at home. </a:t>
            </a:r>
          </a:p>
          <a:p>
            <a:pPr marL="278606" indent="-278606">
              <a:buAutoNum type="arabicParenR"/>
            </a:pPr>
            <a:r>
              <a:rPr lang="en-GB" sz="1000" dirty="0">
                <a:latin typeface="Gill Sans MT" panose="020B0502020104020203" pitchFamily="34" charset="77"/>
              </a:rPr>
              <a:t>I will eat it </a:t>
            </a:r>
            <a:r>
              <a:rPr lang="en-GB" sz="1000" u="sng" dirty="0">
                <a:latin typeface="Gill Sans MT" panose="020B0502020104020203" pitchFamily="34" charset="77"/>
              </a:rPr>
              <a:t>if you don’t want it</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Mike went to bed </a:t>
            </a:r>
            <a:r>
              <a:rPr lang="en-GB" sz="1000" dirty="0">
                <a:latin typeface="Gill Sans MT" panose="020B0502020104020203" pitchFamily="34" charset="77"/>
              </a:rPr>
              <a:t>because he was tired.</a:t>
            </a:r>
          </a:p>
          <a:p>
            <a:pPr marL="278606" indent="-278606">
              <a:buAutoNum type="arabicParenR"/>
            </a:pPr>
            <a:r>
              <a:rPr lang="en-GB" sz="1000" u="sng" dirty="0">
                <a:latin typeface="Gill Sans MT" panose="020B0502020104020203" pitchFamily="34" charset="77"/>
              </a:rPr>
              <a:t>Before starting work</a:t>
            </a:r>
            <a:r>
              <a:rPr lang="en-GB" sz="1000" dirty="0">
                <a:latin typeface="Gill Sans MT" panose="020B0502020104020203" pitchFamily="34" charset="77"/>
              </a:rPr>
              <a:t>, Luke walked the dog.</a:t>
            </a:r>
          </a:p>
          <a:p>
            <a:pPr marL="278606" indent="-278606">
              <a:buAutoNum type="arabicParenR"/>
            </a:pPr>
            <a:r>
              <a:rPr lang="en-GB" sz="1000" u="sng" dirty="0">
                <a:latin typeface="Gill Sans MT" panose="020B0502020104020203" pitchFamily="34" charset="77"/>
              </a:rPr>
              <a:t>Chelsea</a:t>
            </a:r>
            <a:r>
              <a:rPr lang="en-GB" sz="1000" dirty="0">
                <a:latin typeface="Gill Sans MT" panose="020B0502020104020203" pitchFamily="34" charset="77"/>
              </a:rPr>
              <a:t>, my favourite team,</a:t>
            </a:r>
            <a:r>
              <a:rPr lang="en-GB" sz="1000" u="sng" dirty="0">
                <a:latin typeface="Gill Sans MT" panose="020B0502020104020203" pitchFamily="34" charset="77"/>
              </a:rPr>
              <a:t> are the       best</a:t>
            </a:r>
            <a:r>
              <a:rPr lang="en-GB" sz="1000" dirty="0">
                <a:latin typeface="Gill Sans MT" panose="020B0502020104020203" pitchFamily="34" charset="77"/>
              </a:rPr>
              <a:t>!</a:t>
            </a:r>
          </a:p>
        </p:txBody>
      </p:sp>
      <p:sp>
        <p:nvSpPr>
          <p:cNvPr id="52" name="TextBox 51"/>
          <p:cNvSpPr txBox="1"/>
          <p:nvPr/>
        </p:nvSpPr>
        <p:spPr>
          <a:xfrm>
            <a:off x="3493029" y="658520"/>
            <a:ext cx="2839975"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u="sng" dirty="0">
                <a:latin typeface="Gill Sans MT" panose="020B0502020104020203" pitchFamily="34" charset="77"/>
              </a:rPr>
              <a:t>I need glasses </a:t>
            </a:r>
            <a:r>
              <a:rPr lang="en-GB" sz="1000" dirty="0">
                <a:latin typeface="Gill Sans MT" panose="020B0502020104020203" pitchFamily="34" charset="77"/>
              </a:rPr>
              <a:t>as I can’t see well. </a:t>
            </a:r>
          </a:p>
          <a:p>
            <a:pPr marL="278606" indent="-278606">
              <a:buAutoNum type="arabicParenR"/>
            </a:pPr>
            <a:r>
              <a:rPr lang="en-GB" sz="1000" u="sng" dirty="0">
                <a:latin typeface="Gill Sans MT" panose="020B0502020104020203" pitchFamily="34" charset="77"/>
              </a:rPr>
              <a:t>When we arrive</a:t>
            </a:r>
            <a:r>
              <a:rPr lang="en-GB" sz="1000" dirty="0">
                <a:latin typeface="Gill Sans MT" panose="020B0502020104020203" pitchFamily="34" charset="77"/>
              </a:rPr>
              <a:t>, we should explore. </a:t>
            </a:r>
          </a:p>
          <a:p>
            <a:pPr marL="278606" indent="-278606">
              <a:buAutoNum type="arabicParenR"/>
            </a:pPr>
            <a:r>
              <a:rPr lang="en-GB" sz="1000" dirty="0">
                <a:latin typeface="Gill Sans MT" panose="020B0502020104020203" pitchFamily="34" charset="77"/>
              </a:rPr>
              <a:t>After it ends, </a:t>
            </a:r>
            <a:r>
              <a:rPr lang="en-GB" sz="1000" u="sng" dirty="0">
                <a:latin typeface="Gill Sans MT" panose="020B0502020104020203" pitchFamily="34" charset="77"/>
              </a:rPr>
              <a:t>put the DVD away</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I’d like a drink </a:t>
            </a:r>
            <a:r>
              <a:rPr lang="en-GB" sz="1000" u="sng" dirty="0">
                <a:latin typeface="Gill Sans MT" panose="020B0502020104020203" pitchFamily="34" charset="77"/>
              </a:rPr>
              <a:t>after the game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Hang your towel </a:t>
            </a:r>
            <a:r>
              <a:rPr lang="en-GB" sz="1000" dirty="0">
                <a:latin typeface="Gill Sans MT" panose="020B0502020104020203" pitchFamily="34" charset="77"/>
              </a:rPr>
              <a:t>up if it is wet. </a:t>
            </a:r>
          </a:p>
          <a:p>
            <a:pPr marL="278606" indent="-278606">
              <a:buAutoNum type="arabicParenR"/>
            </a:pPr>
            <a:r>
              <a:rPr lang="en-GB" sz="1000" u="sng" dirty="0">
                <a:latin typeface="Gill Sans MT" panose="020B0502020104020203" pitchFamily="34" charset="77"/>
              </a:rPr>
              <a:t>If you aren’t well</a:t>
            </a:r>
            <a:r>
              <a:rPr lang="en-GB" sz="1000" dirty="0">
                <a:latin typeface="Gill Sans MT" panose="020B0502020104020203" pitchFamily="34" charset="77"/>
              </a:rPr>
              <a:t>, stay at home. </a:t>
            </a:r>
          </a:p>
          <a:p>
            <a:pPr marL="278606" indent="-278606">
              <a:buAutoNum type="arabicParenR"/>
            </a:pPr>
            <a:r>
              <a:rPr lang="en-GB" sz="1000" dirty="0">
                <a:latin typeface="Gill Sans MT" panose="020B0502020104020203" pitchFamily="34" charset="77"/>
              </a:rPr>
              <a:t>I will eat it </a:t>
            </a:r>
            <a:r>
              <a:rPr lang="en-GB" sz="1000" u="sng" dirty="0">
                <a:latin typeface="Gill Sans MT" panose="020B0502020104020203" pitchFamily="34" charset="77"/>
              </a:rPr>
              <a:t>if you don’t want it</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Mike went to bed </a:t>
            </a:r>
            <a:r>
              <a:rPr lang="en-GB" sz="1000" dirty="0">
                <a:latin typeface="Gill Sans MT" panose="020B0502020104020203" pitchFamily="34" charset="77"/>
              </a:rPr>
              <a:t>because he was tired.</a:t>
            </a:r>
          </a:p>
          <a:p>
            <a:pPr marL="278606" indent="-278606">
              <a:buAutoNum type="arabicParenR"/>
            </a:pPr>
            <a:r>
              <a:rPr lang="en-GB" sz="1000" u="sng" dirty="0">
                <a:latin typeface="Gill Sans MT" panose="020B0502020104020203" pitchFamily="34" charset="77"/>
              </a:rPr>
              <a:t>Before starting work</a:t>
            </a:r>
            <a:r>
              <a:rPr lang="en-GB" sz="1000" dirty="0">
                <a:latin typeface="Gill Sans MT" panose="020B0502020104020203" pitchFamily="34" charset="77"/>
              </a:rPr>
              <a:t>, Luke walked the dog.</a:t>
            </a:r>
          </a:p>
          <a:p>
            <a:pPr marL="278606" indent="-278606">
              <a:buAutoNum type="arabicParenR"/>
            </a:pPr>
            <a:r>
              <a:rPr lang="en-GB" sz="1000" u="sng" dirty="0">
                <a:latin typeface="Gill Sans MT" panose="020B0502020104020203" pitchFamily="34" charset="77"/>
              </a:rPr>
              <a:t>Chelsea</a:t>
            </a:r>
            <a:r>
              <a:rPr lang="en-GB" sz="1000" dirty="0">
                <a:latin typeface="Gill Sans MT" panose="020B0502020104020203" pitchFamily="34" charset="77"/>
              </a:rPr>
              <a:t>, my favourite team,</a:t>
            </a:r>
            <a:r>
              <a:rPr lang="en-GB" sz="1000" u="sng" dirty="0">
                <a:latin typeface="Gill Sans MT" panose="020B0502020104020203" pitchFamily="34" charset="77"/>
              </a:rPr>
              <a:t> are the       best</a:t>
            </a:r>
            <a:r>
              <a:rPr lang="en-GB" sz="1000" dirty="0">
                <a:latin typeface="Gill Sans MT" panose="020B0502020104020203" pitchFamily="34" charset="77"/>
              </a:rPr>
              <a:t>!</a:t>
            </a:r>
          </a:p>
        </p:txBody>
      </p:sp>
      <p:sp>
        <p:nvSpPr>
          <p:cNvPr id="3" name="Rectangle 2"/>
          <p:cNvSpPr/>
          <p:nvPr/>
        </p:nvSpPr>
        <p:spPr>
          <a:xfrm>
            <a:off x="164158" y="618063"/>
            <a:ext cx="2971612" cy="2708434"/>
          </a:xfrm>
          <a:prstGeom prst="rect">
            <a:avLst/>
          </a:prstGeom>
        </p:spPr>
        <p:txBody>
          <a:bodyPr wrap="square">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u="sng" dirty="0">
                <a:latin typeface="Gill Sans MT" panose="020B0502020104020203" pitchFamily="34" charset="77"/>
              </a:rPr>
              <a:t>I need glasses </a:t>
            </a:r>
            <a:r>
              <a:rPr lang="en-GB" sz="1000" dirty="0">
                <a:latin typeface="Gill Sans MT" panose="020B0502020104020203" pitchFamily="34" charset="77"/>
              </a:rPr>
              <a:t>as I can’t see well. </a:t>
            </a:r>
          </a:p>
          <a:p>
            <a:pPr marL="278606" indent="-278606">
              <a:buAutoNum type="arabicParenR"/>
            </a:pPr>
            <a:r>
              <a:rPr lang="en-GB" sz="1000" u="sng" dirty="0">
                <a:latin typeface="Gill Sans MT" panose="020B0502020104020203" pitchFamily="34" charset="77"/>
              </a:rPr>
              <a:t>When we arrive</a:t>
            </a:r>
            <a:r>
              <a:rPr lang="en-GB" sz="1000" dirty="0">
                <a:latin typeface="Gill Sans MT" panose="020B0502020104020203" pitchFamily="34" charset="77"/>
              </a:rPr>
              <a:t>, we should explore. </a:t>
            </a:r>
          </a:p>
          <a:p>
            <a:pPr marL="278606" indent="-278606">
              <a:buAutoNum type="arabicParenR"/>
            </a:pPr>
            <a:r>
              <a:rPr lang="en-GB" sz="1000" dirty="0">
                <a:latin typeface="Gill Sans MT" panose="020B0502020104020203" pitchFamily="34" charset="77"/>
              </a:rPr>
              <a:t>After it ends, </a:t>
            </a:r>
            <a:r>
              <a:rPr lang="en-GB" sz="1000" u="sng" dirty="0">
                <a:latin typeface="Gill Sans MT" panose="020B0502020104020203" pitchFamily="34" charset="77"/>
              </a:rPr>
              <a:t>put the DVD away</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I’d like a drink </a:t>
            </a:r>
            <a:r>
              <a:rPr lang="en-GB" sz="1000" u="sng" dirty="0">
                <a:latin typeface="Gill Sans MT" panose="020B0502020104020203" pitchFamily="34" charset="77"/>
              </a:rPr>
              <a:t>after the game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Hang your towel </a:t>
            </a:r>
            <a:r>
              <a:rPr lang="en-GB" sz="1000" dirty="0">
                <a:latin typeface="Gill Sans MT" panose="020B0502020104020203" pitchFamily="34" charset="77"/>
              </a:rPr>
              <a:t>up if it is wet. </a:t>
            </a:r>
          </a:p>
          <a:p>
            <a:pPr marL="278606" indent="-278606">
              <a:buAutoNum type="arabicParenR"/>
            </a:pPr>
            <a:r>
              <a:rPr lang="en-GB" sz="1000" u="sng" dirty="0">
                <a:latin typeface="Gill Sans MT" panose="020B0502020104020203" pitchFamily="34" charset="77"/>
              </a:rPr>
              <a:t>If you aren’t well</a:t>
            </a:r>
            <a:r>
              <a:rPr lang="en-GB" sz="1000" dirty="0">
                <a:latin typeface="Gill Sans MT" panose="020B0502020104020203" pitchFamily="34" charset="77"/>
              </a:rPr>
              <a:t>, stay at home. </a:t>
            </a:r>
          </a:p>
          <a:p>
            <a:pPr marL="278606" indent="-278606">
              <a:buAutoNum type="arabicParenR"/>
            </a:pPr>
            <a:r>
              <a:rPr lang="en-GB" sz="1000" dirty="0">
                <a:latin typeface="Gill Sans MT" panose="020B0502020104020203" pitchFamily="34" charset="77"/>
              </a:rPr>
              <a:t>I will eat it </a:t>
            </a:r>
            <a:r>
              <a:rPr lang="en-GB" sz="1000" u="sng" dirty="0">
                <a:latin typeface="Gill Sans MT" panose="020B0502020104020203" pitchFamily="34" charset="77"/>
              </a:rPr>
              <a:t>if you don’t want it</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Mike went to bed </a:t>
            </a:r>
            <a:r>
              <a:rPr lang="en-GB" sz="1000" dirty="0">
                <a:latin typeface="Gill Sans MT" panose="020B0502020104020203" pitchFamily="34" charset="77"/>
              </a:rPr>
              <a:t>because he was tired.</a:t>
            </a:r>
          </a:p>
          <a:p>
            <a:pPr marL="278606" indent="-278606">
              <a:buAutoNum type="arabicParenR"/>
            </a:pPr>
            <a:r>
              <a:rPr lang="en-GB" sz="1000" u="sng" dirty="0">
                <a:latin typeface="Gill Sans MT" panose="020B0502020104020203" pitchFamily="34" charset="77"/>
              </a:rPr>
              <a:t>Before starting work</a:t>
            </a:r>
            <a:r>
              <a:rPr lang="en-GB" sz="1000" dirty="0">
                <a:latin typeface="Gill Sans MT" panose="020B0502020104020203" pitchFamily="34" charset="77"/>
              </a:rPr>
              <a:t>, Luke walked the dog.</a:t>
            </a:r>
          </a:p>
          <a:p>
            <a:pPr marL="278606" indent="-278606">
              <a:buAutoNum type="arabicParenR"/>
            </a:pPr>
            <a:r>
              <a:rPr lang="en-GB" sz="1000" u="sng" dirty="0">
                <a:latin typeface="Gill Sans MT" panose="020B0502020104020203" pitchFamily="34" charset="77"/>
              </a:rPr>
              <a:t>Chelsea</a:t>
            </a:r>
            <a:r>
              <a:rPr lang="en-GB" sz="1000" dirty="0">
                <a:latin typeface="Gill Sans MT" panose="020B0502020104020203" pitchFamily="34" charset="77"/>
              </a:rPr>
              <a:t>, my favourite team,</a:t>
            </a:r>
            <a:r>
              <a:rPr lang="en-GB" sz="1000" u="sng" dirty="0">
                <a:latin typeface="Gill Sans MT" panose="020B0502020104020203" pitchFamily="34" charset="77"/>
              </a:rPr>
              <a:t> are the       best</a:t>
            </a:r>
            <a:r>
              <a:rPr lang="en-GB" sz="1000" dirty="0">
                <a:latin typeface="Gill Sans MT" panose="020B0502020104020203" pitchFamily="34" charset="77"/>
              </a:rPr>
              <a:t>!</a:t>
            </a:r>
          </a:p>
          <a:p>
            <a:pPr marL="278606" indent="-278606">
              <a:buAutoNum type="arabicParenR"/>
            </a:pPr>
            <a:endParaRPr lang="en-GB" sz="1000" dirty="0">
              <a:latin typeface="Gill Sans MT" panose="020B0502020104020203" pitchFamily="34" charset="77"/>
            </a:endParaRPr>
          </a:p>
          <a:p>
            <a:pPr marL="278606" indent="-278606">
              <a:buAutoNum type="arabicParenR"/>
            </a:pPr>
            <a:endParaRPr lang="en-GB" sz="1000" dirty="0">
              <a:latin typeface="Gill Sans MT" panose="020B0502020104020203" pitchFamily="34" charset="77"/>
            </a:endParaRPr>
          </a:p>
        </p:txBody>
      </p:sp>
      <p:sp>
        <p:nvSpPr>
          <p:cNvPr id="36" name="TextBox 35"/>
          <p:cNvSpPr txBox="1"/>
          <p:nvPr/>
        </p:nvSpPr>
        <p:spPr>
          <a:xfrm>
            <a:off x="6775333" y="4020955"/>
            <a:ext cx="2939966"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u="sng" dirty="0">
                <a:latin typeface="Gill Sans MT" panose="020B0502020104020203" pitchFamily="34" charset="77"/>
              </a:rPr>
              <a:t>I need glasses </a:t>
            </a:r>
            <a:r>
              <a:rPr lang="en-GB" sz="1000" dirty="0">
                <a:latin typeface="Gill Sans MT" panose="020B0502020104020203" pitchFamily="34" charset="77"/>
              </a:rPr>
              <a:t>as I can’t see well. </a:t>
            </a:r>
          </a:p>
          <a:p>
            <a:pPr marL="278606" indent="-278606">
              <a:buAutoNum type="arabicParenR"/>
            </a:pPr>
            <a:r>
              <a:rPr lang="en-GB" sz="1000" u="sng" dirty="0">
                <a:latin typeface="Gill Sans MT" panose="020B0502020104020203" pitchFamily="34" charset="77"/>
              </a:rPr>
              <a:t>When we arrive</a:t>
            </a:r>
            <a:r>
              <a:rPr lang="en-GB" sz="1000" dirty="0">
                <a:latin typeface="Gill Sans MT" panose="020B0502020104020203" pitchFamily="34" charset="77"/>
              </a:rPr>
              <a:t>, we should explore. </a:t>
            </a:r>
          </a:p>
          <a:p>
            <a:pPr marL="278606" indent="-278606">
              <a:buAutoNum type="arabicParenR"/>
            </a:pPr>
            <a:r>
              <a:rPr lang="en-GB" sz="1000" dirty="0">
                <a:latin typeface="Gill Sans MT" panose="020B0502020104020203" pitchFamily="34" charset="77"/>
              </a:rPr>
              <a:t>After it ends, </a:t>
            </a:r>
            <a:r>
              <a:rPr lang="en-GB" sz="1000" u="sng" dirty="0">
                <a:latin typeface="Gill Sans MT" panose="020B0502020104020203" pitchFamily="34" charset="77"/>
              </a:rPr>
              <a:t>put the DVD away</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I’d like a drink </a:t>
            </a:r>
            <a:r>
              <a:rPr lang="en-GB" sz="1000" u="sng" dirty="0">
                <a:latin typeface="Gill Sans MT" panose="020B0502020104020203" pitchFamily="34" charset="77"/>
              </a:rPr>
              <a:t>after the game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Hang your towel </a:t>
            </a:r>
            <a:r>
              <a:rPr lang="en-GB" sz="1000" dirty="0">
                <a:latin typeface="Gill Sans MT" panose="020B0502020104020203" pitchFamily="34" charset="77"/>
              </a:rPr>
              <a:t>up if it is wet. </a:t>
            </a:r>
          </a:p>
          <a:p>
            <a:pPr marL="278606" indent="-278606">
              <a:buAutoNum type="arabicParenR"/>
            </a:pPr>
            <a:r>
              <a:rPr lang="en-GB" sz="1000" u="sng" dirty="0">
                <a:latin typeface="Gill Sans MT" panose="020B0502020104020203" pitchFamily="34" charset="77"/>
              </a:rPr>
              <a:t>If you aren’t well</a:t>
            </a:r>
            <a:r>
              <a:rPr lang="en-GB" sz="1000" dirty="0">
                <a:latin typeface="Gill Sans MT" panose="020B0502020104020203" pitchFamily="34" charset="77"/>
              </a:rPr>
              <a:t>, stay at home. </a:t>
            </a:r>
          </a:p>
          <a:p>
            <a:pPr marL="278606" indent="-278606">
              <a:buAutoNum type="arabicParenR"/>
            </a:pPr>
            <a:r>
              <a:rPr lang="en-GB" sz="1000" dirty="0">
                <a:latin typeface="Gill Sans MT" panose="020B0502020104020203" pitchFamily="34" charset="77"/>
              </a:rPr>
              <a:t>I will eat it </a:t>
            </a:r>
            <a:r>
              <a:rPr lang="en-GB" sz="1000" u="sng" dirty="0">
                <a:latin typeface="Gill Sans MT" panose="020B0502020104020203" pitchFamily="34" charset="77"/>
              </a:rPr>
              <a:t>if you don’t want it</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Mike went to bed </a:t>
            </a:r>
            <a:r>
              <a:rPr lang="en-GB" sz="1000" dirty="0">
                <a:latin typeface="Gill Sans MT" panose="020B0502020104020203" pitchFamily="34" charset="77"/>
              </a:rPr>
              <a:t>because he was tired.</a:t>
            </a:r>
          </a:p>
          <a:p>
            <a:pPr marL="278606" indent="-278606">
              <a:buAutoNum type="arabicParenR"/>
            </a:pPr>
            <a:r>
              <a:rPr lang="en-GB" sz="1000" u="sng" dirty="0">
                <a:latin typeface="Gill Sans MT" panose="020B0502020104020203" pitchFamily="34" charset="77"/>
              </a:rPr>
              <a:t>Before starting work</a:t>
            </a:r>
            <a:r>
              <a:rPr lang="en-GB" sz="1000" dirty="0">
                <a:latin typeface="Gill Sans MT" panose="020B0502020104020203" pitchFamily="34" charset="77"/>
              </a:rPr>
              <a:t>, Luke walked the dog.</a:t>
            </a:r>
          </a:p>
          <a:p>
            <a:pPr marL="278606" indent="-278606">
              <a:buAutoNum type="arabicParenR"/>
            </a:pPr>
            <a:r>
              <a:rPr lang="en-GB" sz="1000" u="sng" dirty="0">
                <a:latin typeface="Gill Sans MT" panose="020B0502020104020203" pitchFamily="34" charset="77"/>
              </a:rPr>
              <a:t>Chelsea</a:t>
            </a:r>
            <a:r>
              <a:rPr lang="en-GB" sz="1000" dirty="0">
                <a:latin typeface="Gill Sans MT" panose="020B0502020104020203" pitchFamily="34" charset="77"/>
              </a:rPr>
              <a:t>, my favourite team,</a:t>
            </a:r>
            <a:r>
              <a:rPr lang="en-GB" sz="1000" u="sng" dirty="0">
                <a:latin typeface="Gill Sans MT" panose="020B0502020104020203" pitchFamily="34" charset="77"/>
              </a:rPr>
              <a:t> are         the best</a:t>
            </a:r>
            <a:r>
              <a:rPr lang="en-GB" sz="1000" dirty="0">
                <a:latin typeface="Gill Sans MT" panose="020B0502020104020203" pitchFamily="34" charset="77"/>
              </a:rPr>
              <a:t>!</a:t>
            </a:r>
          </a:p>
        </p:txBody>
      </p:sp>
      <p:sp>
        <p:nvSpPr>
          <p:cNvPr id="37" name="TextBox 36"/>
          <p:cNvSpPr txBox="1"/>
          <p:nvPr/>
        </p:nvSpPr>
        <p:spPr>
          <a:xfrm>
            <a:off x="3493029" y="4020955"/>
            <a:ext cx="2839975"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u="sng" dirty="0">
                <a:latin typeface="Gill Sans MT" panose="020B0502020104020203" pitchFamily="34" charset="77"/>
              </a:rPr>
              <a:t>I need glasses </a:t>
            </a:r>
            <a:r>
              <a:rPr lang="en-GB" sz="1000" dirty="0">
                <a:latin typeface="Gill Sans MT" panose="020B0502020104020203" pitchFamily="34" charset="77"/>
              </a:rPr>
              <a:t>as I can’t see well. </a:t>
            </a:r>
          </a:p>
          <a:p>
            <a:pPr marL="278606" indent="-278606">
              <a:buAutoNum type="arabicParenR"/>
            </a:pPr>
            <a:r>
              <a:rPr lang="en-GB" sz="1000" u="sng" dirty="0">
                <a:latin typeface="Gill Sans MT" panose="020B0502020104020203" pitchFamily="34" charset="77"/>
              </a:rPr>
              <a:t>When we arrive</a:t>
            </a:r>
            <a:r>
              <a:rPr lang="en-GB" sz="1000" dirty="0">
                <a:latin typeface="Gill Sans MT" panose="020B0502020104020203" pitchFamily="34" charset="77"/>
              </a:rPr>
              <a:t>, we should explore. </a:t>
            </a:r>
          </a:p>
          <a:p>
            <a:pPr marL="278606" indent="-278606">
              <a:buAutoNum type="arabicParenR"/>
            </a:pPr>
            <a:r>
              <a:rPr lang="en-GB" sz="1000" dirty="0">
                <a:latin typeface="Gill Sans MT" panose="020B0502020104020203" pitchFamily="34" charset="77"/>
              </a:rPr>
              <a:t>After it ends, </a:t>
            </a:r>
            <a:r>
              <a:rPr lang="en-GB" sz="1000" u="sng" dirty="0">
                <a:latin typeface="Gill Sans MT" panose="020B0502020104020203" pitchFamily="34" charset="77"/>
              </a:rPr>
              <a:t>put the DVD away</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I’d like a drink </a:t>
            </a:r>
            <a:r>
              <a:rPr lang="en-GB" sz="1000" u="sng" dirty="0">
                <a:latin typeface="Gill Sans MT" panose="020B0502020104020203" pitchFamily="34" charset="77"/>
              </a:rPr>
              <a:t>after the game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Hang your towel </a:t>
            </a:r>
            <a:r>
              <a:rPr lang="en-GB" sz="1000" dirty="0">
                <a:latin typeface="Gill Sans MT" panose="020B0502020104020203" pitchFamily="34" charset="77"/>
              </a:rPr>
              <a:t>up if it is wet. </a:t>
            </a:r>
          </a:p>
          <a:p>
            <a:pPr marL="278606" indent="-278606">
              <a:buAutoNum type="arabicParenR"/>
            </a:pPr>
            <a:r>
              <a:rPr lang="en-GB" sz="1000" u="sng" dirty="0">
                <a:latin typeface="Gill Sans MT" panose="020B0502020104020203" pitchFamily="34" charset="77"/>
              </a:rPr>
              <a:t>If you aren’t well</a:t>
            </a:r>
            <a:r>
              <a:rPr lang="en-GB" sz="1000" dirty="0">
                <a:latin typeface="Gill Sans MT" panose="020B0502020104020203" pitchFamily="34" charset="77"/>
              </a:rPr>
              <a:t>, stay at home. </a:t>
            </a:r>
          </a:p>
          <a:p>
            <a:pPr marL="278606" indent="-278606">
              <a:buAutoNum type="arabicParenR"/>
            </a:pPr>
            <a:r>
              <a:rPr lang="en-GB" sz="1000" dirty="0">
                <a:latin typeface="Gill Sans MT" panose="020B0502020104020203" pitchFamily="34" charset="77"/>
              </a:rPr>
              <a:t>I will eat it </a:t>
            </a:r>
            <a:r>
              <a:rPr lang="en-GB" sz="1000" u="sng" dirty="0">
                <a:latin typeface="Gill Sans MT" panose="020B0502020104020203" pitchFamily="34" charset="77"/>
              </a:rPr>
              <a:t>if you don’t want it</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Mike went to bed </a:t>
            </a:r>
            <a:r>
              <a:rPr lang="en-GB" sz="1000" dirty="0">
                <a:latin typeface="Gill Sans MT" panose="020B0502020104020203" pitchFamily="34" charset="77"/>
              </a:rPr>
              <a:t>because he was tired.</a:t>
            </a:r>
          </a:p>
          <a:p>
            <a:pPr marL="278606" indent="-278606">
              <a:buAutoNum type="arabicParenR"/>
            </a:pPr>
            <a:r>
              <a:rPr lang="en-GB" sz="1000" u="sng" dirty="0">
                <a:latin typeface="Gill Sans MT" panose="020B0502020104020203" pitchFamily="34" charset="77"/>
              </a:rPr>
              <a:t>Before starting work</a:t>
            </a:r>
            <a:r>
              <a:rPr lang="en-GB" sz="1000" dirty="0">
                <a:latin typeface="Gill Sans MT" panose="020B0502020104020203" pitchFamily="34" charset="77"/>
              </a:rPr>
              <a:t>, Luke walked the dog.</a:t>
            </a:r>
          </a:p>
          <a:p>
            <a:pPr marL="278606" indent="-278606">
              <a:buAutoNum type="arabicParenR"/>
            </a:pPr>
            <a:r>
              <a:rPr lang="en-GB" sz="1000" u="sng" dirty="0">
                <a:latin typeface="Gill Sans MT" panose="020B0502020104020203" pitchFamily="34" charset="77"/>
              </a:rPr>
              <a:t>Chelsea</a:t>
            </a:r>
            <a:r>
              <a:rPr lang="en-GB" sz="1000" dirty="0">
                <a:latin typeface="Gill Sans MT" panose="020B0502020104020203" pitchFamily="34" charset="77"/>
              </a:rPr>
              <a:t>, my favourite team,</a:t>
            </a:r>
            <a:r>
              <a:rPr lang="en-GB" sz="1000" u="sng" dirty="0">
                <a:latin typeface="Gill Sans MT" panose="020B0502020104020203" pitchFamily="34" charset="77"/>
              </a:rPr>
              <a:t> are the       best</a:t>
            </a:r>
            <a:r>
              <a:rPr lang="en-GB" sz="1000" dirty="0">
                <a:latin typeface="Gill Sans MT" panose="020B0502020104020203" pitchFamily="34" charset="77"/>
              </a:rPr>
              <a:t>!</a:t>
            </a:r>
          </a:p>
        </p:txBody>
      </p:sp>
      <p:sp>
        <p:nvSpPr>
          <p:cNvPr id="38" name="Rectangle 37"/>
          <p:cNvSpPr/>
          <p:nvPr/>
        </p:nvSpPr>
        <p:spPr>
          <a:xfrm>
            <a:off x="148425" y="3993334"/>
            <a:ext cx="2862717" cy="2554545"/>
          </a:xfrm>
          <a:prstGeom prst="rect">
            <a:avLst/>
          </a:prstGeom>
        </p:spPr>
        <p:txBody>
          <a:bodyPr wrap="square">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u="sng" dirty="0">
                <a:latin typeface="Gill Sans MT" panose="020B0502020104020203" pitchFamily="34" charset="77"/>
              </a:rPr>
              <a:t>I need glasses </a:t>
            </a:r>
            <a:r>
              <a:rPr lang="en-GB" sz="1000" dirty="0">
                <a:latin typeface="Gill Sans MT" panose="020B0502020104020203" pitchFamily="34" charset="77"/>
              </a:rPr>
              <a:t>as I can’t see well. </a:t>
            </a:r>
          </a:p>
          <a:p>
            <a:pPr marL="278606" indent="-278606">
              <a:buAutoNum type="arabicParenR"/>
            </a:pPr>
            <a:r>
              <a:rPr lang="en-GB" sz="1000" u="sng" dirty="0">
                <a:latin typeface="Gill Sans MT" panose="020B0502020104020203" pitchFamily="34" charset="77"/>
              </a:rPr>
              <a:t>When we arrive</a:t>
            </a:r>
            <a:r>
              <a:rPr lang="en-GB" sz="1000" dirty="0">
                <a:latin typeface="Gill Sans MT" panose="020B0502020104020203" pitchFamily="34" charset="77"/>
              </a:rPr>
              <a:t>, we should explore. </a:t>
            </a:r>
          </a:p>
          <a:p>
            <a:pPr marL="278606" indent="-278606">
              <a:buAutoNum type="arabicParenR"/>
            </a:pPr>
            <a:r>
              <a:rPr lang="en-GB" sz="1000" dirty="0">
                <a:latin typeface="Gill Sans MT" panose="020B0502020104020203" pitchFamily="34" charset="77"/>
              </a:rPr>
              <a:t>After it ends, </a:t>
            </a:r>
            <a:r>
              <a:rPr lang="en-GB" sz="1000" u="sng" dirty="0">
                <a:latin typeface="Gill Sans MT" panose="020B0502020104020203" pitchFamily="34" charset="77"/>
              </a:rPr>
              <a:t>put the DVD away</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I’d like a drink </a:t>
            </a:r>
            <a:r>
              <a:rPr lang="en-GB" sz="1000" u="sng" dirty="0">
                <a:latin typeface="Gill Sans MT" panose="020B0502020104020203" pitchFamily="34" charset="77"/>
              </a:rPr>
              <a:t>after the game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Hang your towel </a:t>
            </a:r>
            <a:r>
              <a:rPr lang="en-GB" sz="1000" dirty="0">
                <a:latin typeface="Gill Sans MT" panose="020B0502020104020203" pitchFamily="34" charset="77"/>
              </a:rPr>
              <a:t>up if it is wet. </a:t>
            </a:r>
          </a:p>
          <a:p>
            <a:pPr marL="278606" indent="-278606">
              <a:buAutoNum type="arabicParenR"/>
            </a:pPr>
            <a:r>
              <a:rPr lang="en-GB" sz="1000" u="sng" dirty="0">
                <a:latin typeface="Gill Sans MT" panose="020B0502020104020203" pitchFamily="34" charset="77"/>
              </a:rPr>
              <a:t>If you aren’t well</a:t>
            </a:r>
            <a:r>
              <a:rPr lang="en-GB" sz="1000" dirty="0">
                <a:latin typeface="Gill Sans MT" panose="020B0502020104020203" pitchFamily="34" charset="77"/>
              </a:rPr>
              <a:t>, stay at home. </a:t>
            </a:r>
          </a:p>
          <a:p>
            <a:pPr marL="278606" indent="-278606">
              <a:buAutoNum type="arabicParenR"/>
            </a:pPr>
            <a:r>
              <a:rPr lang="en-GB" sz="1000" dirty="0">
                <a:latin typeface="Gill Sans MT" panose="020B0502020104020203" pitchFamily="34" charset="77"/>
              </a:rPr>
              <a:t>I will eat it </a:t>
            </a:r>
            <a:r>
              <a:rPr lang="en-GB" sz="1000" u="sng" dirty="0">
                <a:latin typeface="Gill Sans MT" panose="020B0502020104020203" pitchFamily="34" charset="77"/>
              </a:rPr>
              <a:t>if you don’t want it</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Mike went to bed </a:t>
            </a:r>
            <a:r>
              <a:rPr lang="en-GB" sz="1000" dirty="0">
                <a:latin typeface="Gill Sans MT" panose="020B0502020104020203" pitchFamily="34" charset="77"/>
              </a:rPr>
              <a:t>because he was tired.</a:t>
            </a:r>
          </a:p>
          <a:p>
            <a:pPr marL="278606" indent="-278606">
              <a:buAutoNum type="arabicParenR"/>
            </a:pPr>
            <a:r>
              <a:rPr lang="en-GB" sz="1000" u="sng" dirty="0">
                <a:latin typeface="Gill Sans MT" panose="020B0502020104020203" pitchFamily="34" charset="77"/>
              </a:rPr>
              <a:t>Before starting work</a:t>
            </a:r>
            <a:r>
              <a:rPr lang="en-GB" sz="1000" dirty="0">
                <a:latin typeface="Gill Sans MT" panose="020B0502020104020203" pitchFamily="34" charset="77"/>
              </a:rPr>
              <a:t>, Luke walked the dog.</a:t>
            </a:r>
          </a:p>
          <a:p>
            <a:pPr marL="278606" indent="-278606">
              <a:buAutoNum type="arabicParenR"/>
            </a:pPr>
            <a:r>
              <a:rPr lang="en-GB" sz="1000" u="sng" dirty="0">
                <a:latin typeface="Gill Sans MT" panose="020B0502020104020203" pitchFamily="34" charset="77"/>
              </a:rPr>
              <a:t>Chelsea</a:t>
            </a:r>
            <a:r>
              <a:rPr lang="en-GB" sz="1000" dirty="0">
                <a:latin typeface="Gill Sans MT" panose="020B0502020104020203" pitchFamily="34" charset="77"/>
              </a:rPr>
              <a:t>, my favourite team,</a:t>
            </a:r>
            <a:r>
              <a:rPr lang="en-GB" sz="1000" u="sng" dirty="0">
                <a:latin typeface="Gill Sans MT" panose="020B0502020104020203" pitchFamily="34" charset="77"/>
              </a:rPr>
              <a:t> are the       best</a:t>
            </a:r>
            <a:r>
              <a:rPr lang="en-GB" sz="1000" dirty="0">
                <a:latin typeface="Gill Sans MT" panose="020B0502020104020203" pitchFamily="34" charset="77"/>
              </a:rPr>
              <a:t>!</a:t>
            </a:r>
          </a:p>
        </p:txBody>
      </p:sp>
      <p:pic>
        <p:nvPicPr>
          <p:cNvPr id="39" name="Picture 38"/>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2712378" y="2671280"/>
            <a:ext cx="482885" cy="647273"/>
          </a:xfrm>
          <a:prstGeom prst="rect">
            <a:avLst/>
          </a:prstGeom>
        </p:spPr>
      </p:pic>
      <p:pic>
        <p:nvPicPr>
          <p:cNvPr id="40" name="Picture 39"/>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9232414" y="2656908"/>
            <a:ext cx="482885" cy="647273"/>
          </a:xfrm>
          <a:prstGeom prst="rect">
            <a:avLst/>
          </a:prstGeom>
        </p:spPr>
      </p:pic>
      <p:pic>
        <p:nvPicPr>
          <p:cNvPr id="47" name="Picture 46"/>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5994276" y="2671280"/>
            <a:ext cx="482885" cy="647273"/>
          </a:xfrm>
          <a:prstGeom prst="rect">
            <a:avLst/>
          </a:prstGeom>
        </p:spPr>
      </p:pic>
      <p:pic>
        <p:nvPicPr>
          <p:cNvPr id="53" name="Picture 52"/>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2712378" y="6023693"/>
            <a:ext cx="482885" cy="647273"/>
          </a:xfrm>
          <a:prstGeom prst="rect">
            <a:avLst/>
          </a:prstGeom>
        </p:spPr>
      </p:pic>
      <p:pic>
        <p:nvPicPr>
          <p:cNvPr id="55" name="Picture 54"/>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9232414" y="6009321"/>
            <a:ext cx="482885" cy="647273"/>
          </a:xfrm>
          <a:prstGeom prst="rect">
            <a:avLst/>
          </a:prstGeom>
        </p:spPr>
      </p:pic>
      <p:pic>
        <p:nvPicPr>
          <p:cNvPr id="56" name="Picture 55"/>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5994276" y="6023693"/>
            <a:ext cx="482885" cy="647273"/>
          </a:xfrm>
          <a:prstGeom prst="rect">
            <a:avLst/>
          </a:prstGeom>
        </p:spPr>
      </p:pic>
    </p:spTree>
    <p:extLst>
      <p:ext uri="{BB962C8B-B14F-4D97-AF65-F5344CB8AC3E}">
        <p14:creationId xmlns:p14="http://schemas.microsoft.com/office/powerpoint/2010/main" val="27624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2" name="Rounded Rectangle 31"/>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33" name="Oval 32"/>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34" name="Rounded Rectangle 33"/>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35" name="Oval 34"/>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42" name="Rounded Rectangle 4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43" name="Oval 4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69" name="Rounded Rectangle 68"/>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70" name="Oval 69"/>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71" name="Rounded Rectangle 70"/>
          <p:cNvSpPr/>
          <p:nvPr/>
        </p:nvSpPr>
        <p:spPr>
          <a:xfrm>
            <a:off x="6772924" y="3608932"/>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72" name="Oval 71"/>
          <p:cNvSpPr/>
          <p:nvPr/>
        </p:nvSpPr>
        <p:spPr>
          <a:xfrm>
            <a:off x="9061585" y="3556269"/>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48" name="TextBox 47"/>
          <p:cNvSpPr txBox="1"/>
          <p:nvPr/>
        </p:nvSpPr>
        <p:spPr>
          <a:xfrm>
            <a:off x="6775333" y="607021"/>
            <a:ext cx="2939966" cy="2708434"/>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Bristol, </a:t>
            </a:r>
            <a:r>
              <a:rPr lang="en-GB" sz="1000" u="sng" dirty="0">
                <a:latin typeface="Gill Sans MT" panose="020B0502020104020203" pitchFamily="34" charset="77"/>
              </a:rPr>
              <a:t>where I live</a:t>
            </a:r>
            <a:r>
              <a:rPr lang="en-GB" sz="1000" dirty="0">
                <a:latin typeface="Gill Sans MT" panose="020B0502020104020203" pitchFamily="34" charset="77"/>
              </a:rPr>
              <a:t>, is a great city. </a:t>
            </a:r>
          </a:p>
          <a:p>
            <a:pPr marL="278606" indent="-278606">
              <a:buAutoNum type="arabicParenR"/>
            </a:pPr>
            <a:r>
              <a:rPr lang="en-GB" sz="1000" u="sng" dirty="0">
                <a:latin typeface="Gill Sans MT" panose="020B0502020104020203" pitchFamily="34" charset="77"/>
              </a:rPr>
              <a:t>My mum made a drink </a:t>
            </a:r>
            <a:r>
              <a:rPr lang="en-GB" sz="1000" dirty="0">
                <a:latin typeface="Gill Sans MT" panose="020B0502020104020203" pitchFamily="34" charset="77"/>
              </a:rPr>
              <a:t>as she was thirsty.</a:t>
            </a:r>
          </a:p>
          <a:p>
            <a:pPr marL="278606" indent="-278606">
              <a:buAutoNum type="arabicParenR"/>
            </a:pPr>
            <a:r>
              <a:rPr lang="en-GB" sz="1000" u="sng" dirty="0">
                <a:latin typeface="Gill Sans MT" panose="020B0502020104020203" pitchFamily="34" charset="77"/>
              </a:rPr>
              <a:t>When the bell went</a:t>
            </a:r>
            <a:r>
              <a:rPr lang="en-GB" sz="1000" dirty="0">
                <a:latin typeface="Gill Sans MT" panose="020B0502020104020203" pitchFamily="34" charset="77"/>
              </a:rPr>
              <a:t>, the children cheered.</a:t>
            </a:r>
          </a:p>
          <a:p>
            <a:pPr marL="278606" indent="-278606">
              <a:buAutoNum type="arabicParenR"/>
            </a:pPr>
            <a:r>
              <a:rPr lang="en-GB" sz="1000" dirty="0">
                <a:latin typeface="Gill Sans MT" panose="020B0502020104020203" pitchFamily="34" charset="77"/>
              </a:rPr>
              <a:t>If the door is closed, </a:t>
            </a:r>
            <a:r>
              <a:rPr lang="en-GB" sz="1000" u="sng" dirty="0">
                <a:latin typeface="Gill Sans MT" panose="020B0502020104020203" pitchFamily="34" charset="77"/>
              </a:rPr>
              <a:t>stay away</a:t>
            </a:r>
            <a:r>
              <a:rPr lang="en-GB" sz="1000" dirty="0">
                <a:latin typeface="Gill Sans MT" panose="020B0502020104020203" pitchFamily="34" charset="77"/>
              </a:rPr>
              <a:t>.</a:t>
            </a:r>
          </a:p>
          <a:p>
            <a:pPr marL="278606" indent="-278606">
              <a:buAutoNum type="arabicParenR"/>
            </a:pPr>
            <a:r>
              <a:rPr lang="en-GB" sz="1000" dirty="0">
                <a:latin typeface="Gill Sans MT" panose="020B0502020104020203" pitchFamily="34" charset="77"/>
              </a:rPr>
              <a:t>Have something to eat </a:t>
            </a:r>
            <a:r>
              <a:rPr lang="en-GB" sz="1000" u="sng" dirty="0">
                <a:latin typeface="Gill Sans MT" panose="020B0502020104020203" pitchFamily="34" charset="77"/>
              </a:rPr>
              <a:t>after the game</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I got a blanket </a:t>
            </a:r>
            <a:r>
              <a:rPr lang="en-GB" sz="1000" dirty="0">
                <a:latin typeface="Gill Sans MT" panose="020B0502020104020203" pitchFamily="34" charset="77"/>
              </a:rPr>
              <a:t>as I was chilly. </a:t>
            </a:r>
          </a:p>
          <a:p>
            <a:pPr marL="278606" indent="-278606">
              <a:buAutoNum type="arabicParenR"/>
            </a:pPr>
            <a:r>
              <a:rPr lang="en-GB" sz="1000" u="sng" dirty="0">
                <a:latin typeface="Gill Sans MT" panose="020B0502020104020203" pitchFamily="34" charset="77"/>
              </a:rPr>
              <a:t>If you can’t see</a:t>
            </a:r>
            <a:r>
              <a:rPr lang="en-GB" sz="1000" dirty="0">
                <a:latin typeface="Gill Sans MT" panose="020B0502020104020203" pitchFamily="34" charset="77"/>
              </a:rPr>
              <a:t>, turn on the light. </a:t>
            </a:r>
          </a:p>
          <a:p>
            <a:pPr marL="278606" indent="-278606">
              <a:buAutoNum type="arabicParenR"/>
            </a:pPr>
            <a:r>
              <a:rPr lang="en-GB" sz="1000" u="sng" dirty="0">
                <a:latin typeface="Gill Sans MT" panose="020B0502020104020203" pitchFamily="34" charset="77"/>
              </a:rPr>
              <a:t>Mrs Jones</a:t>
            </a:r>
            <a:r>
              <a:rPr lang="en-GB" sz="1000" dirty="0">
                <a:latin typeface="Gill Sans MT" panose="020B0502020104020203" pitchFamily="34" charset="77"/>
              </a:rPr>
              <a:t>, our maths teacher, </a:t>
            </a:r>
            <a:r>
              <a:rPr lang="en-GB" sz="1000" u="sng" dirty="0">
                <a:latin typeface="Gill Sans MT" panose="020B0502020104020203" pitchFamily="34" charset="77"/>
              </a:rPr>
              <a:t>is really funny</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Please answer the phone </a:t>
            </a:r>
            <a:r>
              <a:rPr lang="en-GB" sz="1000" u="sng" dirty="0">
                <a:latin typeface="Gill Sans MT" panose="020B0502020104020203" pitchFamily="34" charset="77"/>
              </a:rPr>
              <a:t>if it rings</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Take off your jumper </a:t>
            </a:r>
            <a:r>
              <a:rPr lang="en-GB" sz="1000" dirty="0">
                <a:latin typeface="Gill Sans MT" panose="020B0502020104020203" pitchFamily="34" charset="77"/>
              </a:rPr>
              <a:t>if you are                 warm.</a:t>
            </a:r>
          </a:p>
        </p:txBody>
      </p:sp>
      <p:sp>
        <p:nvSpPr>
          <p:cNvPr id="52" name="TextBox 51"/>
          <p:cNvSpPr txBox="1"/>
          <p:nvPr/>
        </p:nvSpPr>
        <p:spPr>
          <a:xfrm>
            <a:off x="3455900" y="676406"/>
            <a:ext cx="2977501"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Bristol, </a:t>
            </a:r>
            <a:r>
              <a:rPr lang="en-GB" sz="1000" u="sng" dirty="0">
                <a:latin typeface="Gill Sans MT" panose="020B0502020104020203" pitchFamily="34" charset="77"/>
              </a:rPr>
              <a:t>where I live</a:t>
            </a:r>
            <a:r>
              <a:rPr lang="en-GB" sz="1000" dirty="0">
                <a:latin typeface="Gill Sans MT" panose="020B0502020104020203" pitchFamily="34" charset="77"/>
              </a:rPr>
              <a:t>, is a great city. </a:t>
            </a:r>
          </a:p>
          <a:p>
            <a:pPr marL="278606" indent="-278606">
              <a:buAutoNum type="arabicParenR"/>
            </a:pPr>
            <a:r>
              <a:rPr lang="en-GB" sz="1000" u="sng" dirty="0">
                <a:latin typeface="Gill Sans MT" panose="020B0502020104020203" pitchFamily="34" charset="77"/>
              </a:rPr>
              <a:t>My mum made a drink </a:t>
            </a:r>
            <a:r>
              <a:rPr lang="en-GB" sz="1000" dirty="0">
                <a:latin typeface="Gill Sans MT" panose="020B0502020104020203" pitchFamily="34" charset="77"/>
              </a:rPr>
              <a:t>as she was thirsty.</a:t>
            </a:r>
          </a:p>
          <a:p>
            <a:pPr marL="278606" indent="-278606">
              <a:buAutoNum type="arabicParenR"/>
            </a:pPr>
            <a:r>
              <a:rPr lang="en-GB" sz="1000" u="sng" dirty="0">
                <a:latin typeface="Gill Sans MT" panose="020B0502020104020203" pitchFamily="34" charset="77"/>
              </a:rPr>
              <a:t>When the bell went</a:t>
            </a:r>
            <a:r>
              <a:rPr lang="en-GB" sz="1000" dirty="0">
                <a:latin typeface="Gill Sans MT" panose="020B0502020104020203" pitchFamily="34" charset="77"/>
              </a:rPr>
              <a:t>, the children cheered.</a:t>
            </a:r>
          </a:p>
          <a:p>
            <a:pPr marL="278606" indent="-278606">
              <a:buAutoNum type="arabicParenR"/>
            </a:pPr>
            <a:r>
              <a:rPr lang="en-GB" sz="1000" dirty="0">
                <a:latin typeface="Gill Sans MT" panose="020B0502020104020203" pitchFamily="34" charset="77"/>
              </a:rPr>
              <a:t>If the door is closed, </a:t>
            </a:r>
            <a:r>
              <a:rPr lang="en-GB" sz="1000" u="sng" dirty="0">
                <a:latin typeface="Gill Sans MT" panose="020B0502020104020203" pitchFamily="34" charset="77"/>
              </a:rPr>
              <a:t>stay away</a:t>
            </a:r>
            <a:r>
              <a:rPr lang="en-GB" sz="1000" dirty="0">
                <a:latin typeface="Gill Sans MT" panose="020B0502020104020203" pitchFamily="34" charset="77"/>
              </a:rPr>
              <a:t>.</a:t>
            </a:r>
          </a:p>
          <a:p>
            <a:pPr marL="278606" indent="-278606">
              <a:buAutoNum type="arabicParenR"/>
            </a:pPr>
            <a:r>
              <a:rPr lang="en-GB" sz="1000" dirty="0">
                <a:latin typeface="Gill Sans MT" panose="020B0502020104020203" pitchFamily="34" charset="77"/>
              </a:rPr>
              <a:t>Have something to eat </a:t>
            </a:r>
            <a:r>
              <a:rPr lang="en-GB" sz="1000" u="sng" dirty="0">
                <a:latin typeface="Gill Sans MT" panose="020B0502020104020203" pitchFamily="34" charset="77"/>
              </a:rPr>
              <a:t>after the game</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I got a blanket </a:t>
            </a:r>
            <a:r>
              <a:rPr lang="en-GB" sz="1000" dirty="0">
                <a:latin typeface="Gill Sans MT" panose="020B0502020104020203" pitchFamily="34" charset="77"/>
              </a:rPr>
              <a:t>as I was chilly. </a:t>
            </a:r>
          </a:p>
          <a:p>
            <a:pPr marL="278606" indent="-278606">
              <a:buAutoNum type="arabicParenR"/>
            </a:pPr>
            <a:r>
              <a:rPr lang="en-GB" sz="1000" u="sng" dirty="0">
                <a:latin typeface="Gill Sans MT" panose="020B0502020104020203" pitchFamily="34" charset="77"/>
              </a:rPr>
              <a:t>If you can’t see</a:t>
            </a:r>
            <a:r>
              <a:rPr lang="en-GB" sz="1000" dirty="0">
                <a:latin typeface="Gill Sans MT" panose="020B0502020104020203" pitchFamily="34" charset="77"/>
              </a:rPr>
              <a:t>, turn on the light. </a:t>
            </a:r>
          </a:p>
          <a:p>
            <a:pPr marL="278606" indent="-278606">
              <a:buAutoNum type="arabicParenR"/>
            </a:pPr>
            <a:r>
              <a:rPr lang="en-GB" sz="1000" u="sng" dirty="0">
                <a:latin typeface="Gill Sans MT" panose="020B0502020104020203" pitchFamily="34" charset="77"/>
              </a:rPr>
              <a:t>Mrs Jones</a:t>
            </a:r>
            <a:r>
              <a:rPr lang="en-GB" sz="1000" dirty="0">
                <a:latin typeface="Gill Sans MT" panose="020B0502020104020203" pitchFamily="34" charset="77"/>
              </a:rPr>
              <a:t>, our maths teacher, </a:t>
            </a:r>
            <a:r>
              <a:rPr lang="en-GB" sz="1000" u="sng" dirty="0">
                <a:latin typeface="Gill Sans MT" panose="020B0502020104020203" pitchFamily="34" charset="77"/>
              </a:rPr>
              <a:t>is really funny</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Please answer the phone </a:t>
            </a:r>
            <a:r>
              <a:rPr lang="en-GB" sz="1000" u="sng" dirty="0">
                <a:latin typeface="Gill Sans MT" panose="020B0502020104020203" pitchFamily="34" charset="77"/>
              </a:rPr>
              <a:t>if it rings</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Take off your jumper </a:t>
            </a:r>
            <a:r>
              <a:rPr lang="en-GB" sz="1000" dirty="0">
                <a:latin typeface="Gill Sans MT" panose="020B0502020104020203" pitchFamily="34" charset="77"/>
              </a:rPr>
              <a:t>if you are                 warm.</a:t>
            </a:r>
          </a:p>
        </p:txBody>
      </p:sp>
      <p:sp>
        <p:nvSpPr>
          <p:cNvPr id="3" name="Rectangle 2"/>
          <p:cNvSpPr/>
          <p:nvPr/>
        </p:nvSpPr>
        <p:spPr>
          <a:xfrm>
            <a:off x="164158" y="618063"/>
            <a:ext cx="2971612" cy="2554545"/>
          </a:xfrm>
          <a:prstGeom prst="rect">
            <a:avLst/>
          </a:prstGeom>
        </p:spPr>
        <p:txBody>
          <a:bodyPr wrap="square">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Bristol, </a:t>
            </a:r>
            <a:r>
              <a:rPr lang="en-GB" sz="1000" u="sng" dirty="0">
                <a:latin typeface="Gill Sans MT" panose="020B0502020104020203" pitchFamily="34" charset="77"/>
              </a:rPr>
              <a:t>where I live</a:t>
            </a:r>
            <a:r>
              <a:rPr lang="en-GB" sz="1000" dirty="0">
                <a:latin typeface="Gill Sans MT" panose="020B0502020104020203" pitchFamily="34" charset="77"/>
              </a:rPr>
              <a:t>, is a great city. </a:t>
            </a:r>
          </a:p>
          <a:p>
            <a:pPr marL="278606" indent="-278606">
              <a:buAutoNum type="arabicParenR"/>
            </a:pPr>
            <a:r>
              <a:rPr lang="en-GB" sz="1000" u="sng" dirty="0">
                <a:latin typeface="Gill Sans MT" panose="020B0502020104020203" pitchFamily="34" charset="77"/>
              </a:rPr>
              <a:t>My mum made a drink </a:t>
            </a:r>
            <a:r>
              <a:rPr lang="en-GB" sz="1000" dirty="0">
                <a:latin typeface="Gill Sans MT" panose="020B0502020104020203" pitchFamily="34" charset="77"/>
              </a:rPr>
              <a:t>as she was thirsty.</a:t>
            </a:r>
          </a:p>
          <a:p>
            <a:pPr marL="278606" indent="-278606">
              <a:buAutoNum type="arabicParenR"/>
            </a:pPr>
            <a:r>
              <a:rPr lang="en-GB" sz="1000" u="sng" dirty="0">
                <a:latin typeface="Gill Sans MT" panose="020B0502020104020203" pitchFamily="34" charset="77"/>
              </a:rPr>
              <a:t>When the bell went</a:t>
            </a:r>
            <a:r>
              <a:rPr lang="en-GB" sz="1000" dirty="0">
                <a:latin typeface="Gill Sans MT" panose="020B0502020104020203" pitchFamily="34" charset="77"/>
              </a:rPr>
              <a:t>, the children cheered.</a:t>
            </a:r>
          </a:p>
          <a:p>
            <a:pPr marL="278606" indent="-278606">
              <a:buAutoNum type="arabicParenR"/>
            </a:pPr>
            <a:r>
              <a:rPr lang="en-GB" sz="1000" dirty="0">
                <a:latin typeface="Gill Sans MT" panose="020B0502020104020203" pitchFamily="34" charset="77"/>
              </a:rPr>
              <a:t>If the door is closed, </a:t>
            </a:r>
            <a:r>
              <a:rPr lang="en-GB" sz="1000" u="sng" dirty="0">
                <a:latin typeface="Gill Sans MT" panose="020B0502020104020203" pitchFamily="34" charset="77"/>
              </a:rPr>
              <a:t>stay away</a:t>
            </a:r>
            <a:r>
              <a:rPr lang="en-GB" sz="1000" dirty="0">
                <a:latin typeface="Gill Sans MT" panose="020B0502020104020203" pitchFamily="34" charset="77"/>
              </a:rPr>
              <a:t>.</a:t>
            </a:r>
          </a:p>
          <a:p>
            <a:pPr marL="278606" indent="-278606">
              <a:buAutoNum type="arabicParenR"/>
            </a:pPr>
            <a:r>
              <a:rPr lang="en-GB" sz="1000" dirty="0">
                <a:latin typeface="Gill Sans MT" panose="020B0502020104020203" pitchFamily="34" charset="77"/>
              </a:rPr>
              <a:t>Have something to eat </a:t>
            </a:r>
            <a:r>
              <a:rPr lang="en-GB" sz="1000" u="sng" dirty="0">
                <a:latin typeface="Gill Sans MT" panose="020B0502020104020203" pitchFamily="34" charset="77"/>
              </a:rPr>
              <a:t>after the game</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I got a blanket </a:t>
            </a:r>
            <a:r>
              <a:rPr lang="en-GB" sz="1000" dirty="0">
                <a:latin typeface="Gill Sans MT" panose="020B0502020104020203" pitchFamily="34" charset="77"/>
              </a:rPr>
              <a:t>as I was chilly. </a:t>
            </a:r>
          </a:p>
          <a:p>
            <a:pPr marL="278606" indent="-278606">
              <a:buAutoNum type="arabicParenR"/>
            </a:pPr>
            <a:r>
              <a:rPr lang="en-GB" sz="1000" u="sng" dirty="0">
                <a:latin typeface="Gill Sans MT" panose="020B0502020104020203" pitchFamily="34" charset="77"/>
              </a:rPr>
              <a:t>If you can’t see</a:t>
            </a:r>
            <a:r>
              <a:rPr lang="en-GB" sz="1000" dirty="0">
                <a:latin typeface="Gill Sans MT" panose="020B0502020104020203" pitchFamily="34" charset="77"/>
              </a:rPr>
              <a:t>, turn on the light. </a:t>
            </a:r>
          </a:p>
          <a:p>
            <a:pPr marL="278606" indent="-278606">
              <a:buAutoNum type="arabicParenR"/>
            </a:pPr>
            <a:r>
              <a:rPr lang="en-GB" sz="1000" u="sng" dirty="0">
                <a:latin typeface="Gill Sans MT" panose="020B0502020104020203" pitchFamily="34" charset="77"/>
              </a:rPr>
              <a:t>Mrs Jones</a:t>
            </a:r>
            <a:r>
              <a:rPr lang="en-GB" sz="1000" dirty="0">
                <a:latin typeface="Gill Sans MT" panose="020B0502020104020203" pitchFamily="34" charset="77"/>
              </a:rPr>
              <a:t>, our maths teacher, </a:t>
            </a:r>
            <a:r>
              <a:rPr lang="en-GB" sz="1000" u="sng" dirty="0">
                <a:latin typeface="Gill Sans MT" panose="020B0502020104020203" pitchFamily="34" charset="77"/>
              </a:rPr>
              <a:t>is really funny</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Please answer the phone </a:t>
            </a:r>
            <a:r>
              <a:rPr lang="en-GB" sz="1000" u="sng" dirty="0">
                <a:latin typeface="Gill Sans MT" panose="020B0502020104020203" pitchFamily="34" charset="77"/>
              </a:rPr>
              <a:t>if it rings</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Take off your jumper </a:t>
            </a:r>
            <a:r>
              <a:rPr lang="en-GB" sz="1000" dirty="0">
                <a:latin typeface="Gill Sans MT" panose="020B0502020104020203" pitchFamily="34" charset="77"/>
              </a:rPr>
              <a:t>if you are                 warm.</a:t>
            </a:r>
          </a:p>
        </p:txBody>
      </p:sp>
      <p:sp>
        <p:nvSpPr>
          <p:cNvPr id="36" name="TextBox 35"/>
          <p:cNvSpPr txBox="1"/>
          <p:nvPr/>
        </p:nvSpPr>
        <p:spPr>
          <a:xfrm>
            <a:off x="6775333" y="4020955"/>
            <a:ext cx="2939966" cy="2708434"/>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Bristol, </a:t>
            </a:r>
            <a:r>
              <a:rPr lang="en-GB" sz="1000" u="sng" dirty="0">
                <a:latin typeface="Gill Sans MT" panose="020B0502020104020203" pitchFamily="34" charset="77"/>
              </a:rPr>
              <a:t>where I live</a:t>
            </a:r>
            <a:r>
              <a:rPr lang="en-GB" sz="1000" dirty="0">
                <a:latin typeface="Gill Sans MT" panose="020B0502020104020203" pitchFamily="34" charset="77"/>
              </a:rPr>
              <a:t>, is a great city. </a:t>
            </a:r>
          </a:p>
          <a:p>
            <a:pPr marL="278606" indent="-278606">
              <a:buAutoNum type="arabicParenR"/>
            </a:pPr>
            <a:r>
              <a:rPr lang="en-GB" sz="1000" u="sng" dirty="0">
                <a:latin typeface="Gill Sans MT" panose="020B0502020104020203" pitchFamily="34" charset="77"/>
              </a:rPr>
              <a:t>My mum made a drink </a:t>
            </a:r>
            <a:r>
              <a:rPr lang="en-GB" sz="1000" dirty="0">
                <a:latin typeface="Gill Sans MT" panose="020B0502020104020203" pitchFamily="34" charset="77"/>
              </a:rPr>
              <a:t>as she was thirsty.</a:t>
            </a:r>
          </a:p>
          <a:p>
            <a:pPr marL="278606" indent="-278606">
              <a:buAutoNum type="arabicParenR"/>
            </a:pPr>
            <a:r>
              <a:rPr lang="en-GB" sz="1000" u="sng" dirty="0">
                <a:latin typeface="Gill Sans MT" panose="020B0502020104020203" pitchFamily="34" charset="77"/>
              </a:rPr>
              <a:t>When the bell went</a:t>
            </a:r>
            <a:r>
              <a:rPr lang="en-GB" sz="1000" dirty="0">
                <a:latin typeface="Gill Sans MT" panose="020B0502020104020203" pitchFamily="34" charset="77"/>
              </a:rPr>
              <a:t>, the children cheered.</a:t>
            </a:r>
          </a:p>
          <a:p>
            <a:pPr marL="278606" indent="-278606">
              <a:buAutoNum type="arabicParenR"/>
            </a:pPr>
            <a:r>
              <a:rPr lang="en-GB" sz="1000" dirty="0">
                <a:latin typeface="Gill Sans MT" panose="020B0502020104020203" pitchFamily="34" charset="77"/>
              </a:rPr>
              <a:t>If the door is closed, </a:t>
            </a:r>
            <a:r>
              <a:rPr lang="en-GB" sz="1000" u="sng" dirty="0">
                <a:latin typeface="Gill Sans MT" panose="020B0502020104020203" pitchFamily="34" charset="77"/>
              </a:rPr>
              <a:t>stay away</a:t>
            </a:r>
            <a:r>
              <a:rPr lang="en-GB" sz="1000" dirty="0">
                <a:latin typeface="Gill Sans MT" panose="020B0502020104020203" pitchFamily="34" charset="77"/>
              </a:rPr>
              <a:t>.</a:t>
            </a:r>
          </a:p>
          <a:p>
            <a:pPr marL="278606" indent="-278606">
              <a:buAutoNum type="arabicParenR"/>
            </a:pPr>
            <a:r>
              <a:rPr lang="en-GB" sz="1000" dirty="0">
                <a:latin typeface="Gill Sans MT" panose="020B0502020104020203" pitchFamily="34" charset="77"/>
              </a:rPr>
              <a:t>Have something to eat </a:t>
            </a:r>
            <a:r>
              <a:rPr lang="en-GB" sz="1000" u="sng" dirty="0">
                <a:latin typeface="Gill Sans MT" panose="020B0502020104020203" pitchFamily="34" charset="77"/>
              </a:rPr>
              <a:t>after the game</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I got a blanket </a:t>
            </a:r>
            <a:r>
              <a:rPr lang="en-GB" sz="1000" dirty="0">
                <a:latin typeface="Gill Sans MT" panose="020B0502020104020203" pitchFamily="34" charset="77"/>
              </a:rPr>
              <a:t>as I was chilly. </a:t>
            </a:r>
          </a:p>
          <a:p>
            <a:pPr marL="278606" indent="-278606">
              <a:buAutoNum type="arabicParenR"/>
            </a:pPr>
            <a:r>
              <a:rPr lang="en-GB" sz="1000" u="sng" dirty="0">
                <a:latin typeface="Gill Sans MT" panose="020B0502020104020203" pitchFamily="34" charset="77"/>
              </a:rPr>
              <a:t>If you can’t see</a:t>
            </a:r>
            <a:r>
              <a:rPr lang="en-GB" sz="1000" dirty="0">
                <a:latin typeface="Gill Sans MT" panose="020B0502020104020203" pitchFamily="34" charset="77"/>
              </a:rPr>
              <a:t>, turn on the light. </a:t>
            </a:r>
          </a:p>
          <a:p>
            <a:pPr marL="278606" indent="-278606">
              <a:buAutoNum type="arabicParenR"/>
            </a:pPr>
            <a:r>
              <a:rPr lang="en-GB" sz="1000" u="sng" dirty="0">
                <a:latin typeface="Gill Sans MT" panose="020B0502020104020203" pitchFamily="34" charset="77"/>
              </a:rPr>
              <a:t>Mrs Jones</a:t>
            </a:r>
            <a:r>
              <a:rPr lang="en-GB" sz="1000" dirty="0">
                <a:latin typeface="Gill Sans MT" panose="020B0502020104020203" pitchFamily="34" charset="77"/>
              </a:rPr>
              <a:t>, our maths teacher, </a:t>
            </a:r>
            <a:r>
              <a:rPr lang="en-GB" sz="1000" u="sng" dirty="0">
                <a:latin typeface="Gill Sans MT" panose="020B0502020104020203" pitchFamily="34" charset="77"/>
              </a:rPr>
              <a:t>is really funny</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Please answer the phone </a:t>
            </a:r>
            <a:r>
              <a:rPr lang="en-GB" sz="1000" u="sng" dirty="0">
                <a:latin typeface="Gill Sans MT" panose="020B0502020104020203" pitchFamily="34" charset="77"/>
              </a:rPr>
              <a:t>if it rings</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Take off your jumper </a:t>
            </a:r>
            <a:r>
              <a:rPr lang="en-GB" sz="1000" dirty="0">
                <a:latin typeface="Gill Sans MT" panose="020B0502020104020203" pitchFamily="34" charset="77"/>
              </a:rPr>
              <a:t>if you are                 warm.</a:t>
            </a:r>
          </a:p>
        </p:txBody>
      </p:sp>
      <p:sp>
        <p:nvSpPr>
          <p:cNvPr id="37" name="TextBox 36"/>
          <p:cNvSpPr txBox="1"/>
          <p:nvPr/>
        </p:nvSpPr>
        <p:spPr>
          <a:xfrm>
            <a:off x="3424098" y="4020955"/>
            <a:ext cx="3009303"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Bristol, </a:t>
            </a:r>
            <a:r>
              <a:rPr lang="en-GB" sz="1000" u="sng" dirty="0">
                <a:latin typeface="Gill Sans MT" panose="020B0502020104020203" pitchFamily="34" charset="77"/>
              </a:rPr>
              <a:t>where I live</a:t>
            </a:r>
            <a:r>
              <a:rPr lang="en-GB" sz="1000" dirty="0">
                <a:latin typeface="Gill Sans MT" panose="020B0502020104020203" pitchFamily="34" charset="77"/>
              </a:rPr>
              <a:t>, is a great city. </a:t>
            </a:r>
          </a:p>
          <a:p>
            <a:pPr marL="278606" indent="-278606">
              <a:buAutoNum type="arabicParenR"/>
            </a:pPr>
            <a:r>
              <a:rPr lang="en-GB" sz="1000" u="sng" dirty="0">
                <a:latin typeface="Gill Sans MT" panose="020B0502020104020203" pitchFamily="34" charset="77"/>
              </a:rPr>
              <a:t>My mum made a drink </a:t>
            </a:r>
            <a:r>
              <a:rPr lang="en-GB" sz="1000" dirty="0">
                <a:latin typeface="Gill Sans MT" panose="020B0502020104020203" pitchFamily="34" charset="77"/>
              </a:rPr>
              <a:t>as she was thirsty.</a:t>
            </a:r>
          </a:p>
          <a:p>
            <a:pPr marL="278606" indent="-278606">
              <a:buAutoNum type="arabicParenR"/>
            </a:pPr>
            <a:r>
              <a:rPr lang="en-GB" sz="1000" u="sng" dirty="0">
                <a:latin typeface="Gill Sans MT" panose="020B0502020104020203" pitchFamily="34" charset="77"/>
              </a:rPr>
              <a:t>When the bell went</a:t>
            </a:r>
            <a:r>
              <a:rPr lang="en-GB" sz="1000" dirty="0">
                <a:latin typeface="Gill Sans MT" panose="020B0502020104020203" pitchFamily="34" charset="77"/>
              </a:rPr>
              <a:t>, the children cheered.</a:t>
            </a:r>
          </a:p>
          <a:p>
            <a:pPr marL="278606" indent="-278606">
              <a:buAutoNum type="arabicParenR"/>
            </a:pPr>
            <a:r>
              <a:rPr lang="en-GB" sz="1000" dirty="0">
                <a:latin typeface="Gill Sans MT" panose="020B0502020104020203" pitchFamily="34" charset="77"/>
              </a:rPr>
              <a:t>If the door is closed, </a:t>
            </a:r>
            <a:r>
              <a:rPr lang="en-GB" sz="1000" u="sng" dirty="0">
                <a:latin typeface="Gill Sans MT" panose="020B0502020104020203" pitchFamily="34" charset="77"/>
              </a:rPr>
              <a:t>stay away</a:t>
            </a:r>
            <a:r>
              <a:rPr lang="en-GB" sz="1000" dirty="0">
                <a:latin typeface="Gill Sans MT" panose="020B0502020104020203" pitchFamily="34" charset="77"/>
              </a:rPr>
              <a:t>.</a:t>
            </a:r>
          </a:p>
          <a:p>
            <a:pPr marL="278606" indent="-278606">
              <a:buAutoNum type="arabicParenR"/>
            </a:pPr>
            <a:r>
              <a:rPr lang="en-GB" sz="1000" dirty="0">
                <a:latin typeface="Gill Sans MT" panose="020B0502020104020203" pitchFamily="34" charset="77"/>
              </a:rPr>
              <a:t>Have something to eat </a:t>
            </a:r>
            <a:r>
              <a:rPr lang="en-GB" sz="1000" u="sng" dirty="0">
                <a:latin typeface="Gill Sans MT" panose="020B0502020104020203" pitchFamily="34" charset="77"/>
              </a:rPr>
              <a:t>after the game</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I got a blanket </a:t>
            </a:r>
            <a:r>
              <a:rPr lang="en-GB" sz="1000" dirty="0">
                <a:latin typeface="Gill Sans MT" panose="020B0502020104020203" pitchFamily="34" charset="77"/>
              </a:rPr>
              <a:t>as I was chilly. </a:t>
            </a:r>
          </a:p>
          <a:p>
            <a:pPr marL="278606" indent="-278606">
              <a:buAutoNum type="arabicParenR"/>
            </a:pPr>
            <a:r>
              <a:rPr lang="en-GB" sz="1000" u="sng" dirty="0">
                <a:latin typeface="Gill Sans MT" panose="020B0502020104020203" pitchFamily="34" charset="77"/>
              </a:rPr>
              <a:t>If you can’t see</a:t>
            </a:r>
            <a:r>
              <a:rPr lang="en-GB" sz="1000" dirty="0">
                <a:latin typeface="Gill Sans MT" panose="020B0502020104020203" pitchFamily="34" charset="77"/>
              </a:rPr>
              <a:t>, turn on the light. </a:t>
            </a:r>
          </a:p>
          <a:p>
            <a:pPr marL="278606" indent="-278606">
              <a:buAutoNum type="arabicParenR"/>
            </a:pPr>
            <a:r>
              <a:rPr lang="en-GB" sz="1000" u="sng" dirty="0">
                <a:latin typeface="Gill Sans MT" panose="020B0502020104020203" pitchFamily="34" charset="77"/>
              </a:rPr>
              <a:t>Mrs Jones</a:t>
            </a:r>
            <a:r>
              <a:rPr lang="en-GB" sz="1000" dirty="0">
                <a:latin typeface="Gill Sans MT" panose="020B0502020104020203" pitchFamily="34" charset="77"/>
              </a:rPr>
              <a:t>, our maths teacher, </a:t>
            </a:r>
            <a:r>
              <a:rPr lang="en-GB" sz="1000" u="sng" dirty="0">
                <a:latin typeface="Gill Sans MT" panose="020B0502020104020203" pitchFamily="34" charset="77"/>
              </a:rPr>
              <a:t>is really funny</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Please answer the phone </a:t>
            </a:r>
            <a:r>
              <a:rPr lang="en-GB" sz="1000" u="sng" dirty="0">
                <a:latin typeface="Gill Sans MT" panose="020B0502020104020203" pitchFamily="34" charset="77"/>
              </a:rPr>
              <a:t>if it rings</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Take off your jumper </a:t>
            </a:r>
            <a:r>
              <a:rPr lang="en-GB" sz="1000" dirty="0">
                <a:latin typeface="Gill Sans MT" panose="020B0502020104020203" pitchFamily="34" charset="77"/>
              </a:rPr>
              <a:t>if you are                 warm.</a:t>
            </a:r>
          </a:p>
        </p:txBody>
      </p:sp>
      <p:sp>
        <p:nvSpPr>
          <p:cNvPr id="38" name="Rectangle 37"/>
          <p:cNvSpPr/>
          <p:nvPr/>
        </p:nvSpPr>
        <p:spPr>
          <a:xfrm>
            <a:off x="148425" y="3993334"/>
            <a:ext cx="2987345" cy="2554545"/>
          </a:xfrm>
          <a:prstGeom prst="rect">
            <a:avLst/>
          </a:prstGeom>
        </p:spPr>
        <p:txBody>
          <a:bodyPr wrap="square">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Bristol, </a:t>
            </a:r>
            <a:r>
              <a:rPr lang="en-GB" sz="1000" u="sng" dirty="0">
                <a:latin typeface="Gill Sans MT" panose="020B0502020104020203" pitchFamily="34" charset="77"/>
              </a:rPr>
              <a:t>where I live</a:t>
            </a:r>
            <a:r>
              <a:rPr lang="en-GB" sz="1000" dirty="0">
                <a:latin typeface="Gill Sans MT" panose="020B0502020104020203" pitchFamily="34" charset="77"/>
              </a:rPr>
              <a:t>, is a great city. </a:t>
            </a:r>
          </a:p>
          <a:p>
            <a:pPr marL="278606" indent="-278606">
              <a:buAutoNum type="arabicParenR"/>
            </a:pPr>
            <a:r>
              <a:rPr lang="en-GB" sz="1000" u="sng" dirty="0">
                <a:latin typeface="Gill Sans MT" panose="020B0502020104020203" pitchFamily="34" charset="77"/>
              </a:rPr>
              <a:t>My mum made a drink </a:t>
            </a:r>
            <a:r>
              <a:rPr lang="en-GB" sz="1000" dirty="0">
                <a:latin typeface="Gill Sans MT" panose="020B0502020104020203" pitchFamily="34" charset="77"/>
              </a:rPr>
              <a:t>as she was thirsty.</a:t>
            </a:r>
          </a:p>
          <a:p>
            <a:pPr marL="278606" indent="-278606">
              <a:buAutoNum type="arabicParenR"/>
            </a:pPr>
            <a:r>
              <a:rPr lang="en-GB" sz="1000" u="sng" dirty="0">
                <a:latin typeface="Gill Sans MT" panose="020B0502020104020203" pitchFamily="34" charset="77"/>
              </a:rPr>
              <a:t>When the bell went</a:t>
            </a:r>
            <a:r>
              <a:rPr lang="en-GB" sz="1000" dirty="0">
                <a:latin typeface="Gill Sans MT" panose="020B0502020104020203" pitchFamily="34" charset="77"/>
              </a:rPr>
              <a:t>, the children cheered.</a:t>
            </a:r>
          </a:p>
          <a:p>
            <a:pPr marL="278606" indent="-278606">
              <a:buAutoNum type="arabicParenR"/>
            </a:pPr>
            <a:r>
              <a:rPr lang="en-GB" sz="1000" dirty="0">
                <a:latin typeface="Gill Sans MT" panose="020B0502020104020203" pitchFamily="34" charset="77"/>
              </a:rPr>
              <a:t>If the door is closed, </a:t>
            </a:r>
            <a:r>
              <a:rPr lang="en-GB" sz="1000" u="sng" dirty="0">
                <a:latin typeface="Gill Sans MT" panose="020B0502020104020203" pitchFamily="34" charset="77"/>
              </a:rPr>
              <a:t>stay away</a:t>
            </a:r>
            <a:r>
              <a:rPr lang="en-GB" sz="1000" dirty="0">
                <a:latin typeface="Gill Sans MT" panose="020B0502020104020203" pitchFamily="34" charset="77"/>
              </a:rPr>
              <a:t>.</a:t>
            </a:r>
          </a:p>
          <a:p>
            <a:pPr marL="278606" indent="-278606">
              <a:buAutoNum type="arabicParenR"/>
            </a:pPr>
            <a:r>
              <a:rPr lang="en-GB" sz="1000" dirty="0">
                <a:latin typeface="Gill Sans MT" panose="020B0502020104020203" pitchFamily="34" charset="77"/>
              </a:rPr>
              <a:t>Have something to eat </a:t>
            </a:r>
            <a:r>
              <a:rPr lang="en-GB" sz="1000" u="sng" dirty="0">
                <a:latin typeface="Gill Sans MT" panose="020B0502020104020203" pitchFamily="34" charset="77"/>
              </a:rPr>
              <a:t>after the game</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I got a blanket </a:t>
            </a:r>
            <a:r>
              <a:rPr lang="en-GB" sz="1000" dirty="0">
                <a:latin typeface="Gill Sans MT" panose="020B0502020104020203" pitchFamily="34" charset="77"/>
              </a:rPr>
              <a:t>as I was chilly. </a:t>
            </a:r>
          </a:p>
          <a:p>
            <a:pPr marL="278606" indent="-278606">
              <a:buAutoNum type="arabicParenR"/>
            </a:pPr>
            <a:r>
              <a:rPr lang="en-GB" sz="1000" u="sng" dirty="0">
                <a:latin typeface="Gill Sans MT" panose="020B0502020104020203" pitchFamily="34" charset="77"/>
              </a:rPr>
              <a:t>If you can’t see</a:t>
            </a:r>
            <a:r>
              <a:rPr lang="en-GB" sz="1000" dirty="0">
                <a:latin typeface="Gill Sans MT" panose="020B0502020104020203" pitchFamily="34" charset="77"/>
              </a:rPr>
              <a:t>, turn on the light. </a:t>
            </a:r>
          </a:p>
          <a:p>
            <a:pPr marL="278606" indent="-278606">
              <a:buAutoNum type="arabicParenR"/>
            </a:pPr>
            <a:r>
              <a:rPr lang="en-GB" sz="1000" u="sng" dirty="0">
                <a:latin typeface="Gill Sans MT" panose="020B0502020104020203" pitchFamily="34" charset="77"/>
              </a:rPr>
              <a:t>Mrs Jones</a:t>
            </a:r>
            <a:r>
              <a:rPr lang="en-GB" sz="1000" dirty="0">
                <a:latin typeface="Gill Sans MT" panose="020B0502020104020203" pitchFamily="34" charset="77"/>
              </a:rPr>
              <a:t>, our maths teacher, </a:t>
            </a:r>
            <a:r>
              <a:rPr lang="en-GB" sz="1000" u="sng" dirty="0">
                <a:latin typeface="Gill Sans MT" panose="020B0502020104020203" pitchFamily="34" charset="77"/>
              </a:rPr>
              <a:t>is really funny</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Please answer the phone </a:t>
            </a:r>
            <a:r>
              <a:rPr lang="en-GB" sz="1000" u="sng" dirty="0">
                <a:latin typeface="Gill Sans MT" panose="020B0502020104020203" pitchFamily="34" charset="77"/>
              </a:rPr>
              <a:t>if it rings</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Take off your jumper </a:t>
            </a:r>
            <a:r>
              <a:rPr lang="en-GB" sz="1000" dirty="0">
                <a:latin typeface="Gill Sans MT" panose="020B0502020104020203" pitchFamily="34" charset="77"/>
              </a:rPr>
              <a:t>if you are                 warm.</a:t>
            </a:r>
          </a:p>
        </p:txBody>
      </p:sp>
      <p:pic>
        <p:nvPicPr>
          <p:cNvPr id="39" name="Picture 38"/>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2712378" y="2671280"/>
            <a:ext cx="482885" cy="647273"/>
          </a:xfrm>
          <a:prstGeom prst="rect">
            <a:avLst/>
          </a:prstGeom>
        </p:spPr>
      </p:pic>
      <p:pic>
        <p:nvPicPr>
          <p:cNvPr id="40" name="Picture 39"/>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9232414" y="2656908"/>
            <a:ext cx="482885" cy="647273"/>
          </a:xfrm>
          <a:prstGeom prst="rect">
            <a:avLst/>
          </a:prstGeom>
        </p:spPr>
      </p:pic>
      <p:pic>
        <p:nvPicPr>
          <p:cNvPr id="47" name="Picture 46"/>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5994276" y="2671280"/>
            <a:ext cx="482885" cy="647273"/>
          </a:xfrm>
          <a:prstGeom prst="rect">
            <a:avLst/>
          </a:prstGeom>
        </p:spPr>
      </p:pic>
      <p:pic>
        <p:nvPicPr>
          <p:cNvPr id="53" name="Picture 52"/>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2712378" y="6023693"/>
            <a:ext cx="482885" cy="647273"/>
          </a:xfrm>
          <a:prstGeom prst="rect">
            <a:avLst/>
          </a:prstGeom>
        </p:spPr>
      </p:pic>
      <p:pic>
        <p:nvPicPr>
          <p:cNvPr id="55" name="Picture 54"/>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9232414" y="6009321"/>
            <a:ext cx="482885" cy="647273"/>
          </a:xfrm>
          <a:prstGeom prst="rect">
            <a:avLst/>
          </a:prstGeom>
        </p:spPr>
      </p:pic>
      <p:pic>
        <p:nvPicPr>
          <p:cNvPr id="56" name="Picture 55"/>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5994276" y="6023693"/>
            <a:ext cx="482885" cy="647273"/>
          </a:xfrm>
          <a:prstGeom prst="rect">
            <a:avLst/>
          </a:prstGeom>
        </p:spPr>
      </p:pic>
    </p:spTree>
    <p:extLst>
      <p:ext uri="{BB962C8B-B14F-4D97-AF65-F5344CB8AC3E}">
        <p14:creationId xmlns:p14="http://schemas.microsoft.com/office/powerpoint/2010/main" val="3658562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2" name="Rounded Rectangle 31"/>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33" name="Oval 32"/>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34" name="Rounded Rectangle 33"/>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35" name="Oval 34"/>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42" name="Rounded Rectangle 4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43" name="Oval 4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69" name="Rounded Rectangle 68"/>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70" name="Oval 69"/>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71" name="Rounded Rectangle 70"/>
          <p:cNvSpPr/>
          <p:nvPr/>
        </p:nvSpPr>
        <p:spPr>
          <a:xfrm>
            <a:off x="6772924" y="3608932"/>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72" name="Oval 71"/>
          <p:cNvSpPr/>
          <p:nvPr/>
        </p:nvSpPr>
        <p:spPr>
          <a:xfrm>
            <a:off x="9061585" y="3556269"/>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48" name="TextBox 47"/>
          <p:cNvSpPr txBox="1"/>
          <p:nvPr/>
        </p:nvSpPr>
        <p:spPr>
          <a:xfrm>
            <a:off x="6699771" y="607021"/>
            <a:ext cx="3015528" cy="2400657"/>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sister, </a:t>
            </a:r>
            <a:r>
              <a:rPr lang="en-GB" sz="1000" u="sng" dirty="0">
                <a:latin typeface="Gill Sans MT" panose="020B0502020104020203" pitchFamily="34" charset="77"/>
              </a:rPr>
              <a:t>who is very young</a:t>
            </a:r>
            <a:r>
              <a:rPr lang="en-GB" sz="1000" dirty="0">
                <a:latin typeface="Gill Sans MT" panose="020B0502020104020203" pitchFamily="34" charset="77"/>
              </a:rPr>
              <a:t>, can be really annoying. </a:t>
            </a:r>
          </a:p>
          <a:p>
            <a:pPr marL="278606" indent="-278606">
              <a:buAutoNum type="arabicParenR"/>
            </a:pPr>
            <a:r>
              <a:rPr lang="en-GB" sz="1000" u="sng" dirty="0">
                <a:latin typeface="Gill Sans MT" panose="020B0502020104020203" pitchFamily="34" charset="77"/>
              </a:rPr>
              <a:t>We will watch a film </a:t>
            </a:r>
            <a:r>
              <a:rPr lang="en-GB" sz="1000" dirty="0">
                <a:latin typeface="Gill Sans MT" panose="020B0502020104020203" pitchFamily="34" charset="77"/>
              </a:rPr>
              <a:t>when we get home.</a:t>
            </a:r>
          </a:p>
          <a:p>
            <a:pPr marL="278606" indent="-278606">
              <a:buAutoNum type="arabicParenR"/>
            </a:pPr>
            <a:r>
              <a:rPr lang="en-GB" sz="1000" dirty="0">
                <a:latin typeface="Gill Sans MT" panose="020B0502020104020203" pitchFamily="34" charset="77"/>
              </a:rPr>
              <a:t>After the play, </a:t>
            </a:r>
            <a:r>
              <a:rPr lang="en-GB" sz="1000" u="sng" dirty="0">
                <a:latin typeface="Gill Sans MT" panose="020B0502020104020203" pitchFamily="34" charset="77"/>
              </a:rPr>
              <a:t>we will get a bus</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When you go out for break</a:t>
            </a:r>
            <a:r>
              <a:rPr lang="en-GB" sz="1000" dirty="0">
                <a:latin typeface="Gill Sans MT" panose="020B0502020104020203" pitchFamily="34" charset="77"/>
              </a:rPr>
              <a:t>, take a snack.</a:t>
            </a:r>
          </a:p>
          <a:p>
            <a:pPr marL="278606" indent="-278606">
              <a:buAutoNum type="arabicParenR"/>
            </a:pPr>
            <a:r>
              <a:rPr lang="en-GB" sz="1000" dirty="0">
                <a:latin typeface="Gill Sans MT" panose="020B0502020104020203" pitchFamily="34" charset="77"/>
              </a:rPr>
              <a:t>If it is too late, </a:t>
            </a:r>
            <a:r>
              <a:rPr lang="en-GB" sz="1000" u="sng" dirty="0">
                <a:latin typeface="Gill Sans MT" panose="020B0502020104020203" pitchFamily="34" charset="77"/>
              </a:rPr>
              <a:t>we will go tomorrow</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He smiled </a:t>
            </a:r>
            <a:r>
              <a:rPr lang="en-GB" sz="1000" dirty="0">
                <a:latin typeface="Gill Sans MT" panose="020B0502020104020203" pitchFamily="34" charset="77"/>
              </a:rPr>
              <a:t>because he was happy.</a:t>
            </a:r>
          </a:p>
          <a:p>
            <a:pPr marL="278606" indent="-278606">
              <a:buAutoNum type="arabicParenR"/>
            </a:pPr>
            <a:r>
              <a:rPr lang="en-GB" sz="1000" dirty="0">
                <a:latin typeface="Gill Sans MT" panose="020B0502020104020203" pitchFamily="34" charset="77"/>
              </a:rPr>
              <a:t>I am excited </a:t>
            </a:r>
            <a:r>
              <a:rPr lang="en-GB" sz="1000" u="sng" dirty="0">
                <a:latin typeface="Gill Sans MT" panose="020B0502020104020203" pitchFamily="34" charset="77"/>
              </a:rPr>
              <a:t>as I haven’t been before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The park</a:t>
            </a:r>
            <a:r>
              <a:rPr lang="en-GB" sz="1000" dirty="0">
                <a:latin typeface="Gill Sans MT" panose="020B0502020104020203" pitchFamily="34" charset="77"/>
              </a:rPr>
              <a:t>, which was nearby, </a:t>
            </a:r>
            <a:r>
              <a:rPr lang="en-GB" sz="1000" u="sng" dirty="0">
                <a:latin typeface="Gill Sans MT" panose="020B0502020104020203" pitchFamily="34" charset="77"/>
              </a:rPr>
              <a:t>was closed</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When the guests left</a:t>
            </a:r>
            <a:r>
              <a:rPr lang="en-GB" sz="1000" dirty="0">
                <a:latin typeface="Gill Sans MT" panose="020B0502020104020203" pitchFamily="34" charset="77"/>
              </a:rPr>
              <a:t>, they tidied up.</a:t>
            </a:r>
          </a:p>
          <a:p>
            <a:pPr marL="278606" indent="-278606">
              <a:buAutoNum type="arabicParenR"/>
            </a:pPr>
            <a:r>
              <a:rPr lang="en-GB" sz="1000" u="sng" dirty="0">
                <a:latin typeface="Gill Sans MT" panose="020B0502020104020203" pitchFamily="34" charset="77"/>
              </a:rPr>
              <a:t>Please turn the oven </a:t>
            </a:r>
            <a:r>
              <a:rPr lang="en-GB" sz="1000" dirty="0">
                <a:latin typeface="Gill Sans MT" panose="020B0502020104020203" pitchFamily="34" charset="77"/>
              </a:rPr>
              <a:t>on when you              get home. </a:t>
            </a:r>
          </a:p>
        </p:txBody>
      </p:sp>
      <p:sp>
        <p:nvSpPr>
          <p:cNvPr id="52" name="TextBox 51"/>
          <p:cNvSpPr txBox="1"/>
          <p:nvPr/>
        </p:nvSpPr>
        <p:spPr>
          <a:xfrm>
            <a:off x="3455900" y="676406"/>
            <a:ext cx="2977501"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sister, </a:t>
            </a:r>
            <a:r>
              <a:rPr lang="en-GB" sz="1000" u="sng" dirty="0">
                <a:latin typeface="Gill Sans MT" panose="020B0502020104020203" pitchFamily="34" charset="77"/>
              </a:rPr>
              <a:t>who is very young</a:t>
            </a:r>
            <a:r>
              <a:rPr lang="en-GB" sz="1000" dirty="0">
                <a:latin typeface="Gill Sans MT" panose="020B0502020104020203" pitchFamily="34" charset="77"/>
              </a:rPr>
              <a:t>, can be really annoying. </a:t>
            </a:r>
          </a:p>
          <a:p>
            <a:pPr marL="278606" indent="-278606">
              <a:buAutoNum type="arabicParenR"/>
            </a:pPr>
            <a:r>
              <a:rPr lang="en-GB" sz="1000" u="sng" dirty="0">
                <a:latin typeface="Gill Sans MT" panose="020B0502020104020203" pitchFamily="34" charset="77"/>
              </a:rPr>
              <a:t>We will watch a film </a:t>
            </a:r>
            <a:r>
              <a:rPr lang="en-GB" sz="1000" dirty="0">
                <a:latin typeface="Gill Sans MT" panose="020B0502020104020203" pitchFamily="34" charset="77"/>
              </a:rPr>
              <a:t>when we get home.</a:t>
            </a:r>
          </a:p>
          <a:p>
            <a:pPr marL="278606" indent="-278606">
              <a:buAutoNum type="arabicParenR"/>
            </a:pPr>
            <a:r>
              <a:rPr lang="en-GB" sz="1000" dirty="0">
                <a:latin typeface="Gill Sans MT" panose="020B0502020104020203" pitchFamily="34" charset="77"/>
              </a:rPr>
              <a:t>After the play, </a:t>
            </a:r>
            <a:r>
              <a:rPr lang="en-GB" sz="1000" u="sng" dirty="0">
                <a:latin typeface="Gill Sans MT" panose="020B0502020104020203" pitchFamily="34" charset="77"/>
              </a:rPr>
              <a:t>we will get a bus</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When you go out for break</a:t>
            </a:r>
            <a:r>
              <a:rPr lang="en-GB" sz="1000" dirty="0">
                <a:latin typeface="Gill Sans MT" panose="020B0502020104020203" pitchFamily="34" charset="77"/>
              </a:rPr>
              <a:t>, take a snack.</a:t>
            </a:r>
          </a:p>
          <a:p>
            <a:pPr marL="278606" indent="-278606">
              <a:buAutoNum type="arabicParenR"/>
            </a:pPr>
            <a:r>
              <a:rPr lang="en-GB" sz="1000" dirty="0">
                <a:latin typeface="Gill Sans MT" panose="020B0502020104020203" pitchFamily="34" charset="77"/>
              </a:rPr>
              <a:t>If it is too late, </a:t>
            </a:r>
            <a:r>
              <a:rPr lang="en-GB" sz="1000" u="sng" dirty="0">
                <a:latin typeface="Gill Sans MT" panose="020B0502020104020203" pitchFamily="34" charset="77"/>
              </a:rPr>
              <a:t>we will go tomorrow</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He smiled </a:t>
            </a:r>
            <a:r>
              <a:rPr lang="en-GB" sz="1000" dirty="0">
                <a:latin typeface="Gill Sans MT" panose="020B0502020104020203" pitchFamily="34" charset="77"/>
              </a:rPr>
              <a:t>because he was happy.</a:t>
            </a:r>
          </a:p>
          <a:p>
            <a:pPr marL="278606" indent="-278606">
              <a:buAutoNum type="arabicParenR"/>
            </a:pPr>
            <a:r>
              <a:rPr lang="en-GB" sz="1000" dirty="0">
                <a:latin typeface="Gill Sans MT" panose="020B0502020104020203" pitchFamily="34" charset="77"/>
              </a:rPr>
              <a:t>I am excited </a:t>
            </a:r>
            <a:r>
              <a:rPr lang="en-GB" sz="1000" u="sng" dirty="0">
                <a:latin typeface="Gill Sans MT" panose="020B0502020104020203" pitchFamily="34" charset="77"/>
              </a:rPr>
              <a:t>as I haven’t been before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The park</a:t>
            </a:r>
            <a:r>
              <a:rPr lang="en-GB" sz="1000" dirty="0">
                <a:latin typeface="Gill Sans MT" panose="020B0502020104020203" pitchFamily="34" charset="77"/>
              </a:rPr>
              <a:t>, which was nearby, </a:t>
            </a:r>
            <a:r>
              <a:rPr lang="en-GB" sz="1000" u="sng" dirty="0">
                <a:latin typeface="Gill Sans MT" panose="020B0502020104020203" pitchFamily="34" charset="77"/>
              </a:rPr>
              <a:t>was closed</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When the guests left</a:t>
            </a:r>
            <a:r>
              <a:rPr lang="en-GB" sz="1000" dirty="0">
                <a:latin typeface="Gill Sans MT" panose="020B0502020104020203" pitchFamily="34" charset="77"/>
              </a:rPr>
              <a:t>, they tidied up.</a:t>
            </a:r>
          </a:p>
          <a:p>
            <a:pPr marL="278606" indent="-278606">
              <a:buAutoNum type="arabicParenR"/>
            </a:pPr>
            <a:r>
              <a:rPr lang="en-GB" sz="1000" u="sng" dirty="0">
                <a:latin typeface="Gill Sans MT" panose="020B0502020104020203" pitchFamily="34" charset="77"/>
              </a:rPr>
              <a:t>Please turn the oven </a:t>
            </a:r>
            <a:r>
              <a:rPr lang="en-GB" sz="1000" dirty="0">
                <a:latin typeface="Gill Sans MT" panose="020B0502020104020203" pitchFamily="34" charset="77"/>
              </a:rPr>
              <a:t>on when you              get home. </a:t>
            </a:r>
          </a:p>
        </p:txBody>
      </p:sp>
      <p:sp>
        <p:nvSpPr>
          <p:cNvPr id="3" name="Rectangle 2"/>
          <p:cNvSpPr/>
          <p:nvPr/>
        </p:nvSpPr>
        <p:spPr>
          <a:xfrm>
            <a:off x="164158" y="618063"/>
            <a:ext cx="2971612" cy="2554545"/>
          </a:xfrm>
          <a:prstGeom prst="rect">
            <a:avLst/>
          </a:prstGeom>
        </p:spPr>
        <p:txBody>
          <a:bodyPr wrap="square">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sister, </a:t>
            </a:r>
            <a:r>
              <a:rPr lang="en-GB" sz="1000" u="sng" dirty="0">
                <a:latin typeface="Gill Sans MT" panose="020B0502020104020203" pitchFamily="34" charset="77"/>
              </a:rPr>
              <a:t>who is very young</a:t>
            </a:r>
            <a:r>
              <a:rPr lang="en-GB" sz="1000" dirty="0">
                <a:latin typeface="Gill Sans MT" panose="020B0502020104020203" pitchFamily="34" charset="77"/>
              </a:rPr>
              <a:t>, can be really annoying. </a:t>
            </a:r>
          </a:p>
          <a:p>
            <a:pPr marL="278606" indent="-278606">
              <a:buAutoNum type="arabicParenR"/>
            </a:pPr>
            <a:r>
              <a:rPr lang="en-GB" sz="1000" u="sng" dirty="0">
                <a:latin typeface="Gill Sans MT" panose="020B0502020104020203" pitchFamily="34" charset="77"/>
              </a:rPr>
              <a:t>We will watch a film </a:t>
            </a:r>
            <a:r>
              <a:rPr lang="en-GB" sz="1000" dirty="0">
                <a:latin typeface="Gill Sans MT" panose="020B0502020104020203" pitchFamily="34" charset="77"/>
              </a:rPr>
              <a:t>when we get home.</a:t>
            </a:r>
          </a:p>
          <a:p>
            <a:pPr marL="278606" indent="-278606">
              <a:buAutoNum type="arabicParenR"/>
            </a:pPr>
            <a:r>
              <a:rPr lang="en-GB" sz="1000" dirty="0">
                <a:latin typeface="Gill Sans MT" panose="020B0502020104020203" pitchFamily="34" charset="77"/>
              </a:rPr>
              <a:t>After the play, </a:t>
            </a:r>
            <a:r>
              <a:rPr lang="en-GB" sz="1000" u="sng" dirty="0">
                <a:latin typeface="Gill Sans MT" panose="020B0502020104020203" pitchFamily="34" charset="77"/>
              </a:rPr>
              <a:t>we will get a bus</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When you go out for break</a:t>
            </a:r>
            <a:r>
              <a:rPr lang="en-GB" sz="1000" dirty="0">
                <a:latin typeface="Gill Sans MT" panose="020B0502020104020203" pitchFamily="34" charset="77"/>
              </a:rPr>
              <a:t>, take a snack.</a:t>
            </a:r>
          </a:p>
          <a:p>
            <a:pPr marL="278606" indent="-278606">
              <a:buAutoNum type="arabicParenR"/>
            </a:pPr>
            <a:r>
              <a:rPr lang="en-GB" sz="1000" dirty="0">
                <a:latin typeface="Gill Sans MT" panose="020B0502020104020203" pitchFamily="34" charset="77"/>
              </a:rPr>
              <a:t>If it is too late, </a:t>
            </a:r>
            <a:r>
              <a:rPr lang="en-GB" sz="1000" u="sng" dirty="0">
                <a:latin typeface="Gill Sans MT" panose="020B0502020104020203" pitchFamily="34" charset="77"/>
              </a:rPr>
              <a:t>we will go tomorrow</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He smiled </a:t>
            </a:r>
            <a:r>
              <a:rPr lang="en-GB" sz="1000" dirty="0">
                <a:latin typeface="Gill Sans MT" panose="020B0502020104020203" pitchFamily="34" charset="77"/>
              </a:rPr>
              <a:t>because he was happy.</a:t>
            </a:r>
          </a:p>
          <a:p>
            <a:pPr marL="278606" indent="-278606">
              <a:buAutoNum type="arabicParenR"/>
            </a:pPr>
            <a:r>
              <a:rPr lang="en-GB" sz="1000" dirty="0">
                <a:latin typeface="Gill Sans MT" panose="020B0502020104020203" pitchFamily="34" charset="77"/>
              </a:rPr>
              <a:t>I am excited </a:t>
            </a:r>
            <a:r>
              <a:rPr lang="en-GB" sz="1000" u="sng" dirty="0">
                <a:latin typeface="Gill Sans MT" panose="020B0502020104020203" pitchFamily="34" charset="77"/>
              </a:rPr>
              <a:t>as I haven’t been before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The park</a:t>
            </a:r>
            <a:r>
              <a:rPr lang="en-GB" sz="1000" dirty="0">
                <a:latin typeface="Gill Sans MT" panose="020B0502020104020203" pitchFamily="34" charset="77"/>
              </a:rPr>
              <a:t>, which was nearby, </a:t>
            </a:r>
            <a:r>
              <a:rPr lang="en-GB" sz="1000" u="sng" dirty="0">
                <a:latin typeface="Gill Sans MT" panose="020B0502020104020203" pitchFamily="34" charset="77"/>
              </a:rPr>
              <a:t>was closed</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When the guests left</a:t>
            </a:r>
            <a:r>
              <a:rPr lang="en-GB" sz="1000" dirty="0">
                <a:latin typeface="Gill Sans MT" panose="020B0502020104020203" pitchFamily="34" charset="77"/>
              </a:rPr>
              <a:t>, they tidied up.</a:t>
            </a:r>
          </a:p>
          <a:p>
            <a:pPr marL="278606" indent="-278606">
              <a:buAutoNum type="arabicParenR"/>
            </a:pPr>
            <a:r>
              <a:rPr lang="en-GB" sz="1000" u="sng" dirty="0">
                <a:latin typeface="Gill Sans MT" panose="020B0502020104020203" pitchFamily="34" charset="77"/>
              </a:rPr>
              <a:t>Please turn the oven </a:t>
            </a:r>
            <a:r>
              <a:rPr lang="en-GB" sz="1000" dirty="0">
                <a:latin typeface="Gill Sans MT" panose="020B0502020104020203" pitchFamily="34" charset="77"/>
              </a:rPr>
              <a:t>on when you              get home. </a:t>
            </a:r>
          </a:p>
        </p:txBody>
      </p:sp>
      <p:sp>
        <p:nvSpPr>
          <p:cNvPr id="36" name="TextBox 35"/>
          <p:cNvSpPr txBox="1"/>
          <p:nvPr/>
        </p:nvSpPr>
        <p:spPr>
          <a:xfrm>
            <a:off x="6699771" y="4020955"/>
            <a:ext cx="3015528" cy="2400657"/>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sister, </a:t>
            </a:r>
            <a:r>
              <a:rPr lang="en-GB" sz="1000" u="sng" dirty="0">
                <a:latin typeface="Gill Sans MT" panose="020B0502020104020203" pitchFamily="34" charset="77"/>
              </a:rPr>
              <a:t>who is very young</a:t>
            </a:r>
            <a:r>
              <a:rPr lang="en-GB" sz="1000" dirty="0">
                <a:latin typeface="Gill Sans MT" panose="020B0502020104020203" pitchFamily="34" charset="77"/>
              </a:rPr>
              <a:t>, can be really annoying. </a:t>
            </a:r>
          </a:p>
          <a:p>
            <a:pPr marL="278606" indent="-278606">
              <a:buAutoNum type="arabicParenR"/>
            </a:pPr>
            <a:r>
              <a:rPr lang="en-GB" sz="1000" u="sng" dirty="0">
                <a:latin typeface="Gill Sans MT" panose="020B0502020104020203" pitchFamily="34" charset="77"/>
              </a:rPr>
              <a:t>We will watch a film </a:t>
            </a:r>
            <a:r>
              <a:rPr lang="en-GB" sz="1000" dirty="0">
                <a:latin typeface="Gill Sans MT" panose="020B0502020104020203" pitchFamily="34" charset="77"/>
              </a:rPr>
              <a:t>when we get home.</a:t>
            </a:r>
          </a:p>
          <a:p>
            <a:pPr marL="278606" indent="-278606">
              <a:buAutoNum type="arabicParenR"/>
            </a:pPr>
            <a:r>
              <a:rPr lang="en-GB" sz="1000" dirty="0">
                <a:latin typeface="Gill Sans MT" panose="020B0502020104020203" pitchFamily="34" charset="77"/>
              </a:rPr>
              <a:t>After the play, </a:t>
            </a:r>
            <a:r>
              <a:rPr lang="en-GB" sz="1000" u="sng" dirty="0">
                <a:latin typeface="Gill Sans MT" panose="020B0502020104020203" pitchFamily="34" charset="77"/>
              </a:rPr>
              <a:t>we will get a bus</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When you go out for break</a:t>
            </a:r>
            <a:r>
              <a:rPr lang="en-GB" sz="1000" dirty="0">
                <a:latin typeface="Gill Sans MT" panose="020B0502020104020203" pitchFamily="34" charset="77"/>
              </a:rPr>
              <a:t>, take a snack.</a:t>
            </a:r>
          </a:p>
          <a:p>
            <a:pPr marL="278606" indent="-278606">
              <a:buAutoNum type="arabicParenR"/>
            </a:pPr>
            <a:r>
              <a:rPr lang="en-GB" sz="1000" dirty="0">
                <a:latin typeface="Gill Sans MT" panose="020B0502020104020203" pitchFamily="34" charset="77"/>
              </a:rPr>
              <a:t>If it is too late, </a:t>
            </a:r>
            <a:r>
              <a:rPr lang="en-GB" sz="1000" u="sng" dirty="0">
                <a:latin typeface="Gill Sans MT" panose="020B0502020104020203" pitchFamily="34" charset="77"/>
              </a:rPr>
              <a:t>we will go tomorrow</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He smiled </a:t>
            </a:r>
            <a:r>
              <a:rPr lang="en-GB" sz="1000" dirty="0">
                <a:latin typeface="Gill Sans MT" panose="020B0502020104020203" pitchFamily="34" charset="77"/>
              </a:rPr>
              <a:t>because he was happy.</a:t>
            </a:r>
          </a:p>
          <a:p>
            <a:pPr marL="278606" indent="-278606">
              <a:buAutoNum type="arabicParenR"/>
            </a:pPr>
            <a:r>
              <a:rPr lang="en-GB" sz="1000" dirty="0">
                <a:latin typeface="Gill Sans MT" panose="020B0502020104020203" pitchFamily="34" charset="77"/>
              </a:rPr>
              <a:t>I am excited </a:t>
            </a:r>
            <a:r>
              <a:rPr lang="en-GB" sz="1000" u="sng" dirty="0">
                <a:latin typeface="Gill Sans MT" panose="020B0502020104020203" pitchFamily="34" charset="77"/>
              </a:rPr>
              <a:t>as I haven’t been before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The park</a:t>
            </a:r>
            <a:r>
              <a:rPr lang="en-GB" sz="1000" dirty="0">
                <a:latin typeface="Gill Sans MT" panose="020B0502020104020203" pitchFamily="34" charset="77"/>
              </a:rPr>
              <a:t>, which was nearby, </a:t>
            </a:r>
            <a:r>
              <a:rPr lang="en-GB" sz="1000" u="sng" dirty="0">
                <a:latin typeface="Gill Sans MT" panose="020B0502020104020203" pitchFamily="34" charset="77"/>
              </a:rPr>
              <a:t>was closed</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When the guests left</a:t>
            </a:r>
            <a:r>
              <a:rPr lang="en-GB" sz="1000" dirty="0">
                <a:latin typeface="Gill Sans MT" panose="020B0502020104020203" pitchFamily="34" charset="77"/>
              </a:rPr>
              <a:t>, they tidied up.</a:t>
            </a:r>
          </a:p>
          <a:p>
            <a:pPr marL="278606" indent="-278606">
              <a:buAutoNum type="arabicParenR"/>
            </a:pPr>
            <a:r>
              <a:rPr lang="en-GB" sz="1000" u="sng" dirty="0">
                <a:latin typeface="Gill Sans MT" panose="020B0502020104020203" pitchFamily="34" charset="77"/>
              </a:rPr>
              <a:t>Please turn the oven </a:t>
            </a:r>
            <a:r>
              <a:rPr lang="en-GB" sz="1000" dirty="0">
                <a:latin typeface="Gill Sans MT" panose="020B0502020104020203" pitchFamily="34" charset="77"/>
              </a:rPr>
              <a:t>on when you              get home. </a:t>
            </a:r>
          </a:p>
        </p:txBody>
      </p:sp>
      <p:sp>
        <p:nvSpPr>
          <p:cNvPr id="37" name="TextBox 36"/>
          <p:cNvSpPr txBox="1"/>
          <p:nvPr/>
        </p:nvSpPr>
        <p:spPr>
          <a:xfrm>
            <a:off x="3424098" y="4020955"/>
            <a:ext cx="3009303"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sister, </a:t>
            </a:r>
            <a:r>
              <a:rPr lang="en-GB" sz="1000" u="sng" dirty="0">
                <a:latin typeface="Gill Sans MT" panose="020B0502020104020203" pitchFamily="34" charset="77"/>
              </a:rPr>
              <a:t>who is very young</a:t>
            </a:r>
            <a:r>
              <a:rPr lang="en-GB" sz="1000" dirty="0">
                <a:latin typeface="Gill Sans MT" panose="020B0502020104020203" pitchFamily="34" charset="77"/>
              </a:rPr>
              <a:t>, can be really annoying. </a:t>
            </a:r>
          </a:p>
          <a:p>
            <a:pPr marL="278606" indent="-278606">
              <a:buAutoNum type="arabicParenR"/>
            </a:pPr>
            <a:r>
              <a:rPr lang="en-GB" sz="1000" u="sng" dirty="0">
                <a:latin typeface="Gill Sans MT" panose="020B0502020104020203" pitchFamily="34" charset="77"/>
              </a:rPr>
              <a:t>We will watch a film </a:t>
            </a:r>
            <a:r>
              <a:rPr lang="en-GB" sz="1000" dirty="0">
                <a:latin typeface="Gill Sans MT" panose="020B0502020104020203" pitchFamily="34" charset="77"/>
              </a:rPr>
              <a:t>when we get home.</a:t>
            </a:r>
          </a:p>
          <a:p>
            <a:pPr marL="278606" indent="-278606">
              <a:buAutoNum type="arabicParenR"/>
            </a:pPr>
            <a:r>
              <a:rPr lang="en-GB" sz="1000" dirty="0">
                <a:latin typeface="Gill Sans MT" panose="020B0502020104020203" pitchFamily="34" charset="77"/>
              </a:rPr>
              <a:t>After the play, </a:t>
            </a:r>
            <a:r>
              <a:rPr lang="en-GB" sz="1000" u="sng" dirty="0">
                <a:latin typeface="Gill Sans MT" panose="020B0502020104020203" pitchFamily="34" charset="77"/>
              </a:rPr>
              <a:t>we will get a bus</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When you go out for break</a:t>
            </a:r>
            <a:r>
              <a:rPr lang="en-GB" sz="1000" dirty="0">
                <a:latin typeface="Gill Sans MT" panose="020B0502020104020203" pitchFamily="34" charset="77"/>
              </a:rPr>
              <a:t>, take a snack.</a:t>
            </a:r>
          </a:p>
          <a:p>
            <a:pPr marL="278606" indent="-278606">
              <a:buAutoNum type="arabicParenR"/>
            </a:pPr>
            <a:r>
              <a:rPr lang="en-GB" sz="1000" dirty="0">
                <a:latin typeface="Gill Sans MT" panose="020B0502020104020203" pitchFamily="34" charset="77"/>
              </a:rPr>
              <a:t>If it is too late, </a:t>
            </a:r>
            <a:r>
              <a:rPr lang="en-GB" sz="1000" u="sng" dirty="0">
                <a:latin typeface="Gill Sans MT" panose="020B0502020104020203" pitchFamily="34" charset="77"/>
              </a:rPr>
              <a:t>we will go tomorrow</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He smiled </a:t>
            </a:r>
            <a:r>
              <a:rPr lang="en-GB" sz="1000" dirty="0">
                <a:latin typeface="Gill Sans MT" panose="020B0502020104020203" pitchFamily="34" charset="77"/>
              </a:rPr>
              <a:t>because he was happy.</a:t>
            </a:r>
          </a:p>
          <a:p>
            <a:pPr marL="278606" indent="-278606">
              <a:buAutoNum type="arabicParenR"/>
            </a:pPr>
            <a:r>
              <a:rPr lang="en-GB" sz="1000" dirty="0">
                <a:latin typeface="Gill Sans MT" panose="020B0502020104020203" pitchFamily="34" charset="77"/>
              </a:rPr>
              <a:t>I am excited </a:t>
            </a:r>
            <a:r>
              <a:rPr lang="en-GB" sz="1000" u="sng" dirty="0">
                <a:latin typeface="Gill Sans MT" panose="020B0502020104020203" pitchFamily="34" charset="77"/>
              </a:rPr>
              <a:t>as I haven’t been before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The park</a:t>
            </a:r>
            <a:r>
              <a:rPr lang="en-GB" sz="1000" dirty="0">
                <a:latin typeface="Gill Sans MT" panose="020B0502020104020203" pitchFamily="34" charset="77"/>
              </a:rPr>
              <a:t>, which was nearby, </a:t>
            </a:r>
            <a:r>
              <a:rPr lang="en-GB" sz="1000" u="sng" dirty="0">
                <a:latin typeface="Gill Sans MT" panose="020B0502020104020203" pitchFamily="34" charset="77"/>
              </a:rPr>
              <a:t>was closed</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When the guests left</a:t>
            </a:r>
            <a:r>
              <a:rPr lang="en-GB" sz="1000" dirty="0">
                <a:latin typeface="Gill Sans MT" panose="020B0502020104020203" pitchFamily="34" charset="77"/>
              </a:rPr>
              <a:t>, they tidied up.</a:t>
            </a:r>
          </a:p>
          <a:p>
            <a:pPr marL="278606" indent="-278606">
              <a:buAutoNum type="arabicParenR"/>
            </a:pPr>
            <a:r>
              <a:rPr lang="en-GB" sz="1000" u="sng" dirty="0">
                <a:latin typeface="Gill Sans MT" panose="020B0502020104020203" pitchFamily="34" charset="77"/>
              </a:rPr>
              <a:t>Please turn the oven </a:t>
            </a:r>
            <a:r>
              <a:rPr lang="en-GB" sz="1000" dirty="0">
                <a:latin typeface="Gill Sans MT" panose="020B0502020104020203" pitchFamily="34" charset="77"/>
              </a:rPr>
              <a:t>on when you              get home. </a:t>
            </a:r>
          </a:p>
        </p:txBody>
      </p:sp>
      <p:sp>
        <p:nvSpPr>
          <p:cNvPr id="38" name="Rectangle 37"/>
          <p:cNvSpPr/>
          <p:nvPr/>
        </p:nvSpPr>
        <p:spPr>
          <a:xfrm>
            <a:off x="148425" y="3993334"/>
            <a:ext cx="2987345" cy="2554545"/>
          </a:xfrm>
          <a:prstGeom prst="rect">
            <a:avLst/>
          </a:prstGeom>
        </p:spPr>
        <p:txBody>
          <a:bodyPr wrap="square">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sister, </a:t>
            </a:r>
            <a:r>
              <a:rPr lang="en-GB" sz="1000" u="sng" dirty="0">
                <a:latin typeface="Gill Sans MT" panose="020B0502020104020203" pitchFamily="34" charset="77"/>
              </a:rPr>
              <a:t>who is very young</a:t>
            </a:r>
            <a:r>
              <a:rPr lang="en-GB" sz="1000" dirty="0">
                <a:latin typeface="Gill Sans MT" panose="020B0502020104020203" pitchFamily="34" charset="77"/>
              </a:rPr>
              <a:t>, can be really annoying. </a:t>
            </a:r>
          </a:p>
          <a:p>
            <a:pPr marL="278606" indent="-278606">
              <a:buAutoNum type="arabicParenR"/>
            </a:pPr>
            <a:r>
              <a:rPr lang="en-GB" sz="1000" u="sng" dirty="0">
                <a:latin typeface="Gill Sans MT" panose="020B0502020104020203" pitchFamily="34" charset="77"/>
              </a:rPr>
              <a:t>We will watch a film </a:t>
            </a:r>
            <a:r>
              <a:rPr lang="en-GB" sz="1000" dirty="0">
                <a:latin typeface="Gill Sans MT" panose="020B0502020104020203" pitchFamily="34" charset="77"/>
              </a:rPr>
              <a:t>when we get home.</a:t>
            </a:r>
          </a:p>
          <a:p>
            <a:pPr marL="278606" indent="-278606">
              <a:buAutoNum type="arabicParenR"/>
            </a:pPr>
            <a:r>
              <a:rPr lang="en-GB" sz="1000" dirty="0">
                <a:latin typeface="Gill Sans MT" panose="020B0502020104020203" pitchFamily="34" charset="77"/>
              </a:rPr>
              <a:t>After the play, </a:t>
            </a:r>
            <a:r>
              <a:rPr lang="en-GB" sz="1000" u="sng" dirty="0">
                <a:latin typeface="Gill Sans MT" panose="020B0502020104020203" pitchFamily="34" charset="77"/>
              </a:rPr>
              <a:t>we will get a bus</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When you go out for break</a:t>
            </a:r>
            <a:r>
              <a:rPr lang="en-GB" sz="1000" dirty="0">
                <a:latin typeface="Gill Sans MT" panose="020B0502020104020203" pitchFamily="34" charset="77"/>
              </a:rPr>
              <a:t>, take a snack.</a:t>
            </a:r>
          </a:p>
          <a:p>
            <a:pPr marL="278606" indent="-278606">
              <a:buAutoNum type="arabicParenR"/>
            </a:pPr>
            <a:r>
              <a:rPr lang="en-GB" sz="1000" dirty="0">
                <a:latin typeface="Gill Sans MT" panose="020B0502020104020203" pitchFamily="34" charset="77"/>
              </a:rPr>
              <a:t>If it is too late, </a:t>
            </a:r>
            <a:r>
              <a:rPr lang="en-GB" sz="1000" u="sng" dirty="0">
                <a:latin typeface="Gill Sans MT" panose="020B0502020104020203" pitchFamily="34" charset="77"/>
              </a:rPr>
              <a:t>we will go tomorrow</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He smiled </a:t>
            </a:r>
            <a:r>
              <a:rPr lang="en-GB" sz="1000" dirty="0">
                <a:latin typeface="Gill Sans MT" panose="020B0502020104020203" pitchFamily="34" charset="77"/>
              </a:rPr>
              <a:t>because he was happy.</a:t>
            </a:r>
          </a:p>
          <a:p>
            <a:pPr marL="278606" indent="-278606">
              <a:buAutoNum type="arabicParenR"/>
            </a:pPr>
            <a:r>
              <a:rPr lang="en-GB" sz="1000" dirty="0">
                <a:latin typeface="Gill Sans MT" panose="020B0502020104020203" pitchFamily="34" charset="77"/>
              </a:rPr>
              <a:t>I am excited </a:t>
            </a:r>
            <a:r>
              <a:rPr lang="en-GB" sz="1000" u="sng" dirty="0">
                <a:latin typeface="Gill Sans MT" panose="020B0502020104020203" pitchFamily="34" charset="77"/>
              </a:rPr>
              <a:t>as I haven’t been before</a:t>
            </a:r>
            <a:r>
              <a:rPr lang="en-GB" sz="1000" dirty="0">
                <a:latin typeface="Gill Sans MT" panose="020B0502020104020203" pitchFamily="34" charset="77"/>
              </a:rPr>
              <a:t>. </a:t>
            </a:r>
          </a:p>
          <a:p>
            <a:pPr marL="278606" indent="-278606">
              <a:buAutoNum type="arabicParenR"/>
            </a:pPr>
            <a:r>
              <a:rPr lang="en-GB" sz="1000" u="sng" dirty="0">
                <a:latin typeface="Gill Sans MT" panose="020B0502020104020203" pitchFamily="34" charset="77"/>
              </a:rPr>
              <a:t>The park</a:t>
            </a:r>
            <a:r>
              <a:rPr lang="en-GB" sz="1000" dirty="0">
                <a:latin typeface="Gill Sans MT" panose="020B0502020104020203" pitchFamily="34" charset="77"/>
              </a:rPr>
              <a:t>, which was nearby, </a:t>
            </a:r>
            <a:r>
              <a:rPr lang="en-GB" sz="1000" u="sng" dirty="0">
                <a:latin typeface="Gill Sans MT" panose="020B0502020104020203" pitchFamily="34" charset="77"/>
              </a:rPr>
              <a:t>was closed</a:t>
            </a:r>
            <a:r>
              <a:rPr lang="en-GB" sz="1000" dirty="0">
                <a:latin typeface="Gill Sans MT" panose="020B0502020104020203" pitchFamily="34" charset="77"/>
              </a:rPr>
              <a:t>.</a:t>
            </a:r>
          </a:p>
          <a:p>
            <a:pPr marL="278606" indent="-278606">
              <a:buAutoNum type="arabicParenR"/>
            </a:pPr>
            <a:r>
              <a:rPr lang="en-GB" sz="1000" u="sng" dirty="0">
                <a:latin typeface="Gill Sans MT" panose="020B0502020104020203" pitchFamily="34" charset="77"/>
              </a:rPr>
              <a:t>When the guests left</a:t>
            </a:r>
            <a:r>
              <a:rPr lang="en-GB" sz="1000" dirty="0">
                <a:latin typeface="Gill Sans MT" panose="020B0502020104020203" pitchFamily="34" charset="77"/>
              </a:rPr>
              <a:t>, they tidied up.</a:t>
            </a:r>
          </a:p>
          <a:p>
            <a:pPr marL="278606" indent="-278606">
              <a:buAutoNum type="arabicParenR"/>
            </a:pPr>
            <a:r>
              <a:rPr lang="en-GB" sz="1000" u="sng" dirty="0">
                <a:latin typeface="Gill Sans MT" panose="020B0502020104020203" pitchFamily="34" charset="77"/>
              </a:rPr>
              <a:t>Please turn the oven </a:t>
            </a:r>
            <a:r>
              <a:rPr lang="en-GB" sz="1000" dirty="0">
                <a:latin typeface="Gill Sans MT" panose="020B0502020104020203" pitchFamily="34" charset="77"/>
              </a:rPr>
              <a:t>on when you              get home. </a:t>
            </a:r>
          </a:p>
        </p:txBody>
      </p:sp>
      <p:pic>
        <p:nvPicPr>
          <p:cNvPr id="39" name="Picture 38"/>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2712378" y="2671280"/>
            <a:ext cx="482885" cy="647273"/>
          </a:xfrm>
          <a:prstGeom prst="rect">
            <a:avLst/>
          </a:prstGeom>
        </p:spPr>
      </p:pic>
      <p:pic>
        <p:nvPicPr>
          <p:cNvPr id="40" name="Picture 39"/>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9232414" y="2656908"/>
            <a:ext cx="482885" cy="647273"/>
          </a:xfrm>
          <a:prstGeom prst="rect">
            <a:avLst/>
          </a:prstGeom>
        </p:spPr>
      </p:pic>
      <p:pic>
        <p:nvPicPr>
          <p:cNvPr id="47" name="Picture 46"/>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5994276" y="2671280"/>
            <a:ext cx="482885" cy="647273"/>
          </a:xfrm>
          <a:prstGeom prst="rect">
            <a:avLst/>
          </a:prstGeom>
        </p:spPr>
      </p:pic>
      <p:pic>
        <p:nvPicPr>
          <p:cNvPr id="53" name="Picture 52"/>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2712378" y="6023693"/>
            <a:ext cx="482885" cy="647273"/>
          </a:xfrm>
          <a:prstGeom prst="rect">
            <a:avLst/>
          </a:prstGeom>
        </p:spPr>
      </p:pic>
      <p:pic>
        <p:nvPicPr>
          <p:cNvPr id="55" name="Picture 54"/>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9232414" y="6009321"/>
            <a:ext cx="482885" cy="647273"/>
          </a:xfrm>
          <a:prstGeom prst="rect">
            <a:avLst/>
          </a:prstGeom>
        </p:spPr>
      </p:pic>
      <p:pic>
        <p:nvPicPr>
          <p:cNvPr id="56" name="Picture 55"/>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5994276" y="6023693"/>
            <a:ext cx="482885" cy="647273"/>
          </a:xfrm>
          <a:prstGeom prst="rect">
            <a:avLst/>
          </a:prstGeom>
        </p:spPr>
      </p:pic>
    </p:spTree>
    <p:extLst>
      <p:ext uri="{BB962C8B-B14F-4D97-AF65-F5344CB8AC3E}">
        <p14:creationId xmlns:p14="http://schemas.microsoft.com/office/powerpoint/2010/main" val="1359221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3" name="Rectangle 2"/>
          <p:cNvSpPr/>
          <p:nvPr/>
        </p:nvSpPr>
        <p:spPr>
          <a:xfrm>
            <a:off x="164158" y="618063"/>
            <a:ext cx="2971612" cy="2708434"/>
          </a:xfrm>
          <a:prstGeom prst="rect">
            <a:avLst/>
          </a:prstGeom>
        </p:spPr>
        <p:txBody>
          <a:bodyPr wrap="square">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Put your hand up </a:t>
            </a:r>
            <a:r>
              <a:rPr lang="en-GB" sz="1000" u="sng" dirty="0">
                <a:latin typeface="Gill Sans MT" panose="020B0502020104020203" pitchFamily="34" charset="77"/>
              </a:rPr>
              <a:t>if you know the answer.</a:t>
            </a:r>
            <a:r>
              <a:rPr lang="en-GB" sz="1000" dirty="0">
                <a:latin typeface="Gill Sans MT" panose="020B0502020104020203" pitchFamily="34" charset="77"/>
              </a:rPr>
              <a:t> S</a:t>
            </a:r>
            <a:endParaRPr lang="en-GB" sz="1000" u="sng" dirty="0">
              <a:latin typeface="Gill Sans MT" panose="020B0502020104020203" pitchFamily="34" charset="77"/>
            </a:endParaRPr>
          </a:p>
          <a:p>
            <a:pPr marL="278606" indent="-278606">
              <a:buAutoNum type="arabicParenR"/>
            </a:pPr>
            <a:r>
              <a:rPr lang="en-GB" sz="1000" u="sng" dirty="0">
                <a:latin typeface="Gill Sans MT" panose="020B0502020104020203" pitchFamily="34" charset="77"/>
              </a:rPr>
              <a:t>I like curry </a:t>
            </a:r>
            <a:r>
              <a:rPr lang="en-GB" sz="1000" dirty="0">
                <a:latin typeface="Gill Sans MT" panose="020B0502020104020203" pitchFamily="34" charset="77"/>
              </a:rPr>
              <a:t>because it is spicy.  M</a:t>
            </a:r>
          </a:p>
          <a:p>
            <a:pPr marL="278606" indent="-278606">
              <a:buAutoNum type="arabicParenR"/>
            </a:pPr>
            <a:r>
              <a:rPr lang="en-GB" sz="1000" u="sng" dirty="0">
                <a:latin typeface="Gill Sans MT" panose="020B0502020104020203" pitchFamily="34" charset="77"/>
              </a:rPr>
              <a:t>He knocked on the door </a:t>
            </a:r>
            <a:r>
              <a:rPr lang="en-GB" sz="1000" dirty="0">
                <a:latin typeface="Gill Sans MT" panose="020B0502020104020203" pitchFamily="34" charset="77"/>
              </a:rPr>
              <a:t>because the doorbell was broken.   M</a:t>
            </a:r>
          </a:p>
          <a:p>
            <a:pPr marL="278606" indent="-278606">
              <a:buAutoNum type="arabicParenR"/>
            </a:pPr>
            <a:r>
              <a:rPr lang="en-GB" sz="1000" u="sng" dirty="0">
                <a:latin typeface="Gill Sans MT" panose="020B0502020104020203" pitchFamily="34" charset="77"/>
              </a:rPr>
              <a:t>When you finish</a:t>
            </a:r>
            <a:r>
              <a:rPr lang="en-GB" sz="1000" dirty="0">
                <a:latin typeface="Gill Sans MT" panose="020B0502020104020203" pitchFamily="34" charset="77"/>
              </a:rPr>
              <a:t>, put your pencil down.  S</a:t>
            </a:r>
          </a:p>
          <a:p>
            <a:pPr marL="278606" indent="-278606">
              <a:buAutoNum type="arabicParenR"/>
            </a:pPr>
            <a:r>
              <a:rPr lang="en-GB" sz="1000" dirty="0">
                <a:latin typeface="Gill Sans MT" panose="020B0502020104020203" pitchFamily="34" charset="77"/>
              </a:rPr>
              <a:t>If it doesn’t arrive, </a:t>
            </a:r>
            <a:r>
              <a:rPr lang="en-GB" sz="1000" u="sng" dirty="0">
                <a:latin typeface="Gill Sans MT" panose="020B0502020104020203" pitchFamily="34" charset="77"/>
              </a:rPr>
              <a:t>call this number</a:t>
            </a:r>
            <a:r>
              <a:rPr lang="en-GB" sz="1000" dirty="0">
                <a:latin typeface="Gill Sans MT" panose="020B0502020104020203" pitchFamily="34" charset="77"/>
              </a:rPr>
              <a:t>.   M</a:t>
            </a:r>
          </a:p>
          <a:p>
            <a:pPr marL="278606" indent="-278606">
              <a:buAutoNum type="arabicParenR"/>
            </a:pPr>
            <a:r>
              <a:rPr lang="en-GB" sz="1000" dirty="0">
                <a:latin typeface="Gill Sans MT" panose="020B0502020104020203" pitchFamily="34" charset="77"/>
              </a:rPr>
              <a:t>I’d like a drink </a:t>
            </a:r>
            <a:r>
              <a:rPr lang="en-GB" sz="1000" u="sng" dirty="0">
                <a:latin typeface="Gill Sans MT" panose="020B0502020104020203" pitchFamily="34" charset="77"/>
              </a:rPr>
              <a:t>when I finish the race</a:t>
            </a:r>
            <a:r>
              <a:rPr lang="en-GB" sz="1000" dirty="0">
                <a:latin typeface="Gill Sans MT" panose="020B0502020104020203" pitchFamily="34" charset="77"/>
              </a:rPr>
              <a:t>.  S</a:t>
            </a:r>
          </a:p>
          <a:p>
            <a:pPr marL="278606" indent="-278606">
              <a:buAutoNum type="arabicParenR"/>
            </a:pPr>
            <a:r>
              <a:rPr lang="en-GB" sz="1000" u="sng" dirty="0">
                <a:latin typeface="Gill Sans MT" panose="020B0502020104020203" pitchFamily="34" charset="77"/>
              </a:rPr>
              <a:t>I’m going to the shop </a:t>
            </a:r>
            <a:r>
              <a:rPr lang="en-GB" sz="1000" dirty="0">
                <a:latin typeface="Gill Sans MT" panose="020B0502020104020203" pitchFamily="34" charset="77"/>
              </a:rPr>
              <a:t>as we need milk. M</a:t>
            </a:r>
          </a:p>
          <a:p>
            <a:pPr marL="278606" indent="-278606">
              <a:buAutoNum type="arabicParenR"/>
            </a:pPr>
            <a:r>
              <a:rPr lang="en-GB" sz="1000" u="sng" dirty="0">
                <a:latin typeface="Gill Sans MT" panose="020B0502020104020203" pitchFamily="34" charset="77"/>
              </a:rPr>
              <a:t>Before you leave</a:t>
            </a:r>
            <a:r>
              <a:rPr lang="en-GB" sz="1000" dirty="0">
                <a:latin typeface="Gill Sans MT" panose="020B0502020104020203" pitchFamily="34" charset="77"/>
              </a:rPr>
              <a:t>, please clear up.  S</a:t>
            </a:r>
          </a:p>
          <a:p>
            <a:pPr marL="278606" indent="-278606">
              <a:buAutoNum type="arabicParenR"/>
            </a:pPr>
            <a:r>
              <a:rPr lang="en-GB" sz="1000" dirty="0">
                <a:latin typeface="Gill Sans MT" panose="020B0502020104020203" pitchFamily="34" charset="77"/>
              </a:rPr>
              <a:t>If it stops raining, </a:t>
            </a:r>
            <a:r>
              <a:rPr lang="en-GB" sz="1000" u="sng" dirty="0">
                <a:latin typeface="Gill Sans MT" panose="020B0502020104020203" pitchFamily="34" charset="77"/>
              </a:rPr>
              <a:t>we can go out</a:t>
            </a:r>
            <a:r>
              <a:rPr lang="en-GB" sz="1000" dirty="0">
                <a:latin typeface="Gill Sans MT" panose="020B0502020104020203" pitchFamily="34" charset="77"/>
              </a:rPr>
              <a:t>. W</a:t>
            </a:r>
          </a:p>
          <a:p>
            <a:pPr marL="278606" indent="-278606">
              <a:buAutoNum type="arabicParenR"/>
            </a:pPr>
            <a:r>
              <a:rPr lang="en-GB" sz="1000" dirty="0">
                <a:latin typeface="Gill Sans MT" panose="020B0502020104020203" pitchFamily="34" charset="77"/>
              </a:rPr>
              <a:t>He had a snack </a:t>
            </a:r>
            <a:r>
              <a:rPr lang="en-GB" sz="1000" u="sng" dirty="0">
                <a:latin typeface="Gill Sans MT" panose="020B0502020104020203" pitchFamily="34" charset="77"/>
              </a:rPr>
              <a:t>because he was          hungry</a:t>
            </a:r>
            <a:r>
              <a:rPr lang="en-GB" sz="1000" dirty="0">
                <a:latin typeface="Gill Sans MT" panose="020B0502020104020203" pitchFamily="34" charset="77"/>
              </a:rPr>
              <a:t>.   S</a:t>
            </a:r>
          </a:p>
        </p:txBody>
      </p:sp>
      <p:pic>
        <p:nvPicPr>
          <p:cNvPr id="39" name="Picture 38"/>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2712378" y="2671280"/>
            <a:ext cx="482885" cy="647273"/>
          </a:xfrm>
          <a:prstGeom prst="rect">
            <a:avLst/>
          </a:prstGeom>
        </p:spPr>
      </p:pic>
      <p:sp>
        <p:nvSpPr>
          <p:cNvPr id="41" name="TextBox 40"/>
          <p:cNvSpPr txBox="1"/>
          <p:nvPr/>
        </p:nvSpPr>
        <p:spPr>
          <a:xfrm>
            <a:off x="6935372" y="4068870"/>
            <a:ext cx="1088760" cy="369332"/>
          </a:xfrm>
          <a:prstGeom prst="rect">
            <a:avLst/>
          </a:prstGeom>
          <a:noFill/>
        </p:spPr>
        <p:txBody>
          <a:bodyPr wrap="none" rtlCol="0">
            <a:spAutoFit/>
          </a:bodyPr>
          <a:lstStyle/>
          <a:p>
            <a:r>
              <a:rPr lang="en-GB" dirty="0">
                <a:latin typeface="Gill Sans MT" panose="020B0502020104020203"/>
              </a:rPr>
              <a:t>Answers</a:t>
            </a:r>
          </a:p>
        </p:txBody>
      </p:sp>
      <p:sp>
        <p:nvSpPr>
          <p:cNvPr id="45" name="Rectangle 44">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6" name="Rounded Rectangle 45"/>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50" name="Oval 49"/>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51" name="TextBox 50"/>
          <p:cNvSpPr txBox="1"/>
          <p:nvPr/>
        </p:nvSpPr>
        <p:spPr>
          <a:xfrm>
            <a:off x="3493029" y="618063"/>
            <a:ext cx="2839975" cy="2708434"/>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u="sng" dirty="0">
                <a:latin typeface="Gill Sans MT" panose="020B0502020104020203" pitchFamily="34" charset="77"/>
              </a:rPr>
              <a:t>Amy was happy </a:t>
            </a:r>
            <a:r>
              <a:rPr lang="en-GB" sz="1000" dirty="0">
                <a:latin typeface="Gill Sans MT" panose="020B0502020104020203" pitchFamily="34" charset="77"/>
              </a:rPr>
              <a:t>when she heard. M</a:t>
            </a:r>
          </a:p>
          <a:p>
            <a:pPr marL="278606" indent="-278606">
              <a:buAutoNum type="arabicParenR"/>
            </a:pPr>
            <a:r>
              <a:rPr lang="en-GB" sz="1000" u="sng" dirty="0">
                <a:latin typeface="Gill Sans MT" panose="020B0502020104020203" pitchFamily="34" charset="77"/>
              </a:rPr>
              <a:t>If you don’t want it</a:t>
            </a:r>
            <a:r>
              <a:rPr lang="en-GB" sz="1000" dirty="0">
                <a:latin typeface="Gill Sans MT" panose="020B0502020104020203" pitchFamily="34" charset="77"/>
              </a:rPr>
              <a:t>, give it to me.   S</a:t>
            </a:r>
          </a:p>
          <a:p>
            <a:pPr marL="278606" indent="-278606">
              <a:buAutoNum type="arabicParenR"/>
            </a:pPr>
            <a:r>
              <a:rPr lang="en-GB" sz="1000" dirty="0">
                <a:latin typeface="Gill Sans MT" panose="020B0502020104020203" pitchFamily="34" charset="77"/>
              </a:rPr>
              <a:t>When he finished, </a:t>
            </a:r>
            <a:r>
              <a:rPr lang="en-GB" sz="1000" u="sng" dirty="0">
                <a:latin typeface="Gill Sans MT" panose="020B0502020104020203" pitchFamily="34" charset="77"/>
              </a:rPr>
              <a:t>he got a drink</a:t>
            </a:r>
            <a:r>
              <a:rPr lang="en-GB" sz="1000" dirty="0">
                <a:latin typeface="Gill Sans MT" panose="020B0502020104020203" pitchFamily="34" charset="77"/>
              </a:rPr>
              <a:t>.  M</a:t>
            </a:r>
          </a:p>
          <a:p>
            <a:pPr marL="278606" indent="-278606">
              <a:buAutoNum type="arabicParenR"/>
            </a:pPr>
            <a:r>
              <a:rPr lang="en-GB" sz="1000" dirty="0">
                <a:latin typeface="Gill Sans MT" panose="020B0502020104020203" pitchFamily="34" charset="77"/>
              </a:rPr>
              <a:t>I took a scarf </a:t>
            </a:r>
            <a:r>
              <a:rPr lang="en-GB" sz="1000" u="sng" dirty="0">
                <a:latin typeface="Gill Sans MT" panose="020B0502020104020203" pitchFamily="34" charset="77"/>
              </a:rPr>
              <a:t>as it was cold</a:t>
            </a:r>
            <a:r>
              <a:rPr lang="en-GB" sz="1000" dirty="0">
                <a:latin typeface="Gill Sans MT" panose="020B0502020104020203" pitchFamily="34" charset="77"/>
              </a:rPr>
              <a:t>.  S</a:t>
            </a:r>
          </a:p>
          <a:p>
            <a:pPr marL="278606" indent="-278606">
              <a:buAutoNum type="arabicParenR"/>
            </a:pPr>
            <a:r>
              <a:rPr lang="en-GB" sz="1000" u="sng" dirty="0">
                <a:latin typeface="Gill Sans MT" panose="020B0502020104020203" pitchFamily="34" charset="77"/>
              </a:rPr>
              <a:t>Although it is sunny</a:t>
            </a:r>
            <a:r>
              <a:rPr lang="en-GB" sz="1000" dirty="0">
                <a:latin typeface="Gill Sans MT" panose="020B0502020104020203" pitchFamily="34" charset="77"/>
              </a:rPr>
              <a:t>, it is quite cold.  S</a:t>
            </a:r>
          </a:p>
          <a:p>
            <a:pPr marL="278606" indent="-278606">
              <a:buAutoNum type="arabicParenR"/>
            </a:pPr>
            <a:r>
              <a:rPr lang="en-GB" sz="1000" dirty="0">
                <a:latin typeface="Gill Sans MT" panose="020B0502020104020203" pitchFamily="34" charset="77"/>
              </a:rPr>
              <a:t>If you get this message, </a:t>
            </a:r>
            <a:r>
              <a:rPr lang="en-GB" sz="1000" u="sng" dirty="0">
                <a:latin typeface="Gill Sans MT" panose="020B0502020104020203" pitchFamily="34" charset="77"/>
              </a:rPr>
              <a:t>call me</a:t>
            </a:r>
            <a:r>
              <a:rPr lang="en-GB" sz="1000" dirty="0">
                <a:latin typeface="Gill Sans MT" panose="020B0502020104020203" pitchFamily="34" charset="77"/>
              </a:rPr>
              <a:t>.  M</a:t>
            </a:r>
          </a:p>
          <a:p>
            <a:pPr marL="278606" indent="-278606">
              <a:buAutoNum type="arabicParenR"/>
            </a:pPr>
            <a:r>
              <a:rPr lang="en-GB" sz="1000" u="sng" dirty="0">
                <a:latin typeface="Gill Sans MT" panose="020B0502020104020203" pitchFamily="34" charset="77"/>
              </a:rPr>
              <a:t>We put out the washing </a:t>
            </a:r>
            <a:r>
              <a:rPr lang="en-GB" sz="1000" dirty="0">
                <a:latin typeface="Gill Sans MT" panose="020B0502020104020203" pitchFamily="34" charset="77"/>
              </a:rPr>
              <a:t>while it was  sunny.  M</a:t>
            </a:r>
          </a:p>
          <a:p>
            <a:pPr marL="278606" indent="-278606">
              <a:buAutoNum type="arabicParenR"/>
            </a:pPr>
            <a:r>
              <a:rPr lang="en-GB" sz="1000" dirty="0">
                <a:latin typeface="Gill Sans MT" panose="020B0502020104020203" pitchFamily="34" charset="77"/>
              </a:rPr>
              <a:t>When we ran out of milk, </a:t>
            </a:r>
            <a:r>
              <a:rPr lang="en-GB" sz="1000" u="sng" dirty="0">
                <a:latin typeface="Gill Sans MT" panose="020B0502020104020203" pitchFamily="34" charset="77"/>
              </a:rPr>
              <a:t>Mary bought more</a:t>
            </a:r>
            <a:r>
              <a:rPr lang="en-GB" sz="1000" dirty="0">
                <a:latin typeface="Gill Sans MT" panose="020B0502020104020203" pitchFamily="34" charset="77"/>
              </a:rPr>
              <a:t>.   M</a:t>
            </a:r>
          </a:p>
          <a:p>
            <a:pPr marL="278606" indent="-278606">
              <a:buAutoNum type="arabicParenR"/>
            </a:pPr>
            <a:r>
              <a:rPr lang="en-GB" sz="1000" dirty="0">
                <a:latin typeface="Gill Sans MT" panose="020B0502020104020203" pitchFamily="34" charset="77"/>
              </a:rPr>
              <a:t>He went to the doctor </a:t>
            </a:r>
            <a:r>
              <a:rPr lang="en-GB" sz="1000" u="sng" dirty="0">
                <a:latin typeface="Gill Sans MT" panose="020B0502020104020203" pitchFamily="34" charset="77"/>
              </a:rPr>
              <a:t>as he was ill</a:t>
            </a:r>
            <a:r>
              <a:rPr lang="en-GB" sz="1000" dirty="0">
                <a:latin typeface="Gill Sans MT" panose="020B0502020104020203" pitchFamily="34" charset="77"/>
              </a:rPr>
              <a:t>.</a:t>
            </a:r>
            <a:br>
              <a:rPr lang="en-GB" sz="1000" dirty="0">
                <a:latin typeface="Gill Sans MT" panose="020B0502020104020203" pitchFamily="34" charset="77"/>
              </a:rPr>
            </a:br>
            <a:r>
              <a:rPr lang="en-GB" sz="1000" dirty="0">
                <a:latin typeface="Gill Sans MT" panose="020B0502020104020203" pitchFamily="34" charset="77"/>
              </a:rPr>
              <a:t>S                </a:t>
            </a:r>
          </a:p>
          <a:p>
            <a:pPr marL="278606" indent="-278606">
              <a:buAutoNum type="arabicParenR"/>
            </a:pPr>
            <a:r>
              <a:rPr lang="en-GB" sz="1000" u="sng" dirty="0">
                <a:latin typeface="Gill Sans MT" panose="020B0502020104020203" pitchFamily="34" charset="77"/>
              </a:rPr>
              <a:t>I had my hair cut </a:t>
            </a:r>
            <a:r>
              <a:rPr lang="en-GB" sz="1000" dirty="0">
                <a:latin typeface="Gill Sans MT" panose="020B0502020104020203" pitchFamily="34" charset="77"/>
              </a:rPr>
              <a:t>when it got too            long.  M</a:t>
            </a:r>
          </a:p>
        </p:txBody>
      </p:sp>
      <p:pic>
        <p:nvPicPr>
          <p:cNvPr id="57" name="Picture 56"/>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5994276" y="2671280"/>
            <a:ext cx="482885" cy="647273"/>
          </a:xfrm>
          <a:prstGeom prst="rect">
            <a:avLst/>
          </a:prstGeom>
        </p:spPr>
      </p:pic>
      <p:sp>
        <p:nvSpPr>
          <p:cNvPr id="58" name="Rectangle 57">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0" name="Rounded Rectangle 59"/>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61" name="Oval 60"/>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62" name="TextBox 61"/>
          <p:cNvSpPr txBox="1"/>
          <p:nvPr/>
        </p:nvSpPr>
        <p:spPr>
          <a:xfrm>
            <a:off x="6684038" y="618063"/>
            <a:ext cx="2939966" cy="2554545"/>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u="sng" dirty="0">
                <a:latin typeface="Gill Sans MT" panose="020B0502020104020203" pitchFamily="34" charset="77"/>
              </a:rPr>
              <a:t>I need glasses </a:t>
            </a:r>
            <a:r>
              <a:rPr lang="en-GB" sz="1000" dirty="0">
                <a:latin typeface="Gill Sans MT" panose="020B0502020104020203" pitchFamily="34" charset="77"/>
              </a:rPr>
              <a:t>as I can’t see well.  M</a:t>
            </a:r>
          </a:p>
          <a:p>
            <a:pPr marL="278606" indent="-278606">
              <a:buAutoNum type="arabicParenR"/>
            </a:pPr>
            <a:r>
              <a:rPr lang="en-GB" sz="1000" u="sng" dirty="0">
                <a:latin typeface="Gill Sans MT" panose="020B0502020104020203" pitchFamily="34" charset="77"/>
              </a:rPr>
              <a:t>When we arrive</a:t>
            </a:r>
            <a:r>
              <a:rPr lang="en-GB" sz="1000" dirty="0">
                <a:latin typeface="Gill Sans MT" panose="020B0502020104020203" pitchFamily="34" charset="77"/>
              </a:rPr>
              <a:t>, we should explore. S </a:t>
            </a:r>
          </a:p>
          <a:p>
            <a:pPr marL="278606" indent="-278606">
              <a:buAutoNum type="arabicParenR"/>
            </a:pPr>
            <a:r>
              <a:rPr lang="en-GB" sz="1000" dirty="0">
                <a:latin typeface="Gill Sans MT" panose="020B0502020104020203" pitchFamily="34" charset="77"/>
              </a:rPr>
              <a:t>After it ends, </a:t>
            </a:r>
            <a:r>
              <a:rPr lang="en-GB" sz="1000" u="sng" dirty="0">
                <a:latin typeface="Gill Sans MT" panose="020B0502020104020203" pitchFamily="34" charset="77"/>
              </a:rPr>
              <a:t>put the DVD away</a:t>
            </a:r>
            <a:r>
              <a:rPr lang="en-GB" sz="1000" dirty="0">
                <a:latin typeface="Gill Sans MT" panose="020B0502020104020203" pitchFamily="34" charset="77"/>
              </a:rPr>
              <a:t>.  M</a:t>
            </a:r>
          </a:p>
          <a:p>
            <a:pPr marL="278606" indent="-278606">
              <a:buAutoNum type="arabicParenR"/>
            </a:pPr>
            <a:r>
              <a:rPr lang="en-GB" sz="1000" dirty="0">
                <a:latin typeface="Gill Sans MT" panose="020B0502020104020203" pitchFamily="34" charset="77"/>
              </a:rPr>
              <a:t>I’d like a drink </a:t>
            </a:r>
            <a:r>
              <a:rPr lang="en-GB" sz="1000" u="sng" dirty="0">
                <a:latin typeface="Gill Sans MT" panose="020B0502020104020203" pitchFamily="34" charset="77"/>
              </a:rPr>
              <a:t>after the game</a:t>
            </a:r>
            <a:r>
              <a:rPr lang="en-GB" sz="1000" dirty="0">
                <a:latin typeface="Gill Sans MT" panose="020B0502020104020203" pitchFamily="34" charset="77"/>
              </a:rPr>
              <a:t>.   S</a:t>
            </a:r>
          </a:p>
          <a:p>
            <a:pPr marL="278606" indent="-278606">
              <a:buAutoNum type="arabicParenR"/>
            </a:pPr>
            <a:r>
              <a:rPr lang="en-GB" sz="1000" u="sng" dirty="0">
                <a:latin typeface="Gill Sans MT" panose="020B0502020104020203" pitchFamily="34" charset="77"/>
              </a:rPr>
              <a:t>Hang your towel </a:t>
            </a:r>
            <a:r>
              <a:rPr lang="en-GB" sz="1000" dirty="0">
                <a:latin typeface="Gill Sans MT" panose="020B0502020104020203" pitchFamily="34" charset="77"/>
              </a:rPr>
              <a:t>up if it is wet.   M</a:t>
            </a:r>
          </a:p>
          <a:p>
            <a:pPr marL="278606" indent="-278606">
              <a:buAutoNum type="arabicParenR"/>
            </a:pPr>
            <a:r>
              <a:rPr lang="en-GB" sz="1000" u="sng" dirty="0">
                <a:latin typeface="Gill Sans MT" panose="020B0502020104020203" pitchFamily="34" charset="77"/>
              </a:rPr>
              <a:t>If you aren’t well</a:t>
            </a:r>
            <a:r>
              <a:rPr lang="en-GB" sz="1000" dirty="0">
                <a:latin typeface="Gill Sans MT" panose="020B0502020104020203" pitchFamily="34" charset="77"/>
              </a:rPr>
              <a:t>, stay at home.  S</a:t>
            </a:r>
          </a:p>
          <a:p>
            <a:pPr marL="278606" indent="-278606">
              <a:buAutoNum type="arabicParenR"/>
            </a:pPr>
            <a:r>
              <a:rPr lang="en-GB" sz="1000" dirty="0">
                <a:latin typeface="Gill Sans MT" panose="020B0502020104020203" pitchFamily="34" charset="77"/>
              </a:rPr>
              <a:t>I will eat it </a:t>
            </a:r>
            <a:r>
              <a:rPr lang="en-GB" sz="1000" u="sng" dirty="0">
                <a:latin typeface="Gill Sans MT" panose="020B0502020104020203" pitchFamily="34" charset="77"/>
              </a:rPr>
              <a:t>if you don’t want it</a:t>
            </a:r>
            <a:r>
              <a:rPr lang="en-GB" sz="1000" dirty="0">
                <a:latin typeface="Gill Sans MT" panose="020B0502020104020203" pitchFamily="34" charset="77"/>
              </a:rPr>
              <a:t>.  S</a:t>
            </a:r>
          </a:p>
          <a:p>
            <a:pPr marL="278606" indent="-278606">
              <a:buAutoNum type="arabicParenR"/>
            </a:pPr>
            <a:r>
              <a:rPr lang="en-GB" sz="1000" u="sng" dirty="0">
                <a:latin typeface="Gill Sans MT" panose="020B0502020104020203" pitchFamily="34" charset="77"/>
              </a:rPr>
              <a:t>Mike went to bed </a:t>
            </a:r>
            <a:r>
              <a:rPr lang="en-GB" sz="1000" dirty="0">
                <a:latin typeface="Gill Sans MT" panose="020B0502020104020203" pitchFamily="34" charset="77"/>
              </a:rPr>
              <a:t>because he was tired. M</a:t>
            </a:r>
          </a:p>
          <a:p>
            <a:pPr marL="278606" indent="-278606">
              <a:buAutoNum type="arabicParenR"/>
            </a:pPr>
            <a:r>
              <a:rPr lang="en-GB" sz="1000" u="sng" dirty="0">
                <a:latin typeface="Gill Sans MT" panose="020B0502020104020203" pitchFamily="34" charset="77"/>
              </a:rPr>
              <a:t>Before starting work</a:t>
            </a:r>
            <a:r>
              <a:rPr lang="en-GB" sz="1000" dirty="0">
                <a:latin typeface="Gill Sans MT" panose="020B0502020104020203" pitchFamily="34" charset="77"/>
              </a:rPr>
              <a:t>, Luke walked the dog. S</a:t>
            </a:r>
          </a:p>
          <a:p>
            <a:pPr marL="278606" indent="-278606">
              <a:buAutoNum type="arabicParenR"/>
            </a:pPr>
            <a:r>
              <a:rPr lang="en-GB" sz="1000" u="sng" dirty="0">
                <a:latin typeface="Gill Sans MT" panose="020B0502020104020203" pitchFamily="34" charset="77"/>
              </a:rPr>
              <a:t>Chelsea</a:t>
            </a:r>
            <a:r>
              <a:rPr lang="en-GB" sz="1000" dirty="0">
                <a:latin typeface="Gill Sans MT" panose="020B0502020104020203" pitchFamily="34" charset="77"/>
              </a:rPr>
              <a:t>, my favourite team,</a:t>
            </a:r>
            <a:r>
              <a:rPr lang="en-GB" sz="1000" u="sng" dirty="0">
                <a:latin typeface="Gill Sans MT" panose="020B0502020104020203" pitchFamily="34" charset="77"/>
              </a:rPr>
              <a:t> are the       best</a:t>
            </a:r>
            <a:r>
              <a:rPr lang="en-GB" sz="1000" dirty="0">
                <a:latin typeface="Gill Sans MT" panose="020B0502020104020203" pitchFamily="34" charset="77"/>
              </a:rPr>
              <a:t>! M</a:t>
            </a:r>
          </a:p>
        </p:txBody>
      </p:sp>
      <p:pic>
        <p:nvPicPr>
          <p:cNvPr id="63" name="Picture 62"/>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9232414" y="2656908"/>
            <a:ext cx="482885" cy="647273"/>
          </a:xfrm>
          <a:prstGeom prst="rect">
            <a:avLst/>
          </a:prstGeom>
        </p:spPr>
      </p:pic>
      <p:sp>
        <p:nvSpPr>
          <p:cNvPr id="65" name="Rectangle 64">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6" name="Rounded Rectangle 65"/>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67" name="Oval 66"/>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68" name="Rectangle 67"/>
          <p:cNvSpPr/>
          <p:nvPr/>
        </p:nvSpPr>
        <p:spPr>
          <a:xfrm>
            <a:off x="148425" y="3993334"/>
            <a:ext cx="2987345" cy="2708434"/>
          </a:xfrm>
          <a:prstGeom prst="rect">
            <a:avLst/>
          </a:prstGeom>
        </p:spPr>
        <p:txBody>
          <a:bodyPr wrap="square">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Bristol, </a:t>
            </a:r>
            <a:r>
              <a:rPr lang="en-GB" sz="1000" u="sng" dirty="0">
                <a:latin typeface="Gill Sans MT" panose="020B0502020104020203" pitchFamily="34" charset="77"/>
              </a:rPr>
              <a:t>where I live</a:t>
            </a:r>
            <a:r>
              <a:rPr lang="en-GB" sz="1000" dirty="0">
                <a:latin typeface="Gill Sans MT" panose="020B0502020104020203" pitchFamily="34" charset="77"/>
              </a:rPr>
              <a:t>, is a great city.  S</a:t>
            </a:r>
          </a:p>
          <a:p>
            <a:pPr marL="278606" indent="-278606">
              <a:buAutoNum type="arabicParenR"/>
            </a:pPr>
            <a:r>
              <a:rPr lang="en-GB" sz="1000" u="sng" dirty="0">
                <a:latin typeface="Gill Sans MT" panose="020B0502020104020203" pitchFamily="34" charset="77"/>
              </a:rPr>
              <a:t>My mum made a drink </a:t>
            </a:r>
            <a:r>
              <a:rPr lang="en-GB" sz="1000" dirty="0">
                <a:latin typeface="Gill Sans MT" panose="020B0502020104020203" pitchFamily="34" charset="77"/>
              </a:rPr>
              <a:t>as she was thirsty. M</a:t>
            </a:r>
          </a:p>
          <a:p>
            <a:pPr marL="278606" indent="-278606">
              <a:buAutoNum type="arabicParenR"/>
            </a:pPr>
            <a:r>
              <a:rPr lang="en-GB" sz="1000" u="sng" dirty="0">
                <a:latin typeface="Gill Sans MT" panose="020B0502020104020203" pitchFamily="34" charset="77"/>
              </a:rPr>
              <a:t>When the bell went</a:t>
            </a:r>
            <a:r>
              <a:rPr lang="en-GB" sz="1000" dirty="0">
                <a:latin typeface="Gill Sans MT" panose="020B0502020104020203" pitchFamily="34" charset="77"/>
              </a:rPr>
              <a:t>, the children cheered. S</a:t>
            </a:r>
          </a:p>
          <a:p>
            <a:pPr marL="278606" indent="-278606">
              <a:buAutoNum type="arabicParenR"/>
            </a:pPr>
            <a:r>
              <a:rPr lang="en-GB" sz="1000" dirty="0">
                <a:latin typeface="Gill Sans MT" panose="020B0502020104020203" pitchFamily="34" charset="77"/>
              </a:rPr>
              <a:t>If the door is closed, </a:t>
            </a:r>
            <a:r>
              <a:rPr lang="en-GB" sz="1000" u="sng" dirty="0">
                <a:latin typeface="Gill Sans MT" panose="020B0502020104020203" pitchFamily="34" charset="77"/>
              </a:rPr>
              <a:t>stay away</a:t>
            </a:r>
            <a:r>
              <a:rPr lang="en-GB" sz="1000" dirty="0">
                <a:latin typeface="Gill Sans MT" panose="020B0502020104020203" pitchFamily="34" charset="77"/>
              </a:rPr>
              <a:t>. M</a:t>
            </a:r>
          </a:p>
          <a:p>
            <a:pPr marL="278606" indent="-278606">
              <a:buAutoNum type="arabicParenR"/>
            </a:pPr>
            <a:r>
              <a:rPr lang="en-GB" sz="1000" dirty="0">
                <a:latin typeface="Gill Sans MT" panose="020B0502020104020203" pitchFamily="34" charset="77"/>
              </a:rPr>
              <a:t>Have something to eat </a:t>
            </a:r>
            <a:r>
              <a:rPr lang="en-GB" sz="1000" u="sng" dirty="0">
                <a:latin typeface="Gill Sans MT" panose="020B0502020104020203" pitchFamily="34" charset="77"/>
              </a:rPr>
              <a:t>after the game</a:t>
            </a:r>
            <a:r>
              <a:rPr lang="en-GB" sz="1000" dirty="0">
                <a:latin typeface="Gill Sans MT" panose="020B0502020104020203" pitchFamily="34" charset="77"/>
              </a:rPr>
              <a:t>. S</a:t>
            </a:r>
          </a:p>
          <a:p>
            <a:pPr marL="278606" indent="-278606">
              <a:buAutoNum type="arabicParenR"/>
            </a:pPr>
            <a:r>
              <a:rPr lang="en-GB" sz="1000" u="sng" dirty="0">
                <a:latin typeface="Gill Sans MT" panose="020B0502020104020203" pitchFamily="34" charset="77"/>
              </a:rPr>
              <a:t>I got a blanket </a:t>
            </a:r>
            <a:r>
              <a:rPr lang="en-GB" sz="1000" dirty="0">
                <a:latin typeface="Gill Sans MT" panose="020B0502020104020203" pitchFamily="34" charset="77"/>
              </a:rPr>
              <a:t>as I was chilly.  M</a:t>
            </a:r>
          </a:p>
          <a:p>
            <a:pPr marL="278606" indent="-278606">
              <a:buAutoNum type="arabicParenR"/>
            </a:pPr>
            <a:r>
              <a:rPr lang="en-GB" sz="1000" u="sng" dirty="0">
                <a:latin typeface="Gill Sans MT" panose="020B0502020104020203" pitchFamily="34" charset="77"/>
              </a:rPr>
              <a:t>If you can’t see</a:t>
            </a:r>
            <a:r>
              <a:rPr lang="en-GB" sz="1000" dirty="0">
                <a:latin typeface="Gill Sans MT" panose="020B0502020104020203" pitchFamily="34" charset="77"/>
              </a:rPr>
              <a:t>, turn on the light.  S</a:t>
            </a:r>
          </a:p>
          <a:p>
            <a:pPr marL="278606" indent="-278606">
              <a:buAutoNum type="arabicParenR"/>
            </a:pPr>
            <a:r>
              <a:rPr lang="en-GB" sz="1000" u="sng" dirty="0">
                <a:latin typeface="Gill Sans MT" panose="020B0502020104020203" pitchFamily="34" charset="77"/>
              </a:rPr>
              <a:t>Mrs Jones</a:t>
            </a:r>
            <a:r>
              <a:rPr lang="en-GB" sz="1000" dirty="0">
                <a:latin typeface="Gill Sans MT" panose="020B0502020104020203" pitchFamily="34" charset="77"/>
              </a:rPr>
              <a:t>, our maths teacher, </a:t>
            </a:r>
            <a:r>
              <a:rPr lang="en-GB" sz="1000" u="sng" dirty="0">
                <a:latin typeface="Gill Sans MT" panose="020B0502020104020203" pitchFamily="34" charset="77"/>
              </a:rPr>
              <a:t>is really funny</a:t>
            </a:r>
            <a:r>
              <a:rPr lang="en-GB" sz="1000" dirty="0">
                <a:latin typeface="Gill Sans MT" panose="020B0502020104020203" pitchFamily="34" charset="77"/>
              </a:rPr>
              <a:t>.  M</a:t>
            </a:r>
          </a:p>
          <a:p>
            <a:pPr marL="278606" indent="-278606">
              <a:buAutoNum type="arabicParenR"/>
            </a:pPr>
            <a:r>
              <a:rPr lang="en-GB" sz="1000" dirty="0">
                <a:latin typeface="Gill Sans MT" panose="020B0502020104020203" pitchFamily="34" charset="77"/>
              </a:rPr>
              <a:t>Please answer the phone </a:t>
            </a:r>
            <a:r>
              <a:rPr lang="en-GB" sz="1000" u="sng" dirty="0">
                <a:latin typeface="Gill Sans MT" panose="020B0502020104020203" pitchFamily="34" charset="77"/>
              </a:rPr>
              <a:t>if it rings</a:t>
            </a:r>
            <a:r>
              <a:rPr lang="en-GB" sz="1000" dirty="0">
                <a:latin typeface="Gill Sans MT" panose="020B0502020104020203" pitchFamily="34" charset="77"/>
              </a:rPr>
              <a:t>. S</a:t>
            </a:r>
          </a:p>
          <a:p>
            <a:pPr marL="278606" indent="-278606">
              <a:buAutoNum type="arabicParenR"/>
            </a:pPr>
            <a:r>
              <a:rPr lang="en-GB" sz="1000" u="sng" dirty="0">
                <a:latin typeface="Gill Sans MT" panose="020B0502020104020203" pitchFamily="34" charset="77"/>
              </a:rPr>
              <a:t>Take off your jumper </a:t>
            </a:r>
            <a:r>
              <a:rPr lang="en-GB" sz="1000" dirty="0">
                <a:latin typeface="Gill Sans MT" panose="020B0502020104020203" pitchFamily="34" charset="77"/>
              </a:rPr>
              <a:t>if you are                 warm. M</a:t>
            </a:r>
          </a:p>
        </p:txBody>
      </p:sp>
      <p:pic>
        <p:nvPicPr>
          <p:cNvPr id="73" name="Picture 72"/>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2712378" y="6023693"/>
            <a:ext cx="482885" cy="647273"/>
          </a:xfrm>
          <a:prstGeom prst="rect">
            <a:avLst/>
          </a:prstGeom>
        </p:spPr>
      </p:pic>
      <p:sp>
        <p:nvSpPr>
          <p:cNvPr id="74" name="Rectangle 73">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75" name="Rounded Rectangle 74"/>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Gill Sans MT" panose="020B0502020104020203" pitchFamily="34" charset="77"/>
              </a:rPr>
              <a:t>Main or subordinate clause?</a:t>
            </a:r>
          </a:p>
        </p:txBody>
      </p:sp>
      <p:sp>
        <p:nvSpPr>
          <p:cNvPr id="76" name="Oval 75"/>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77" name="TextBox 76"/>
          <p:cNvSpPr txBox="1"/>
          <p:nvPr/>
        </p:nvSpPr>
        <p:spPr>
          <a:xfrm>
            <a:off x="3350104" y="4020955"/>
            <a:ext cx="3127058" cy="2400657"/>
          </a:xfrm>
          <a:prstGeom prst="rect">
            <a:avLst/>
          </a:prstGeom>
          <a:noFill/>
        </p:spPr>
        <p:txBody>
          <a:bodyPr wrap="square" rtlCol="0">
            <a:spAutoFit/>
          </a:bodyPr>
          <a:lstStyle/>
          <a:p>
            <a:r>
              <a:rPr lang="en-GB" sz="1000" dirty="0">
                <a:latin typeface="Gill Sans MT" panose="020B0502020104020203" pitchFamily="34" charset="77"/>
              </a:rPr>
              <a:t>Identify whether the main or subordinate clause is underlined. </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sister, </a:t>
            </a:r>
            <a:r>
              <a:rPr lang="en-GB" sz="1000" u="sng" dirty="0">
                <a:latin typeface="Gill Sans MT" panose="020B0502020104020203" pitchFamily="34" charset="77"/>
              </a:rPr>
              <a:t>who is very young</a:t>
            </a:r>
            <a:r>
              <a:rPr lang="en-GB" sz="1000" dirty="0">
                <a:latin typeface="Gill Sans MT" panose="020B0502020104020203" pitchFamily="34" charset="77"/>
              </a:rPr>
              <a:t>, can be really annoying.  S</a:t>
            </a:r>
          </a:p>
          <a:p>
            <a:pPr marL="278606" indent="-278606">
              <a:buAutoNum type="arabicParenR"/>
            </a:pPr>
            <a:r>
              <a:rPr lang="en-GB" sz="1000" u="sng" dirty="0">
                <a:latin typeface="Gill Sans MT" panose="020B0502020104020203" pitchFamily="34" charset="77"/>
              </a:rPr>
              <a:t>We will watch a film </a:t>
            </a:r>
            <a:r>
              <a:rPr lang="en-GB" sz="1000" dirty="0">
                <a:latin typeface="Gill Sans MT" panose="020B0502020104020203" pitchFamily="34" charset="77"/>
              </a:rPr>
              <a:t>when we get home. M</a:t>
            </a:r>
          </a:p>
          <a:p>
            <a:pPr marL="278606" indent="-278606">
              <a:buAutoNum type="arabicParenR"/>
            </a:pPr>
            <a:r>
              <a:rPr lang="en-GB" sz="1000" dirty="0">
                <a:latin typeface="Gill Sans MT" panose="020B0502020104020203" pitchFamily="34" charset="77"/>
              </a:rPr>
              <a:t>After the play, </a:t>
            </a:r>
            <a:r>
              <a:rPr lang="en-GB" sz="1000" u="sng" dirty="0">
                <a:latin typeface="Gill Sans MT" panose="020B0502020104020203" pitchFamily="34" charset="77"/>
              </a:rPr>
              <a:t>we will get a bus</a:t>
            </a:r>
            <a:r>
              <a:rPr lang="en-GB" sz="1000" dirty="0">
                <a:latin typeface="Gill Sans MT" panose="020B0502020104020203" pitchFamily="34" charset="77"/>
              </a:rPr>
              <a:t>.  S</a:t>
            </a:r>
          </a:p>
          <a:p>
            <a:pPr marL="278606" indent="-278606">
              <a:buAutoNum type="arabicParenR"/>
            </a:pPr>
            <a:r>
              <a:rPr lang="en-GB" sz="1000" u="sng" dirty="0">
                <a:latin typeface="Gill Sans MT" panose="020B0502020104020203" pitchFamily="34" charset="77"/>
              </a:rPr>
              <a:t>When you go out for break</a:t>
            </a:r>
            <a:r>
              <a:rPr lang="en-GB" sz="1000" dirty="0">
                <a:latin typeface="Gill Sans MT" panose="020B0502020104020203" pitchFamily="34" charset="77"/>
              </a:rPr>
              <a:t>, take a snack. S</a:t>
            </a:r>
          </a:p>
          <a:p>
            <a:pPr marL="278606" indent="-278606">
              <a:buAutoNum type="arabicParenR"/>
            </a:pPr>
            <a:r>
              <a:rPr lang="en-GB" sz="1000" dirty="0">
                <a:latin typeface="Gill Sans MT" panose="020B0502020104020203" pitchFamily="34" charset="77"/>
              </a:rPr>
              <a:t>If it is too late, </a:t>
            </a:r>
            <a:r>
              <a:rPr lang="en-GB" sz="1000" u="sng" dirty="0">
                <a:latin typeface="Gill Sans MT" panose="020B0502020104020203" pitchFamily="34" charset="77"/>
              </a:rPr>
              <a:t>we will go tomorrow</a:t>
            </a:r>
            <a:r>
              <a:rPr lang="en-GB" sz="1000" dirty="0">
                <a:latin typeface="Gill Sans MT" panose="020B0502020104020203" pitchFamily="34" charset="77"/>
              </a:rPr>
              <a:t>.  M</a:t>
            </a:r>
          </a:p>
          <a:p>
            <a:pPr marL="278606" indent="-278606">
              <a:buAutoNum type="arabicParenR"/>
            </a:pPr>
            <a:r>
              <a:rPr lang="en-GB" sz="1000" u="sng" dirty="0">
                <a:latin typeface="Gill Sans MT" panose="020B0502020104020203" pitchFamily="34" charset="77"/>
              </a:rPr>
              <a:t>He smiled </a:t>
            </a:r>
            <a:r>
              <a:rPr lang="en-GB" sz="1000" dirty="0">
                <a:latin typeface="Gill Sans MT" panose="020B0502020104020203" pitchFamily="34" charset="77"/>
              </a:rPr>
              <a:t>because he was happy. M</a:t>
            </a:r>
          </a:p>
          <a:p>
            <a:pPr marL="278606" indent="-278606">
              <a:buAutoNum type="arabicParenR"/>
            </a:pPr>
            <a:r>
              <a:rPr lang="en-GB" sz="1000" dirty="0">
                <a:latin typeface="Gill Sans MT" panose="020B0502020104020203" pitchFamily="34" charset="77"/>
              </a:rPr>
              <a:t>I am excited </a:t>
            </a:r>
            <a:r>
              <a:rPr lang="en-GB" sz="1000" u="sng" dirty="0">
                <a:latin typeface="Gill Sans MT" panose="020B0502020104020203" pitchFamily="34" charset="77"/>
              </a:rPr>
              <a:t>as I haven’t been before</a:t>
            </a:r>
            <a:r>
              <a:rPr lang="en-GB" sz="1000" dirty="0">
                <a:latin typeface="Gill Sans MT" panose="020B0502020104020203" pitchFamily="34" charset="77"/>
              </a:rPr>
              <a:t>.  S</a:t>
            </a:r>
          </a:p>
          <a:p>
            <a:pPr marL="278606" indent="-278606">
              <a:buAutoNum type="arabicParenR"/>
            </a:pPr>
            <a:r>
              <a:rPr lang="en-GB" sz="1000" u="sng" dirty="0">
                <a:latin typeface="Gill Sans MT" panose="020B0502020104020203" pitchFamily="34" charset="77"/>
              </a:rPr>
              <a:t>The park</a:t>
            </a:r>
            <a:r>
              <a:rPr lang="en-GB" sz="1000" dirty="0">
                <a:latin typeface="Gill Sans MT" panose="020B0502020104020203" pitchFamily="34" charset="77"/>
              </a:rPr>
              <a:t>, which was nearby, </a:t>
            </a:r>
            <a:r>
              <a:rPr lang="en-GB" sz="1000" u="sng" dirty="0">
                <a:latin typeface="Gill Sans MT" panose="020B0502020104020203" pitchFamily="34" charset="77"/>
              </a:rPr>
              <a:t>was closed</a:t>
            </a:r>
            <a:r>
              <a:rPr lang="en-GB" sz="1000" dirty="0">
                <a:latin typeface="Gill Sans MT" panose="020B0502020104020203" pitchFamily="34" charset="77"/>
              </a:rPr>
              <a:t>. M</a:t>
            </a:r>
          </a:p>
          <a:p>
            <a:pPr marL="278606" indent="-278606">
              <a:buAutoNum type="arabicParenR"/>
            </a:pPr>
            <a:r>
              <a:rPr lang="en-GB" sz="1000" u="sng" dirty="0">
                <a:latin typeface="Gill Sans MT" panose="020B0502020104020203" pitchFamily="34" charset="77"/>
              </a:rPr>
              <a:t>When the guests left</a:t>
            </a:r>
            <a:r>
              <a:rPr lang="en-GB" sz="1000" dirty="0">
                <a:latin typeface="Gill Sans MT" panose="020B0502020104020203" pitchFamily="34" charset="77"/>
              </a:rPr>
              <a:t>, they tidied up. S</a:t>
            </a:r>
          </a:p>
          <a:p>
            <a:pPr marL="278606" indent="-278606">
              <a:buAutoNum type="arabicParenR"/>
            </a:pPr>
            <a:r>
              <a:rPr lang="en-GB" sz="1000" u="sng" dirty="0">
                <a:latin typeface="Gill Sans MT" panose="020B0502020104020203" pitchFamily="34" charset="77"/>
              </a:rPr>
              <a:t>Please turn the oven </a:t>
            </a:r>
            <a:r>
              <a:rPr lang="en-GB" sz="1000" dirty="0">
                <a:latin typeface="Gill Sans MT" panose="020B0502020104020203" pitchFamily="34" charset="77"/>
              </a:rPr>
              <a:t>on when you              get home.  </a:t>
            </a:r>
            <a:r>
              <a:rPr lang="en-GB" sz="1000">
                <a:latin typeface="Gill Sans MT" panose="020B0502020104020203" pitchFamily="34" charset="77"/>
              </a:rPr>
              <a:t>M</a:t>
            </a:r>
            <a:endParaRPr lang="en-GB" sz="1000" dirty="0">
              <a:latin typeface="Gill Sans MT" panose="020B0502020104020203" pitchFamily="34" charset="77"/>
            </a:endParaRPr>
          </a:p>
        </p:txBody>
      </p:sp>
      <p:pic>
        <p:nvPicPr>
          <p:cNvPr id="78" name="Picture 77"/>
          <p:cNvPicPr>
            <a:picLocks noChangeAspect="1"/>
          </p:cNvPicPr>
          <p:nvPr/>
        </p:nvPicPr>
        <p:blipFill rotWithShape="1">
          <a:blip r:embed="rId2" cstate="print">
            <a:extLst>
              <a:ext uri="{28A0092B-C50C-407E-A947-70E740481C1C}">
                <a14:useLocalDpi xmlns:a14="http://schemas.microsoft.com/office/drawing/2010/main" val="0"/>
              </a:ext>
            </a:extLst>
          </a:blip>
          <a:srcRect l="20452" t="11186" r="13915" b="10503"/>
          <a:stretch/>
        </p:blipFill>
        <p:spPr>
          <a:xfrm>
            <a:off x="5994276" y="6023693"/>
            <a:ext cx="482885" cy="647273"/>
          </a:xfrm>
          <a:prstGeom prst="rect">
            <a:avLst/>
          </a:prstGeom>
        </p:spPr>
      </p:pic>
    </p:spTree>
    <p:extLst>
      <p:ext uri="{BB962C8B-B14F-4D97-AF65-F5344CB8AC3E}">
        <p14:creationId xmlns:p14="http://schemas.microsoft.com/office/powerpoint/2010/main" val="2004821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2E03242-98CC-0F49-8163-21376A468292}"/>
              </a:ext>
            </a:extLst>
          </p:cNvPr>
          <p:cNvSpPr/>
          <p:nvPr/>
        </p:nvSpPr>
        <p:spPr>
          <a:xfrm>
            <a:off x="1421067" y="1189925"/>
            <a:ext cx="7063866" cy="4478149"/>
          </a:xfrm>
          <a:prstGeom prst="rect">
            <a:avLst/>
          </a:prstGeom>
          <a:noFill/>
        </p:spPr>
        <p:txBody>
          <a:bodyPr wrap="square" lIns="91440" tIns="45720" rIns="91440" bIns="45720">
            <a:spAutoFit/>
          </a:bodyPr>
          <a:lstStyle/>
          <a:p>
            <a:pPr algn="ctr"/>
            <a:r>
              <a:rPr lang="en-GB" sz="13800" b="1" cap="none" spc="0" dirty="0">
                <a:ln w="0"/>
                <a:solidFill>
                  <a:srgbClr val="01A6E4"/>
                </a:solidFill>
                <a:effectLst>
                  <a:outerShdw blurRad="38100" dist="19050" dir="2700000" algn="tl" rotWithShape="0">
                    <a:schemeClr val="dk1">
                      <a:alpha val="40000"/>
                    </a:schemeClr>
                  </a:outerShdw>
                </a:effectLst>
                <a:latin typeface="Gill Sans MT" panose="020B0502020104020203" pitchFamily="34" charset="77"/>
              </a:rPr>
              <a:t>Autumn</a:t>
            </a:r>
            <a:endParaRPr lang="en-GB" sz="900" b="1" dirty="0">
              <a:ln w="0"/>
              <a:solidFill>
                <a:srgbClr val="01A6E4"/>
              </a:solidFill>
              <a:effectLst>
                <a:outerShdw blurRad="38100" dist="19050" dir="2700000" algn="tl" rotWithShape="0">
                  <a:schemeClr val="dk1">
                    <a:alpha val="40000"/>
                  </a:schemeClr>
                </a:outerShdw>
              </a:effectLst>
              <a:latin typeface="Gill Sans MT" panose="020B0502020104020203" pitchFamily="34" charset="77"/>
            </a:endParaRPr>
          </a:p>
          <a:p>
            <a:pPr algn="ctr"/>
            <a:r>
              <a:rPr lang="en-GB" sz="13800" b="1" cap="none" spc="0" dirty="0">
                <a:ln w="0"/>
                <a:effectLst>
                  <a:outerShdw blurRad="38100" dist="19050" dir="2700000" algn="tl" rotWithShape="0">
                    <a:schemeClr val="dk1">
                      <a:alpha val="40000"/>
                    </a:schemeClr>
                  </a:outerShdw>
                </a:effectLst>
                <a:latin typeface="Gill Sans MT" panose="020B0502020104020203" pitchFamily="34" charset="77"/>
              </a:rPr>
              <a:t>Year 3</a:t>
            </a:r>
          </a:p>
        </p:txBody>
      </p:sp>
    </p:spTree>
    <p:extLst>
      <p:ext uri="{BB962C8B-B14F-4D97-AF65-F5344CB8AC3E}">
        <p14:creationId xmlns:p14="http://schemas.microsoft.com/office/powerpoint/2010/main" val="1357583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14" name="TextBox 13"/>
          <p:cNvSpPr txBox="1"/>
          <p:nvPr/>
        </p:nvSpPr>
        <p:spPr>
          <a:xfrm>
            <a:off x="178776" y="610488"/>
            <a:ext cx="2978952" cy="2292935"/>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arrived on </a:t>
            </a:r>
            <a:r>
              <a:rPr lang="en-GB" sz="1100" dirty="0" err="1">
                <a:latin typeface="Gill Sans MT" panose="020B0502020104020203" pitchFamily="34" charset="77"/>
              </a:rPr>
              <a:t>wednesday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 saw </a:t>
            </a:r>
            <a:r>
              <a:rPr lang="en-GB" sz="1100" dirty="0" err="1">
                <a:latin typeface="Gill Sans MT" panose="020B0502020104020203" pitchFamily="34" charset="77"/>
              </a:rPr>
              <a:t>katie</a:t>
            </a:r>
            <a:r>
              <a:rPr lang="en-GB" sz="1100" dirty="0">
                <a:latin typeface="Gill Sans MT" panose="020B0502020104020203" pitchFamily="34" charset="77"/>
              </a:rPr>
              <a:t> on </a:t>
            </a:r>
            <a:r>
              <a:rPr lang="en-GB" sz="1100" dirty="0" err="1">
                <a:latin typeface="Gill Sans MT" panose="020B0502020104020203" pitchFamily="34" charset="77"/>
              </a:rPr>
              <a:t>tuesday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went to </a:t>
            </a:r>
            <a:r>
              <a:rPr lang="en-GB" sz="1100" dirty="0" err="1">
                <a:latin typeface="Gill Sans MT" panose="020B0502020104020203" pitchFamily="34" charset="77"/>
              </a:rPr>
              <a:t>spain</a:t>
            </a:r>
            <a:r>
              <a:rPr lang="en-GB" sz="1100" dirty="0">
                <a:latin typeface="Gill Sans MT" panose="020B0502020104020203" pitchFamily="34" charset="77"/>
              </a:rPr>
              <a:t> in </a:t>
            </a:r>
            <a:r>
              <a:rPr lang="en-GB" sz="1100" dirty="0" err="1">
                <a:latin typeface="Gill Sans MT" panose="020B0502020104020203" pitchFamily="34" charset="77"/>
              </a:rPr>
              <a:t>june</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 have a pet puppy called fluffy</a:t>
            </a:r>
          </a:p>
          <a:p>
            <a:pPr marL="278606" indent="-278606">
              <a:buAutoNum type="arabicParenR"/>
            </a:pPr>
            <a:r>
              <a:rPr lang="en-GB" sz="1100" dirty="0">
                <a:latin typeface="Gill Sans MT" panose="020B0502020104020203" pitchFamily="34" charset="77"/>
              </a:rPr>
              <a:t>my teacher is called </a:t>
            </a:r>
            <a:r>
              <a:rPr lang="en-GB" sz="1100" dirty="0" err="1">
                <a:latin typeface="Gill Sans MT" panose="020B0502020104020203" pitchFamily="34" charset="77"/>
              </a:rPr>
              <a:t>mr</a:t>
            </a:r>
            <a:r>
              <a:rPr lang="en-GB" sz="1100" dirty="0">
                <a:latin typeface="Gill Sans MT" panose="020B0502020104020203" pitchFamily="34" charset="77"/>
              </a:rPr>
              <a:t> cook</a:t>
            </a:r>
          </a:p>
          <a:p>
            <a:pPr marL="278606" indent="-278606">
              <a:buAutoNum type="arabicParenR"/>
            </a:pPr>
            <a:r>
              <a:rPr lang="en-GB" sz="1100" dirty="0">
                <a:latin typeface="Gill Sans MT" panose="020B0502020104020203" pitchFamily="34" charset="77"/>
              </a:rPr>
              <a:t>my dad is called </a:t>
            </a:r>
            <a:r>
              <a:rPr lang="en-GB" sz="1100" dirty="0" err="1">
                <a:latin typeface="Gill Sans MT" panose="020B0502020104020203" pitchFamily="34" charset="77"/>
              </a:rPr>
              <a:t>daniel</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 was late to school on </a:t>
            </a:r>
            <a:r>
              <a:rPr lang="en-GB" sz="1100" dirty="0" err="1">
                <a:latin typeface="Gill Sans MT" panose="020B0502020104020203" pitchFamily="34" charset="77"/>
              </a:rPr>
              <a:t>monday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watched harry potter today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friend called lily</a:t>
            </a:r>
          </a:p>
          <a:p>
            <a:pPr marL="278606" indent="-278606">
              <a:buAutoNum type="arabicParenR"/>
            </a:pPr>
            <a:r>
              <a:rPr lang="en-GB" sz="1100" dirty="0">
                <a:latin typeface="Gill Sans MT" panose="020B0502020104020203" pitchFamily="34" charset="77"/>
              </a:rPr>
              <a:t>it’s my birthday on </a:t>
            </a:r>
            <a:r>
              <a:rPr lang="en-GB" sz="1100" dirty="0" err="1">
                <a:latin typeface="Gill Sans MT" panose="020B0502020104020203" pitchFamily="34" charset="77"/>
              </a:rPr>
              <a:t>friday</a:t>
            </a:r>
            <a:endParaRPr lang="en-GB" sz="1100" dirty="0">
              <a:latin typeface="Gill Sans MT" panose="020B0502020104020203" pitchFamily="34" charset="77"/>
            </a:endParaRP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7" name="TextBox 46">
            <a:extLst>
              <a:ext uri="{FF2B5EF4-FFF2-40B4-BE49-F238E27FC236}">
                <a16:creationId xmlns:a16="http://schemas.microsoft.com/office/drawing/2014/main" id="{FE92D84A-903F-ED4F-8C93-E8021C6E44A8}"/>
              </a:ext>
            </a:extLst>
          </p:cNvPr>
          <p:cNvSpPr txBox="1"/>
          <p:nvPr/>
        </p:nvSpPr>
        <p:spPr>
          <a:xfrm>
            <a:off x="3454449" y="610488"/>
            <a:ext cx="2978952" cy="2292935"/>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arrived on </a:t>
            </a:r>
            <a:r>
              <a:rPr lang="en-GB" sz="1100" dirty="0" err="1">
                <a:latin typeface="Gill Sans MT" panose="020B0502020104020203" pitchFamily="34" charset="77"/>
              </a:rPr>
              <a:t>wednesday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saw </a:t>
            </a:r>
            <a:r>
              <a:rPr lang="en-GB" sz="1100" dirty="0" err="1">
                <a:latin typeface="Gill Sans MT" panose="020B0502020104020203" pitchFamily="34" charset="77"/>
              </a:rPr>
              <a:t>katie</a:t>
            </a:r>
            <a:r>
              <a:rPr lang="en-GB" sz="1100" dirty="0">
                <a:latin typeface="Gill Sans MT" panose="020B0502020104020203" pitchFamily="34" charset="77"/>
              </a:rPr>
              <a:t> on </a:t>
            </a:r>
            <a:r>
              <a:rPr lang="en-GB" sz="1100" dirty="0" err="1">
                <a:latin typeface="Gill Sans MT" panose="020B0502020104020203" pitchFamily="34" charset="77"/>
              </a:rPr>
              <a:t>tuesday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went to </a:t>
            </a:r>
            <a:r>
              <a:rPr lang="en-GB" sz="1100" dirty="0" err="1">
                <a:latin typeface="Gill Sans MT" panose="020B0502020104020203" pitchFamily="34" charset="77"/>
              </a:rPr>
              <a:t>spain</a:t>
            </a:r>
            <a:r>
              <a:rPr lang="en-GB" sz="1100" dirty="0">
                <a:latin typeface="Gill Sans MT" panose="020B0502020104020203" pitchFamily="34" charset="77"/>
              </a:rPr>
              <a:t> in </a:t>
            </a:r>
            <a:r>
              <a:rPr lang="en-GB" sz="1100" dirty="0" err="1">
                <a:latin typeface="Gill Sans MT" panose="020B0502020104020203" pitchFamily="34" charset="77"/>
              </a:rPr>
              <a:t>june</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pet puppy called fluffy</a:t>
            </a:r>
          </a:p>
          <a:p>
            <a:pPr marL="278606" indent="-278606">
              <a:buAutoNum type="arabicParenR"/>
            </a:pPr>
            <a:r>
              <a:rPr lang="en-GB" sz="1100" dirty="0">
                <a:latin typeface="Gill Sans MT" panose="020B0502020104020203" pitchFamily="34" charset="77"/>
              </a:rPr>
              <a:t>my teacher is called </a:t>
            </a:r>
            <a:r>
              <a:rPr lang="en-GB" sz="1100" dirty="0" err="1">
                <a:latin typeface="Gill Sans MT" panose="020B0502020104020203" pitchFamily="34" charset="77"/>
              </a:rPr>
              <a:t>mr</a:t>
            </a:r>
            <a:r>
              <a:rPr lang="en-GB" sz="1100" dirty="0">
                <a:latin typeface="Gill Sans MT" panose="020B0502020104020203" pitchFamily="34" charset="77"/>
              </a:rPr>
              <a:t> cook</a:t>
            </a:r>
          </a:p>
          <a:p>
            <a:pPr marL="278606" indent="-278606">
              <a:buAutoNum type="arabicParenR"/>
            </a:pPr>
            <a:r>
              <a:rPr lang="en-GB" sz="1100" dirty="0">
                <a:latin typeface="Gill Sans MT" panose="020B0502020104020203" pitchFamily="34" charset="77"/>
              </a:rPr>
              <a:t>my dad is called </a:t>
            </a:r>
            <a:r>
              <a:rPr lang="en-GB" sz="1100" dirty="0" err="1">
                <a:latin typeface="Gill Sans MT" panose="020B0502020104020203" pitchFamily="34" charset="77"/>
              </a:rPr>
              <a:t>daniel</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was late to school on </a:t>
            </a:r>
            <a:r>
              <a:rPr lang="en-GB" sz="1100" dirty="0" err="1">
                <a:latin typeface="Gill Sans MT" panose="020B0502020104020203" pitchFamily="34" charset="77"/>
              </a:rPr>
              <a:t>monday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watched harry potter today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friend called lily</a:t>
            </a:r>
          </a:p>
          <a:p>
            <a:pPr marL="278606" indent="-278606">
              <a:buAutoNum type="arabicParenR"/>
            </a:pPr>
            <a:r>
              <a:rPr lang="en-GB" sz="1100" dirty="0">
                <a:latin typeface="Gill Sans MT" panose="020B0502020104020203" pitchFamily="34" charset="77"/>
              </a:rPr>
              <a:t>it’s my birthday on </a:t>
            </a:r>
            <a:r>
              <a:rPr lang="en-GB" sz="1100" dirty="0" err="1">
                <a:latin typeface="Gill Sans MT" panose="020B0502020104020203" pitchFamily="34" charset="77"/>
              </a:rPr>
              <a:t>friday</a:t>
            </a:r>
            <a:endParaRPr lang="en-GB" sz="1100" dirty="0">
              <a:latin typeface="Gill Sans MT" panose="020B0502020104020203" pitchFamily="34" charset="77"/>
            </a:endParaRPr>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2" name="TextBox 51">
            <a:extLst>
              <a:ext uri="{FF2B5EF4-FFF2-40B4-BE49-F238E27FC236}">
                <a16:creationId xmlns:a16="http://schemas.microsoft.com/office/drawing/2014/main" id="{1D8ED843-3579-554E-ACAD-EA693AC1C803}"/>
              </a:ext>
            </a:extLst>
          </p:cNvPr>
          <p:cNvSpPr txBox="1"/>
          <p:nvPr/>
        </p:nvSpPr>
        <p:spPr>
          <a:xfrm>
            <a:off x="6736347" y="610487"/>
            <a:ext cx="2978952" cy="2292935"/>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arrived on </a:t>
            </a:r>
            <a:r>
              <a:rPr lang="en-GB" sz="1100" dirty="0" err="1">
                <a:latin typeface="Gill Sans MT" panose="020B0502020104020203" pitchFamily="34" charset="77"/>
              </a:rPr>
              <a:t>wednesday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saw </a:t>
            </a:r>
            <a:r>
              <a:rPr lang="en-GB" sz="1100" dirty="0" err="1">
                <a:latin typeface="Gill Sans MT" panose="020B0502020104020203" pitchFamily="34" charset="77"/>
              </a:rPr>
              <a:t>katie</a:t>
            </a:r>
            <a:r>
              <a:rPr lang="en-GB" sz="1100" dirty="0">
                <a:latin typeface="Gill Sans MT" panose="020B0502020104020203" pitchFamily="34" charset="77"/>
              </a:rPr>
              <a:t> on </a:t>
            </a:r>
            <a:r>
              <a:rPr lang="en-GB" sz="1100" dirty="0" err="1">
                <a:latin typeface="Gill Sans MT" panose="020B0502020104020203" pitchFamily="34" charset="77"/>
              </a:rPr>
              <a:t>tuesday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went to </a:t>
            </a:r>
            <a:r>
              <a:rPr lang="en-GB" sz="1100" dirty="0" err="1">
                <a:latin typeface="Gill Sans MT" panose="020B0502020104020203" pitchFamily="34" charset="77"/>
              </a:rPr>
              <a:t>spain</a:t>
            </a:r>
            <a:r>
              <a:rPr lang="en-GB" sz="1100" dirty="0">
                <a:latin typeface="Gill Sans MT" panose="020B0502020104020203" pitchFamily="34" charset="77"/>
              </a:rPr>
              <a:t> in </a:t>
            </a:r>
            <a:r>
              <a:rPr lang="en-GB" sz="1100" dirty="0" err="1">
                <a:latin typeface="Gill Sans MT" panose="020B0502020104020203" pitchFamily="34" charset="77"/>
              </a:rPr>
              <a:t>june</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pet puppy called fluffy</a:t>
            </a:r>
          </a:p>
          <a:p>
            <a:pPr marL="278606" indent="-278606">
              <a:buAutoNum type="arabicParenR"/>
            </a:pPr>
            <a:r>
              <a:rPr lang="en-GB" sz="1100" dirty="0">
                <a:latin typeface="Gill Sans MT" panose="020B0502020104020203" pitchFamily="34" charset="77"/>
              </a:rPr>
              <a:t>my teacher is called </a:t>
            </a:r>
            <a:r>
              <a:rPr lang="en-GB" sz="1100" dirty="0" err="1">
                <a:latin typeface="Gill Sans MT" panose="020B0502020104020203" pitchFamily="34" charset="77"/>
              </a:rPr>
              <a:t>mr</a:t>
            </a:r>
            <a:r>
              <a:rPr lang="en-GB" sz="1100" dirty="0">
                <a:latin typeface="Gill Sans MT" panose="020B0502020104020203" pitchFamily="34" charset="77"/>
              </a:rPr>
              <a:t> cook</a:t>
            </a:r>
          </a:p>
          <a:p>
            <a:pPr marL="278606" indent="-278606">
              <a:buAutoNum type="arabicParenR"/>
            </a:pPr>
            <a:r>
              <a:rPr lang="en-GB" sz="1100" dirty="0">
                <a:latin typeface="Gill Sans MT" panose="020B0502020104020203" pitchFamily="34" charset="77"/>
              </a:rPr>
              <a:t>my dad is called </a:t>
            </a:r>
            <a:r>
              <a:rPr lang="en-GB" sz="1100" dirty="0" err="1">
                <a:latin typeface="Gill Sans MT" panose="020B0502020104020203" pitchFamily="34" charset="77"/>
              </a:rPr>
              <a:t>daniel</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was late to school on </a:t>
            </a:r>
            <a:r>
              <a:rPr lang="en-GB" sz="1100" dirty="0" err="1">
                <a:latin typeface="Gill Sans MT" panose="020B0502020104020203" pitchFamily="34" charset="77"/>
              </a:rPr>
              <a:t>monday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watched harry potter today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friend called lily</a:t>
            </a:r>
          </a:p>
          <a:p>
            <a:pPr marL="278606" indent="-278606">
              <a:buAutoNum type="arabicParenR"/>
            </a:pPr>
            <a:r>
              <a:rPr lang="en-GB" sz="1100" dirty="0">
                <a:latin typeface="Gill Sans MT" panose="020B0502020104020203" pitchFamily="34" charset="77"/>
              </a:rPr>
              <a:t>it’s my birthday on </a:t>
            </a:r>
            <a:r>
              <a:rPr lang="en-GB" sz="1100" dirty="0" err="1">
                <a:latin typeface="Gill Sans MT" panose="020B0502020104020203" pitchFamily="34" charset="77"/>
              </a:rPr>
              <a:t>friday</a:t>
            </a:r>
            <a:endParaRPr lang="en-GB" sz="1100" dirty="0">
              <a:latin typeface="Gill Sans MT" panose="020B0502020104020203" pitchFamily="34" charset="77"/>
            </a:endParaRPr>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7" name="TextBox 56">
            <a:extLst>
              <a:ext uri="{FF2B5EF4-FFF2-40B4-BE49-F238E27FC236}">
                <a16:creationId xmlns:a16="http://schemas.microsoft.com/office/drawing/2014/main" id="{4A97DFBD-447A-0241-AC74-A0A45BB7587F}"/>
              </a:ext>
            </a:extLst>
          </p:cNvPr>
          <p:cNvSpPr txBox="1"/>
          <p:nvPr/>
        </p:nvSpPr>
        <p:spPr>
          <a:xfrm>
            <a:off x="178776" y="3971451"/>
            <a:ext cx="2978952" cy="2292935"/>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arrived on </a:t>
            </a:r>
            <a:r>
              <a:rPr lang="en-GB" sz="1100" dirty="0" err="1">
                <a:latin typeface="Gill Sans MT" panose="020B0502020104020203" pitchFamily="34" charset="77"/>
              </a:rPr>
              <a:t>wednesday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saw </a:t>
            </a:r>
            <a:r>
              <a:rPr lang="en-GB" sz="1100" dirty="0" err="1">
                <a:latin typeface="Gill Sans MT" panose="020B0502020104020203" pitchFamily="34" charset="77"/>
              </a:rPr>
              <a:t>katie</a:t>
            </a:r>
            <a:r>
              <a:rPr lang="en-GB" sz="1100" dirty="0">
                <a:latin typeface="Gill Sans MT" panose="020B0502020104020203" pitchFamily="34" charset="77"/>
              </a:rPr>
              <a:t> on </a:t>
            </a:r>
            <a:r>
              <a:rPr lang="en-GB" sz="1100" dirty="0" err="1">
                <a:latin typeface="Gill Sans MT" panose="020B0502020104020203" pitchFamily="34" charset="77"/>
              </a:rPr>
              <a:t>tuesday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went to </a:t>
            </a:r>
            <a:r>
              <a:rPr lang="en-GB" sz="1100" dirty="0" err="1">
                <a:latin typeface="Gill Sans MT" panose="020B0502020104020203" pitchFamily="34" charset="77"/>
              </a:rPr>
              <a:t>spain</a:t>
            </a:r>
            <a:r>
              <a:rPr lang="en-GB" sz="1100" dirty="0">
                <a:latin typeface="Gill Sans MT" panose="020B0502020104020203" pitchFamily="34" charset="77"/>
              </a:rPr>
              <a:t> in </a:t>
            </a:r>
            <a:r>
              <a:rPr lang="en-GB" sz="1100" dirty="0" err="1">
                <a:latin typeface="Gill Sans MT" panose="020B0502020104020203" pitchFamily="34" charset="77"/>
              </a:rPr>
              <a:t>june</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pet puppy called fluffy</a:t>
            </a:r>
          </a:p>
          <a:p>
            <a:pPr marL="278606" indent="-278606">
              <a:buAutoNum type="arabicParenR"/>
            </a:pPr>
            <a:r>
              <a:rPr lang="en-GB" sz="1100" dirty="0">
                <a:latin typeface="Gill Sans MT" panose="020B0502020104020203" pitchFamily="34" charset="77"/>
              </a:rPr>
              <a:t>my teacher is called </a:t>
            </a:r>
            <a:r>
              <a:rPr lang="en-GB" sz="1100" dirty="0" err="1">
                <a:latin typeface="Gill Sans MT" panose="020B0502020104020203" pitchFamily="34" charset="77"/>
              </a:rPr>
              <a:t>mr</a:t>
            </a:r>
            <a:r>
              <a:rPr lang="en-GB" sz="1100" dirty="0">
                <a:latin typeface="Gill Sans MT" panose="020B0502020104020203" pitchFamily="34" charset="77"/>
              </a:rPr>
              <a:t> cook</a:t>
            </a:r>
          </a:p>
          <a:p>
            <a:pPr marL="278606" indent="-278606">
              <a:buAutoNum type="arabicParenR"/>
            </a:pPr>
            <a:r>
              <a:rPr lang="en-GB" sz="1100" dirty="0">
                <a:latin typeface="Gill Sans MT" panose="020B0502020104020203" pitchFamily="34" charset="77"/>
              </a:rPr>
              <a:t>my dad is called </a:t>
            </a:r>
            <a:r>
              <a:rPr lang="en-GB" sz="1100" dirty="0" err="1">
                <a:latin typeface="Gill Sans MT" panose="020B0502020104020203" pitchFamily="34" charset="77"/>
              </a:rPr>
              <a:t>daniel</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was late to school on </a:t>
            </a:r>
            <a:r>
              <a:rPr lang="en-GB" sz="1100" dirty="0" err="1">
                <a:latin typeface="Gill Sans MT" panose="020B0502020104020203" pitchFamily="34" charset="77"/>
              </a:rPr>
              <a:t>monday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watched harry potter today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friend called lily</a:t>
            </a:r>
          </a:p>
          <a:p>
            <a:pPr marL="278606" indent="-278606">
              <a:buAutoNum type="arabicParenR"/>
            </a:pPr>
            <a:r>
              <a:rPr lang="en-GB" sz="1100" dirty="0">
                <a:latin typeface="Gill Sans MT" panose="020B0502020104020203" pitchFamily="34" charset="77"/>
              </a:rPr>
              <a:t>it’s my birthday on </a:t>
            </a:r>
            <a:r>
              <a:rPr lang="en-GB" sz="1100" dirty="0" err="1">
                <a:latin typeface="Gill Sans MT" panose="020B0502020104020203" pitchFamily="34" charset="77"/>
              </a:rPr>
              <a:t>friday</a:t>
            </a:r>
            <a:endParaRPr lang="en-GB" sz="1100" dirty="0">
              <a:latin typeface="Gill Sans MT" panose="020B0502020104020203" pitchFamily="34" charset="77"/>
            </a:endParaRPr>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TextBox 61">
            <a:extLst>
              <a:ext uri="{FF2B5EF4-FFF2-40B4-BE49-F238E27FC236}">
                <a16:creationId xmlns:a16="http://schemas.microsoft.com/office/drawing/2014/main" id="{4C090344-7B19-9448-93A6-10F6F49D5F6F}"/>
              </a:ext>
            </a:extLst>
          </p:cNvPr>
          <p:cNvSpPr txBox="1"/>
          <p:nvPr/>
        </p:nvSpPr>
        <p:spPr>
          <a:xfrm>
            <a:off x="3454449" y="3971451"/>
            <a:ext cx="2978952" cy="2292935"/>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arrived on </a:t>
            </a:r>
            <a:r>
              <a:rPr lang="en-GB" sz="1100" dirty="0" err="1">
                <a:latin typeface="Gill Sans MT" panose="020B0502020104020203" pitchFamily="34" charset="77"/>
              </a:rPr>
              <a:t>wednesday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saw </a:t>
            </a:r>
            <a:r>
              <a:rPr lang="en-GB" sz="1100" dirty="0" err="1">
                <a:latin typeface="Gill Sans MT" panose="020B0502020104020203" pitchFamily="34" charset="77"/>
              </a:rPr>
              <a:t>katie</a:t>
            </a:r>
            <a:r>
              <a:rPr lang="en-GB" sz="1100" dirty="0">
                <a:latin typeface="Gill Sans MT" panose="020B0502020104020203" pitchFamily="34" charset="77"/>
              </a:rPr>
              <a:t> on </a:t>
            </a:r>
            <a:r>
              <a:rPr lang="en-GB" sz="1100" dirty="0" err="1">
                <a:latin typeface="Gill Sans MT" panose="020B0502020104020203" pitchFamily="34" charset="77"/>
              </a:rPr>
              <a:t>tuesday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went to </a:t>
            </a:r>
            <a:r>
              <a:rPr lang="en-GB" sz="1100" dirty="0" err="1">
                <a:latin typeface="Gill Sans MT" panose="020B0502020104020203" pitchFamily="34" charset="77"/>
              </a:rPr>
              <a:t>spain</a:t>
            </a:r>
            <a:r>
              <a:rPr lang="en-GB" sz="1100" dirty="0">
                <a:latin typeface="Gill Sans MT" panose="020B0502020104020203" pitchFamily="34" charset="77"/>
              </a:rPr>
              <a:t> in </a:t>
            </a:r>
            <a:r>
              <a:rPr lang="en-GB" sz="1100" dirty="0" err="1">
                <a:latin typeface="Gill Sans MT" panose="020B0502020104020203" pitchFamily="34" charset="77"/>
              </a:rPr>
              <a:t>june</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pet puppy called fluffy</a:t>
            </a:r>
          </a:p>
          <a:p>
            <a:pPr marL="278606" indent="-278606">
              <a:buAutoNum type="arabicParenR"/>
            </a:pPr>
            <a:r>
              <a:rPr lang="en-GB" sz="1100" dirty="0">
                <a:latin typeface="Gill Sans MT" panose="020B0502020104020203" pitchFamily="34" charset="77"/>
              </a:rPr>
              <a:t>my teacher is called </a:t>
            </a:r>
            <a:r>
              <a:rPr lang="en-GB" sz="1100" dirty="0" err="1">
                <a:latin typeface="Gill Sans MT" panose="020B0502020104020203" pitchFamily="34" charset="77"/>
              </a:rPr>
              <a:t>mr</a:t>
            </a:r>
            <a:r>
              <a:rPr lang="en-GB" sz="1100" dirty="0">
                <a:latin typeface="Gill Sans MT" panose="020B0502020104020203" pitchFamily="34" charset="77"/>
              </a:rPr>
              <a:t> cook</a:t>
            </a:r>
          </a:p>
          <a:p>
            <a:pPr marL="278606" indent="-278606">
              <a:buAutoNum type="arabicParenR"/>
            </a:pPr>
            <a:r>
              <a:rPr lang="en-GB" sz="1100" dirty="0">
                <a:latin typeface="Gill Sans MT" panose="020B0502020104020203" pitchFamily="34" charset="77"/>
              </a:rPr>
              <a:t>my dad is called </a:t>
            </a:r>
            <a:r>
              <a:rPr lang="en-GB" sz="1100" dirty="0" err="1">
                <a:latin typeface="Gill Sans MT" panose="020B0502020104020203" pitchFamily="34" charset="77"/>
              </a:rPr>
              <a:t>daniel</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was late to school on </a:t>
            </a:r>
            <a:r>
              <a:rPr lang="en-GB" sz="1100" dirty="0" err="1">
                <a:latin typeface="Gill Sans MT" panose="020B0502020104020203" pitchFamily="34" charset="77"/>
              </a:rPr>
              <a:t>monday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watched harry potter today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friend called lily</a:t>
            </a:r>
          </a:p>
          <a:p>
            <a:pPr marL="278606" indent="-278606">
              <a:buAutoNum type="arabicParenR"/>
            </a:pPr>
            <a:r>
              <a:rPr lang="en-GB" sz="1100" dirty="0">
                <a:latin typeface="Gill Sans MT" panose="020B0502020104020203" pitchFamily="34" charset="77"/>
              </a:rPr>
              <a:t>it’s my birthday on </a:t>
            </a:r>
            <a:r>
              <a:rPr lang="en-GB" sz="1100" dirty="0" err="1">
                <a:latin typeface="Gill Sans MT" panose="020B0502020104020203" pitchFamily="34" charset="77"/>
              </a:rPr>
              <a:t>friday</a:t>
            </a:r>
            <a:endParaRPr lang="en-GB" sz="1100" dirty="0">
              <a:latin typeface="Gill Sans MT" panose="020B0502020104020203" pitchFamily="34" charset="77"/>
            </a:endParaRPr>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7" name="TextBox 66">
            <a:extLst>
              <a:ext uri="{FF2B5EF4-FFF2-40B4-BE49-F238E27FC236}">
                <a16:creationId xmlns:a16="http://schemas.microsoft.com/office/drawing/2014/main" id="{F893F4E1-8FFC-B749-AEDE-6D59C398D363}"/>
              </a:ext>
            </a:extLst>
          </p:cNvPr>
          <p:cNvSpPr txBox="1"/>
          <p:nvPr/>
        </p:nvSpPr>
        <p:spPr>
          <a:xfrm>
            <a:off x="6736347" y="3971450"/>
            <a:ext cx="2978952" cy="2292935"/>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arrived on </a:t>
            </a:r>
            <a:r>
              <a:rPr lang="en-GB" sz="1100" dirty="0" err="1">
                <a:latin typeface="Gill Sans MT" panose="020B0502020104020203" pitchFamily="34" charset="77"/>
              </a:rPr>
              <a:t>wednesday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saw </a:t>
            </a:r>
            <a:r>
              <a:rPr lang="en-GB" sz="1100" dirty="0" err="1">
                <a:latin typeface="Gill Sans MT" panose="020B0502020104020203" pitchFamily="34" charset="77"/>
              </a:rPr>
              <a:t>katie</a:t>
            </a:r>
            <a:r>
              <a:rPr lang="en-GB" sz="1100" dirty="0">
                <a:latin typeface="Gill Sans MT" panose="020B0502020104020203" pitchFamily="34" charset="77"/>
              </a:rPr>
              <a:t> on </a:t>
            </a:r>
            <a:r>
              <a:rPr lang="en-GB" sz="1100" dirty="0" err="1">
                <a:latin typeface="Gill Sans MT" panose="020B0502020104020203" pitchFamily="34" charset="77"/>
              </a:rPr>
              <a:t>tuesday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went to </a:t>
            </a:r>
            <a:r>
              <a:rPr lang="en-GB" sz="1100" dirty="0" err="1">
                <a:latin typeface="Gill Sans MT" panose="020B0502020104020203" pitchFamily="34" charset="77"/>
              </a:rPr>
              <a:t>spain</a:t>
            </a:r>
            <a:r>
              <a:rPr lang="en-GB" sz="1100" dirty="0">
                <a:latin typeface="Gill Sans MT" panose="020B0502020104020203" pitchFamily="34" charset="77"/>
              </a:rPr>
              <a:t> in </a:t>
            </a:r>
            <a:r>
              <a:rPr lang="en-GB" sz="1100" dirty="0" err="1">
                <a:latin typeface="Gill Sans MT" panose="020B0502020104020203" pitchFamily="34" charset="77"/>
              </a:rPr>
              <a:t>june</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pet puppy called fluffy</a:t>
            </a:r>
          </a:p>
          <a:p>
            <a:pPr marL="278606" indent="-278606">
              <a:buAutoNum type="arabicParenR"/>
            </a:pPr>
            <a:r>
              <a:rPr lang="en-GB" sz="1100" dirty="0">
                <a:latin typeface="Gill Sans MT" panose="020B0502020104020203" pitchFamily="34" charset="77"/>
              </a:rPr>
              <a:t>my teacher is called </a:t>
            </a:r>
            <a:r>
              <a:rPr lang="en-GB" sz="1100" dirty="0" err="1">
                <a:latin typeface="Gill Sans MT" panose="020B0502020104020203" pitchFamily="34" charset="77"/>
              </a:rPr>
              <a:t>mr</a:t>
            </a:r>
            <a:r>
              <a:rPr lang="en-GB" sz="1100" dirty="0">
                <a:latin typeface="Gill Sans MT" panose="020B0502020104020203" pitchFamily="34" charset="77"/>
              </a:rPr>
              <a:t> cook</a:t>
            </a:r>
          </a:p>
          <a:p>
            <a:pPr marL="278606" indent="-278606">
              <a:buAutoNum type="arabicParenR"/>
            </a:pPr>
            <a:r>
              <a:rPr lang="en-GB" sz="1100" dirty="0">
                <a:latin typeface="Gill Sans MT" panose="020B0502020104020203" pitchFamily="34" charset="77"/>
              </a:rPr>
              <a:t>my dad is called </a:t>
            </a:r>
            <a:r>
              <a:rPr lang="en-GB" sz="1100" dirty="0" err="1">
                <a:latin typeface="Gill Sans MT" panose="020B0502020104020203" pitchFamily="34" charset="77"/>
              </a:rPr>
              <a:t>daniel</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was late to school on </a:t>
            </a:r>
            <a:r>
              <a:rPr lang="en-GB" sz="1100" dirty="0" err="1">
                <a:latin typeface="Gill Sans MT" panose="020B0502020104020203" pitchFamily="34" charset="77"/>
              </a:rPr>
              <a:t>monday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watched harry potter today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friend called lily</a:t>
            </a:r>
          </a:p>
          <a:p>
            <a:pPr marL="278606" indent="-278606">
              <a:buAutoNum type="arabicParenR"/>
            </a:pPr>
            <a:r>
              <a:rPr lang="en-GB" sz="1100" dirty="0">
                <a:latin typeface="Gill Sans MT" panose="020B0502020104020203" pitchFamily="34" charset="77"/>
              </a:rPr>
              <a:t>it’s my birthday on </a:t>
            </a:r>
            <a:r>
              <a:rPr lang="en-GB" sz="1100" dirty="0" err="1">
                <a:latin typeface="Gill Sans MT" panose="020B0502020104020203" pitchFamily="34" charset="77"/>
              </a:rPr>
              <a:t>friday</a:t>
            </a:r>
            <a:endParaRPr lang="en-GB" sz="1100" dirty="0">
              <a:latin typeface="Gill Sans MT" panose="020B0502020104020203" pitchFamily="34" charset="77"/>
            </a:endParaRPr>
          </a:p>
        </p:txBody>
      </p:sp>
      <p:sp>
        <p:nvSpPr>
          <p:cNvPr id="32" name="Rounded Rectangle 31"/>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33" name="Oval 32"/>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34" name="Rounded Rectangle 33"/>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35" name="Oval 34"/>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42" name="Rounded Rectangle 41"/>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43" name="Oval 42"/>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69" name="Rounded Rectangle 68"/>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70" name="Oval 69"/>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71" name="Rounded Rectangle 70"/>
          <p:cNvSpPr/>
          <p:nvPr/>
        </p:nvSpPr>
        <p:spPr>
          <a:xfrm>
            <a:off x="6772924" y="3608932"/>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72" name="Oval 71"/>
          <p:cNvSpPr/>
          <p:nvPr/>
        </p:nvSpPr>
        <p:spPr>
          <a:xfrm>
            <a:off x="9061585" y="3556269"/>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1957" y="2833816"/>
            <a:ext cx="316154" cy="454326"/>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4772" y="2819448"/>
            <a:ext cx="316154" cy="454326"/>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9099" y="2841043"/>
            <a:ext cx="316154" cy="454326"/>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0500" y="6194779"/>
            <a:ext cx="316154" cy="454326"/>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3315" y="6180411"/>
            <a:ext cx="316154" cy="454326"/>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7642" y="6202006"/>
            <a:ext cx="316154" cy="454326"/>
          </a:xfrm>
          <a:prstGeom prst="rect">
            <a:avLst/>
          </a:prstGeom>
        </p:spPr>
      </p:pic>
    </p:spTree>
    <p:extLst>
      <p:ext uri="{BB962C8B-B14F-4D97-AF65-F5344CB8AC3E}">
        <p14:creationId xmlns:p14="http://schemas.microsoft.com/office/powerpoint/2010/main" val="3686253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14" name="TextBox 13"/>
          <p:cNvSpPr txBox="1"/>
          <p:nvPr/>
        </p:nvSpPr>
        <p:spPr>
          <a:xfrm>
            <a:off x="178776" y="610488"/>
            <a:ext cx="2978952" cy="2292935"/>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brother’s birthday is in may</a:t>
            </a:r>
          </a:p>
          <a:p>
            <a:pPr marL="278606" indent="-278606">
              <a:buAutoNum type="arabicParenR"/>
            </a:pPr>
            <a:r>
              <a:rPr lang="en-GB" sz="1100" dirty="0">
                <a:latin typeface="Gill Sans MT" panose="020B0502020104020203" pitchFamily="34" charset="77"/>
              </a:rPr>
              <a:t>we are going to the park on </a:t>
            </a:r>
            <a:r>
              <a:rPr lang="en-GB" sz="1100" dirty="0" err="1">
                <a:latin typeface="Gill Sans MT" panose="020B0502020104020203" pitchFamily="34" charset="77"/>
              </a:rPr>
              <a:t>friday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mrs</a:t>
            </a:r>
            <a:r>
              <a:rPr lang="en-GB" sz="1100" dirty="0">
                <a:latin typeface="Gill Sans MT" panose="020B0502020104020203" pitchFamily="34" charset="77"/>
              </a:rPr>
              <a:t> parsons is really kind</a:t>
            </a:r>
          </a:p>
          <a:p>
            <a:pPr marL="278606" indent="-278606">
              <a:buAutoNum type="arabicParenR"/>
            </a:pPr>
            <a:r>
              <a:rPr lang="en-GB" sz="1100" dirty="0">
                <a:latin typeface="Gill Sans MT" panose="020B0502020104020203" pitchFamily="34" charset="77"/>
              </a:rPr>
              <a:t>my school is called red street school</a:t>
            </a:r>
          </a:p>
          <a:p>
            <a:pPr marL="278606" indent="-278606">
              <a:buAutoNum type="arabicParenR"/>
            </a:pPr>
            <a:r>
              <a:rPr lang="en-GB" sz="1100" dirty="0">
                <a:latin typeface="Gill Sans MT" panose="020B0502020104020203" pitchFamily="34" charset="77"/>
              </a:rPr>
              <a:t>the kitten’s name is smoky</a:t>
            </a:r>
          </a:p>
          <a:p>
            <a:pPr marL="278606" indent="-278606">
              <a:buAutoNum type="arabicParenR"/>
            </a:pPr>
            <a:r>
              <a:rPr lang="en-GB" sz="1100" dirty="0">
                <a:latin typeface="Gill Sans MT" panose="020B0502020104020203" pitchFamily="34" charset="77"/>
              </a:rPr>
              <a:t>i went to the zoo on </a:t>
            </a:r>
            <a:r>
              <a:rPr lang="en-GB" sz="1100" dirty="0" err="1">
                <a:latin typeface="Gill Sans MT" panose="020B0502020104020203" pitchFamily="34" charset="77"/>
              </a:rPr>
              <a:t>saturday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 can’t wait for </a:t>
            </a:r>
            <a:r>
              <a:rPr lang="en-GB" sz="1100" dirty="0" err="1">
                <a:latin typeface="Gill Sans MT" panose="020B0502020104020203" pitchFamily="34" charset="77"/>
              </a:rPr>
              <a:t>christmas</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had an egg hunt at </a:t>
            </a:r>
            <a:r>
              <a:rPr lang="en-GB" sz="1100" dirty="0" err="1">
                <a:latin typeface="Gill Sans MT" panose="020B0502020104020203" pitchFamily="34" charset="77"/>
              </a:rPr>
              <a:t>easter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name is </a:t>
            </a:r>
            <a:r>
              <a:rPr lang="en-GB" sz="1100" dirty="0" err="1">
                <a:latin typeface="Gill Sans MT" panose="020B0502020104020203" pitchFamily="34" charset="77"/>
              </a:rPr>
              <a:t>alex</a:t>
            </a:r>
            <a:r>
              <a:rPr lang="en-GB" sz="1100" dirty="0">
                <a:latin typeface="Gill Sans MT" panose="020B0502020104020203" pitchFamily="34" charset="77"/>
              </a:rPr>
              <a:t> palmer</a:t>
            </a:r>
          </a:p>
          <a:p>
            <a:pPr marL="278606" indent="-278606">
              <a:buAutoNum type="arabicParenR"/>
            </a:pPr>
            <a:r>
              <a:rPr lang="en-GB" sz="1100" dirty="0">
                <a:latin typeface="Gill Sans MT" panose="020B0502020104020203" pitchFamily="34" charset="77"/>
              </a:rPr>
              <a:t>it’s </a:t>
            </a:r>
            <a:r>
              <a:rPr lang="en-GB" sz="1100" dirty="0" err="1">
                <a:latin typeface="Gill Sans MT" panose="020B0502020104020203" pitchFamily="34" charset="77"/>
              </a:rPr>
              <a:t>thursday</a:t>
            </a:r>
            <a:r>
              <a:rPr lang="en-GB" sz="1100" dirty="0">
                <a:latin typeface="Gill Sans MT" panose="020B0502020104020203" pitchFamily="34" charset="77"/>
              </a:rPr>
              <a:t> today</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7" name="TextBox 46">
            <a:extLst>
              <a:ext uri="{FF2B5EF4-FFF2-40B4-BE49-F238E27FC236}">
                <a16:creationId xmlns:a16="http://schemas.microsoft.com/office/drawing/2014/main" id="{FE92D84A-903F-ED4F-8C93-E8021C6E44A8}"/>
              </a:ext>
            </a:extLst>
          </p:cNvPr>
          <p:cNvSpPr txBox="1"/>
          <p:nvPr/>
        </p:nvSpPr>
        <p:spPr>
          <a:xfrm>
            <a:off x="3454449" y="610488"/>
            <a:ext cx="2978952" cy="2292935"/>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brother’s birthday is in may</a:t>
            </a:r>
          </a:p>
          <a:p>
            <a:pPr marL="278606" indent="-278606">
              <a:buAutoNum type="arabicParenR"/>
            </a:pPr>
            <a:r>
              <a:rPr lang="en-GB" sz="1100" dirty="0">
                <a:latin typeface="Gill Sans MT" panose="020B0502020104020203" pitchFamily="34" charset="77"/>
              </a:rPr>
              <a:t>we are going to the park on </a:t>
            </a:r>
            <a:r>
              <a:rPr lang="en-GB" sz="1100" dirty="0" err="1">
                <a:latin typeface="Gill Sans MT" panose="020B0502020104020203" pitchFamily="34" charset="77"/>
              </a:rPr>
              <a:t>friday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mrs</a:t>
            </a:r>
            <a:r>
              <a:rPr lang="en-GB" sz="1100" dirty="0">
                <a:latin typeface="Gill Sans MT" panose="020B0502020104020203" pitchFamily="34" charset="77"/>
              </a:rPr>
              <a:t> parsons is really kind</a:t>
            </a:r>
          </a:p>
          <a:p>
            <a:pPr marL="278606" indent="-278606">
              <a:buAutoNum type="arabicParenR"/>
            </a:pPr>
            <a:r>
              <a:rPr lang="en-GB" sz="1100" dirty="0">
                <a:latin typeface="Gill Sans MT" panose="020B0502020104020203" pitchFamily="34" charset="77"/>
              </a:rPr>
              <a:t>my school is called red street school</a:t>
            </a:r>
          </a:p>
          <a:p>
            <a:pPr marL="278606" indent="-278606">
              <a:buAutoNum type="arabicParenR"/>
            </a:pPr>
            <a:r>
              <a:rPr lang="en-GB" sz="1100" dirty="0">
                <a:latin typeface="Gill Sans MT" panose="020B0502020104020203" pitchFamily="34" charset="77"/>
              </a:rPr>
              <a:t>the kitten’s name is smoky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went to the zoo on </a:t>
            </a:r>
            <a:r>
              <a:rPr lang="en-GB" sz="1100" dirty="0" err="1">
                <a:latin typeface="Gill Sans MT" panose="020B0502020104020203" pitchFamily="34" charset="77"/>
              </a:rPr>
              <a:t>saturday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can’t wait for </a:t>
            </a:r>
            <a:r>
              <a:rPr lang="en-GB" sz="1100" dirty="0" err="1">
                <a:latin typeface="Gill Sans MT" panose="020B0502020104020203" pitchFamily="34" charset="77"/>
              </a:rPr>
              <a:t>christmas</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had an egg hunt at </a:t>
            </a:r>
            <a:r>
              <a:rPr lang="en-GB" sz="1100" dirty="0" err="1">
                <a:latin typeface="Gill Sans MT" panose="020B0502020104020203" pitchFamily="34" charset="77"/>
              </a:rPr>
              <a:t>easter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name is </a:t>
            </a:r>
            <a:r>
              <a:rPr lang="en-GB" sz="1100" dirty="0" err="1">
                <a:latin typeface="Gill Sans MT" panose="020B0502020104020203" pitchFamily="34" charset="77"/>
              </a:rPr>
              <a:t>alex</a:t>
            </a:r>
            <a:r>
              <a:rPr lang="en-GB" sz="1100" dirty="0">
                <a:latin typeface="Gill Sans MT" panose="020B0502020104020203" pitchFamily="34" charset="77"/>
              </a:rPr>
              <a:t> palmer</a:t>
            </a:r>
          </a:p>
          <a:p>
            <a:pPr marL="278606" indent="-278606">
              <a:buAutoNum type="arabicParenR"/>
            </a:pPr>
            <a:r>
              <a:rPr lang="en-GB" sz="1100" dirty="0">
                <a:latin typeface="Gill Sans MT" panose="020B0502020104020203" pitchFamily="34" charset="77"/>
              </a:rPr>
              <a:t>it’s </a:t>
            </a:r>
            <a:r>
              <a:rPr lang="en-GB" sz="1100" dirty="0" err="1">
                <a:latin typeface="Gill Sans MT" panose="020B0502020104020203" pitchFamily="34" charset="77"/>
              </a:rPr>
              <a:t>thursday</a:t>
            </a:r>
            <a:r>
              <a:rPr lang="en-GB" sz="1100" dirty="0">
                <a:latin typeface="Gill Sans MT" panose="020B0502020104020203" pitchFamily="34" charset="77"/>
              </a:rPr>
              <a:t> today</a:t>
            </a:r>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2" name="TextBox 51">
            <a:extLst>
              <a:ext uri="{FF2B5EF4-FFF2-40B4-BE49-F238E27FC236}">
                <a16:creationId xmlns:a16="http://schemas.microsoft.com/office/drawing/2014/main" id="{1D8ED843-3579-554E-ACAD-EA693AC1C803}"/>
              </a:ext>
            </a:extLst>
          </p:cNvPr>
          <p:cNvSpPr txBox="1"/>
          <p:nvPr/>
        </p:nvSpPr>
        <p:spPr>
          <a:xfrm>
            <a:off x="6736347" y="610487"/>
            <a:ext cx="2978952" cy="2292935"/>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brother’s birthday is in may</a:t>
            </a:r>
          </a:p>
          <a:p>
            <a:pPr marL="278606" indent="-278606">
              <a:buAutoNum type="arabicParenR"/>
            </a:pPr>
            <a:r>
              <a:rPr lang="en-GB" sz="1100" dirty="0">
                <a:latin typeface="Gill Sans MT" panose="020B0502020104020203" pitchFamily="34" charset="77"/>
              </a:rPr>
              <a:t>we are going to the park on </a:t>
            </a:r>
            <a:r>
              <a:rPr lang="en-GB" sz="1100" dirty="0" err="1">
                <a:latin typeface="Gill Sans MT" panose="020B0502020104020203" pitchFamily="34" charset="77"/>
              </a:rPr>
              <a:t>friday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mrs</a:t>
            </a:r>
            <a:r>
              <a:rPr lang="en-GB" sz="1100" dirty="0">
                <a:latin typeface="Gill Sans MT" panose="020B0502020104020203" pitchFamily="34" charset="77"/>
              </a:rPr>
              <a:t> parsons is really kind</a:t>
            </a:r>
          </a:p>
          <a:p>
            <a:pPr marL="278606" indent="-278606">
              <a:buAutoNum type="arabicParenR"/>
            </a:pPr>
            <a:r>
              <a:rPr lang="en-GB" sz="1100" dirty="0">
                <a:latin typeface="Gill Sans MT" panose="020B0502020104020203" pitchFamily="34" charset="77"/>
              </a:rPr>
              <a:t>my school is called red street school</a:t>
            </a:r>
          </a:p>
          <a:p>
            <a:pPr marL="278606" indent="-278606">
              <a:buAutoNum type="arabicParenR"/>
            </a:pPr>
            <a:r>
              <a:rPr lang="en-GB" sz="1100" dirty="0">
                <a:latin typeface="Gill Sans MT" panose="020B0502020104020203" pitchFamily="34" charset="77"/>
              </a:rPr>
              <a:t>the kitten’s name is smoky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went to the zoo on </a:t>
            </a:r>
            <a:r>
              <a:rPr lang="en-GB" sz="1100" dirty="0" err="1">
                <a:latin typeface="Gill Sans MT" panose="020B0502020104020203" pitchFamily="34" charset="77"/>
              </a:rPr>
              <a:t>saturday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can’t wait for </a:t>
            </a:r>
            <a:r>
              <a:rPr lang="en-GB" sz="1100" dirty="0" err="1">
                <a:latin typeface="Gill Sans MT" panose="020B0502020104020203" pitchFamily="34" charset="77"/>
              </a:rPr>
              <a:t>christmas</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had an egg hunt at </a:t>
            </a:r>
            <a:r>
              <a:rPr lang="en-GB" sz="1100" dirty="0" err="1">
                <a:latin typeface="Gill Sans MT" panose="020B0502020104020203" pitchFamily="34" charset="77"/>
              </a:rPr>
              <a:t>easter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name is </a:t>
            </a:r>
            <a:r>
              <a:rPr lang="en-GB" sz="1100" dirty="0" err="1">
                <a:latin typeface="Gill Sans MT" panose="020B0502020104020203" pitchFamily="34" charset="77"/>
              </a:rPr>
              <a:t>alex</a:t>
            </a:r>
            <a:r>
              <a:rPr lang="en-GB" sz="1100" dirty="0">
                <a:latin typeface="Gill Sans MT" panose="020B0502020104020203" pitchFamily="34" charset="77"/>
              </a:rPr>
              <a:t> palmer</a:t>
            </a:r>
          </a:p>
          <a:p>
            <a:pPr marL="278606" indent="-278606">
              <a:buAutoNum type="arabicParenR"/>
            </a:pPr>
            <a:r>
              <a:rPr lang="en-GB" sz="1100" dirty="0">
                <a:latin typeface="Gill Sans MT" panose="020B0502020104020203" pitchFamily="34" charset="77"/>
              </a:rPr>
              <a:t>it’s </a:t>
            </a:r>
            <a:r>
              <a:rPr lang="en-GB" sz="1100" dirty="0" err="1">
                <a:latin typeface="Gill Sans MT" panose="020B0502020104020203" pitchFamily="34" charset="77"/>
              </a:rPr>
              <a:t>thursday</a:t>
            </a:r>
            <a:r>
              <a:rPr lang="en-GB" sz="1100" dirty="0">
                <a:latin typeface="Gill Sans MT" panose="020B0502020104020203" pitchFamily="34" charset="77"/>
              </a:rPr>
              <a:t> today</a:t>
            </a:r>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7" name="TextBox 56">
            <a:extLst>
              <a:ext uri="{FF2B5EF4-FFF2-40B4-BE49-F238E27FC236}">
                <a16:creationId xmlns:a16="http://schemas.microsoft.com/office/drawing/2014/main" id="{4A97DFBD-447A-0241-AC74-A0A45BB7587F}"/>
              </a:ext>
            </a:extLst>
          </p:cNvPr>
          <p:cNvSpPr txBox="1"/>
          <p:nvPr/>
        </p:nvSpPr>
        <p:spPr>
          <a:xfrm>
            <a:off x="178776" y="3971451"/>
            <a:ext cx="2978952" cy="2292935"/>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brother’s birthday is in may</a:t>
            </a:r>
          </a:p>
          <a:p>
            <a:pPr marL="278606" indent="-278606">
              <a:buAutoNum type="arabicParenR"/>
            </a:pPr>
            <a:r>
              <a:rPr lang="en-GB" sz="1100" dirty="0">
                <a:latin typeface="Gill Sans MT" panose="020B0502020104020203" pitchFamily="34" charset="77"/>
              </a:rPr>
              <a:t>we are going to the park on </a:t>
            </a:r>
            <a:r>
              <a:rPr lang="en-GB" sz="1100" dirty="0" err="1">
                <a:latin typeface="Gill Sans MT" panose="020B0502020104020203" pitchFamily="34" charset="77"/>
              </a:rPr>
              <a:t>friday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mrs</a:t>
            </a:r>
            <a:r>
              <a:rPr lang="en-GB" sz="1100" dirty="0">
                <a:latin typeface="Gill Sans MT" panose="020B0502020104020203" pitchFamily="34" charset="77"/>
              </a:rPr>
              <a:t> parsons is really kind</a:t>
            </a:r>
          </a:p>
          <a:p>
            <a:pPr marL="278606" indent="-278606">
              <a:buAutoNum type="arabicParenR"/>
            </a:pPr>
            <a:r>
              <a:rPr lang="en-GB" sz="1100" dirty="0">
                <a:latin typeface="Gill Sans MT" panose="020B0502020104020203" pitchFamily="34" charset="77"/>
              </a:rPr>
              <a:t>my school is called red street school</a:t>
            </a:r>
          </a:p>
          <a:p>
            <a:pPr marL="278606" indent="-278606">
              <a:buAutoNum type="arabicParenR"/>
            </a:pPr>
            <a:r>
              <a:rPr lang="en-GB" sz="1100" dirty="0">
                <a:latin typeface="Gill Sans MT" panose="020B0502020104020203" pitchFamily="34" charset="77"/>
              </a:rPr>
              <a:t>the kitten’s name is smoky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went to the zoo on </a:t>
            </a:r>
            <a:r>
              <a:rPr lang="en-GB" sz="1100" dirty="0" err="1">
                <a:latin typeface="Gill Sans MT" panose="020B0502020104020203" pitchFamily="34" charset="77"/>
              </a:rPr>
              <a:t>saturday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can’t wait for </a:t>
            </a:r>
            <a:r>
              <a:rPr lang="en-GB" sz="1100" dirty="0" err="1">
                <a:latin typeface="Gill Sans MT" panose="020B0502020104020203" pitchFamily="34" charset="77"/>
              </a:rPr>
              <a:t>christmas</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had an egg hunt at </a:t>
            </a:r>
            <a:r>
              <a:rPr lang="en-GB" sz="1100" dirty="0" err="1">
                <a:latin typeface="Gill Sans MT" panose="020B0502020104020203" pitchFamily="34" charset="77"/>
              </a:rPr>
              <a:t>easter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name is </a:t>
            </a:r>
            <a:r>
              <a:rPr lang="en-GB" sz="1100" dirty="0" err="1">
                <a:latin typeface="Gill Sans MT" panose="020B0502020104020203" pitchFamily="34" charset="77"/>
              </a:rPr>
              <a:t>alex</a:t>
            </a:r>
            <a:r>
              <a:rPr lang="en-GB" sz="1100" dirty="0">
                <a:latin typeface="Gill Sans MT" panose="020B0502020104020203" pitchFamily="34" charset="77"/>
              </a:rPr>
              <a:t> palmer</a:t>
            </a:r>
          </a:p>
          <a:p>
            <a:pPr marL="278606" indent="-278606">
              <a:buAutoNum type="arabicParenR"/>
            </a:pPr>
            <a:r>
              <a:rPr lang="en-GB" sz="1100" dirty="0">
                <a:latin typeface="Gill Sans MT" panose="020B0502020104020203" pitchFamily="34" charset="77"/>
              </a:rPr>
              <a:t>it’s </a:t>
            </a:r>
            <a:r>
              <a:rPr lang="en-GB" sz="1100" dirty="0" err="1">
                <a:latin typeface="Gill Sans MT" panose="020B0502020104020203" pitchFamily="34" charset="77"/>
              </a:rPr>
              <a:t>thursday</a:t>
            </a:r>
            <a:r>
              <a:rPr lang="en-GB" sz="1100" dirty="0">
                <a:latin typeface="Gill Sans MT" panose="020B0502020104020203" pitchFamily="34" charset="77"/>
              </a:rPr>
              <a:t> today</a:t>
            </a:r>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TextBox 61">
            <a:extLst>
              <a:ext uri="{FF2B5EF4-FFF2-40B4-BE49-F238E27FC236}">
                <a16:creationId xmlns:a16="http://schemas.microsoft.com/office/drawing/2014/main" id="{4C090344-7B19-9448-93A6-10F6F49D5F6F}"/>
              </a:ext>
            </a:extLst>
          </p:cNvPr>
          <p:cNvSpPr txBox="1"/>
          <p:nvPr/>
        </p:nvSpPr>
        <p:spPr>
          <a:xfrm>
            <a:off x="3454449" y="3971451"/>
            <a:ext cx="2978952" cy="2292935"/>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brother’s birthday is in may</a:t>
            </a:r>
          </a:p>
          <a:p>
            <a:pPr marL="278606" indent="-278606">
              <a:buAutoNum type="arabicParenR"/>
            </a:pPr>
            <a:r>
              <a:rPr lang="en-GB" sz="1100" dirty="0">
                <a:latin typeface="Gill Sans MT" panose="020B0502020104020203" pitchFamily="34" charset="77"/>
              </a:rPr>
              <a:t>we are going to the park on </a:t>
            </a:r>
            <a:r>
              <a:rPr lang="en-GB" sz="1100" dirty="0" err="1">
                <a:latin typeface="Gill Sans MT" panose="020B0502020104020203" pitchFamily="34" charset="77"/>
              </a:rPr>
              <a:t>friday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mrs</a:t>
            </a:r>
            <a:r>
              <a:rPr lang="en-GB" sz="1100" dirty="0">
                <a:latin typeface="Gill Sans MT" panose="020B0502020104020203" pitchFamily="34" charset="77"/>
              </a:rPr>
              <a:t> parsons is really kind</a:t>
            </a:r>
          </a:p>
          <a:p>
            <a:pPr marL="278606" indent="-278606">
              <a:buAutoNum type="arabicParenR"/>
            </a:pPr>
            <a:r>
              <a:rPr lang="en-GB" sz="1100" dirty="0">
                <a:latin typeface="Gill Sans MT" panose="020B0502020104020203" pitchFamily="34" charset="77"/>
              </a:rPr>
              <a:t>my school is called red street school</a:t>
            </a:r>
          </a:p>
          <a:p>
            <a:pPr marL="278606" indent="-278606">
              <a:buAutoNum type="arabicParenR"/>
            </a:pPr>
            <a:r>
              <a:rPr lang="en-GB" sz="1100" dirty="0">
                <a:latin typeface="Gill Sans MT" panose="020B0502020104020203" pitchFamily="34" charset="77"/>
              </a:rPr>
              <a:t>the kitten’s name is smoky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went to the zoo on </a:t>
            </a:r>
            <a:r>
              <a:rPr lang="en-GB" sz="1100" dirty="0" err="1">
                <a:latin typeface="Gill Sans MT" panose="020B0502020104020203" pitchFamily="34" charset="77"/>
              </a:rPr>
              <a:t>saturday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can’t wait for </a:t>
            </a:r>
            <a:r>
              <a:rPr lang="en-GB" sz="1100" dirty="0" err="1">
                <a:latin typeface="Gill Sans MT" panose="020B0502020104020203" pitchFamily="34" charset="77"/>
              </a:rPr>
              <a:t>christmas</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had an egg hunt at </a:t>
            </a:r>
            <a:r>
              <a:rPr lang="en-GB" sz="1100" dirty="0" err="1">
                <a:latin typeface="Gill Sans MT" panose="020B0502020104020203" pitchFamily="34" charset="77"/>
              </a:rPr>
              <a:t>easter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name is </a:t>
            </a:r>
            <a:r>
              <a:rPr lang="en-GB" sz="1100" dirty="0" err="1">
                <a:latin typeface="Gill Sans MT" panose="020B0502020104020203" pitchFamily="34" charset="77"/>
              </a:rPr>
              <a:t>alex</a:t>
            </a:r>
            <a:r>
              <a:rPr lang="en-GB" sz="1100" dirty="0">
                <a:latin typeface="Gill Sans MT" panose="020B0502020104020203" pitchFamily="34" charset="77"/>
              </a:rPr>
              <a:t> palmer</a:t>
            </a:r>
          </a:p>
          <a:p>
            <a:pPr marL="278606" indent="-278606">
              <a:buAutoNum type="arabicParenR"/>
            </a:pPr>
            <a:r>
              <a:rPr lang="en-GB" sz="1100" dirty="0">
                <a:latin typeface="Gill Sans MT" panose="020B0502020104020203" pitchFamily="34" charset="77"/>
              </a:rPr>
              <a:t>it’s </a:t>
            </a:r>
            <a:r>
              <a:rPr lang="en-GB" sz="1100" dirty="0" err="1">
                <a:latin typeface="Gill Sans MT" panose="020B0502020104020203" pitchFamily="34" charset="77"/>
              </a:rPr>
              <a:t>thursday</a:t>
            </a:r>
            <a:r>
              <a:rPr lang="en-GB" sz="1100" dirty="0">
                <a:latin typeface="Gill Sans MT" panose="020B0502020104020203" pitchFamily="34" charset="77"/>
              </a:rPr>
              <a:t> today</a:t>
            </a:r>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7" name="TextBox 66">
            <a:extLst>
              <a:ext uri="{FF2B5EF4-FFF2-40B4-BE49-F238E27FC236}">
                <a16:creationId xmlns:a16="http://schemas.microsoft.com/office/drawing/2014/main" id="{F893F4E1-8FFC-B749-AEDE-6D59C398D363}"/>
              </a:ext>
            </a:extLst>
          </p:cNvPr>
          <p:cNvSpPr txBox="1"/>
          <p:nvPr/>
        </p:nvSpPr>
        <p:spPr>
          <a:xfrm>
            <a:off x="6736347" y="3971450"/>
            <a:ext cx="2978952" cy="2292935"/>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brother’s birthday is in may</a:t>
            </a:r>
          </a:p>
          <a:p>
            <a:pPr marL="278606" indent="-278606">
              <a:buAutoNum type="arabicParenR"/>
            </a:pPr>
            <a:r>
              <a:rPr lang="en-GB" sz="1100" dirty="0">
                <a:latin typeface="Gill Sans MT" panose="020B0502020104020203" pitchFamily="34" charset="77"/>
              </a:rPr>
              <a:t>we are going to the park on </a:t>
            </a:r>
            <a:r>
              <a:rPr lang="en-GB" sz="1100" dirty="0" err="1">
                <a:latin typeface="Gill Sans MT" panose="020B0502020104020203" pitchFamily="34" charset="77"/>
              </a:rPr>
              <a:t>friday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mrs</a:t>
            </a:r>
            <a:r>
              <a:rPr lang="en-GB" sz="1100" dirty="0">
                <a:latin typeface="Gill Sans MT" panose="020B0502020104020203" pitchFamily="34" charset="77"/>
              </a:rPr>
              <a:t> parsons is really kind</a:t>
            </a:r>
          </a:p>
          <a:p>
            <a:pPr marL="278606" indent="-278606">
              <a:buAutoNum type="arabicParenR"/>
            </a:pPr>
            <a:r>
              <a:rPr lang="en-GB" sz="1100" dirty="0">
                <a:latin typeface="Gill Sans MT" panose="020B0502020104020203" pitchFamily="34" charset="77"/>
              </a:rPr>
              <a:t>my school is called red street school</a:t>
            </a:r>
          </a:p>
          <a:p>
            <a:pPr marL="278606" indent="-278606">
              <a:buAutoNum type="arabicParenR"/>
            </a:pPr>
            <a:r>
              <a:rPr lang="en-GB" sz="1100" dirty="0">
                <a:latin typeface="Gill Sans MT" panose="020B0502020104020203" pitchFamily="34" charset="77"/>
              </a:rPr>
              <a:t>the kitten’s name is smoky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went to the zoo on </a:t>
            </a:r>
            <a:r>
              <a:rPr lang="en-GB" sz="1100" dirty="0" err="1">
                <a:latin typeface="Gill Sans MT" panose="020B0502020104020203" pitchFamily="34" charset="77"/>
              </a:rPr>
              <a:t>saturday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can’t wait for </a:t>
            </a:r>
            <a:r>
              <a:rPr lang="en-GB" sz="1100" dirty="0" err="1">
                <a:latin typeface="Gill Sans MT" panose="020B0502020104020203" pitchFamily="34" charset="77"/>
              </a:rPr>
              <a:t>christmas</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had an egg hunt at </a:t>
            </a:r>
            <a:r>
              <a:rPr lang="en-GB" sz="1100" dirty="0" err="1">
                <a:latin typeface="Gill Sans MT" panose="020B0502020104020203" pitchFamily="34" charset="77"/>
              </a:rPr>
              <a:t>easter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name is </a:t>
            </a:r>
            <a:r>
              <a:rPr lang="en-GB" sz="1100" dirty="0" err="1">
                <a:latin typeface="Gill Sans MT" panose="020B0502020104020203" pitchFamily="34" charset="77"/>
              </a:rPr>
              <a:t>alex</a:t>
            </a:r>
            <a:r>
              <a:rPr lang="en-GB" sz="1100" dirty="0">
                <a:latin typeface="Gill Sans MT" panose="020B0502020104020203" pitchFamily="34" charset="77"/>
              </a:rPr>
              <a:t> palmer</a:t>
            </a:r>
          </a:p>
          <a:p>
            <a:pPr marL="278606" indent="-278606">
              <a:buAutoNum type="arabicParenR"/>
            </a:pPr>
            <a:r>
              <a:rPr lang="en-GB" sz="1100" dirty="0">
                <a:latin typeface="Gill Sans MT" panose="020B0502020104020203" pitchFamily="34" charset="77"/>
              </a:rPr>
              <a:t>it’s </a:t>
            </a:r>
            <a:r>
              <a:rPr lang="en-GB" sz="1100" dirty="0" err="1">
                <a:latin typeface="Gill Sans MT" panose="020B0502020104020203" pitchFamily="34" charset="77"/>
              </a:rPr>
              <a:t>thursday</a:t>
            </a:r>
            <a:r>
              <a:rPr lang="en-GB" sz="1100" dirty="0">
                <a:latin typeface="Gill Sans MT" panose="020B0502020104020203" pitchFamily="34" charset="77"/>
              </a:rPr>
              <a:t> today</a:t>
            </a:r>
          </a:p>
        </p:txBody>
      </p:sp>
      <p:sp>
        <p:nvSpPr>
          <p:cNvPr id="32" name="Rounded Rectangle 31"/>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33" name="Oval 32"/>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34" name="Rounded Rectangle 33"/>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35" name="Oval 34"/>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42" name="Rounded Rectangle 41"/>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43" name="Oval 42"/>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69" name="Rounded Rectangle 68"/>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70" name="Oval 69"/>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71" name="Rounded Rectangle 70"/>
          <p:cNvSpPr/>
          <p:nvPr/>
        </p:nvSpPr>
        <p:spPr>
          <a:xfrm>
            <a:off x="6772924" y="3608932"/>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72" name="Oval 71"/>
          <p:cNvSpPr/>
          <p:nvPr/>
        </p:nvSpPr>
        <p:spPr>
          <a:xfrm>
            <a:off x="9061585" y="3556269"/>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1957" y="2833816"/>
            <a:ext cx="316154" cy="454326"/>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4772" y="2819448"/>
            <a:ext cx="316154" cy="454326"/>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9099" y="2841043"/>
            <a:ext cx="316154" cy="454326"/>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0500" y="6194779"/>
            <a:ext cx="316154" cy="454326"/>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3315" y="6180411"/>
            <a:ext cx="316154" cy="454326"/>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7642" y="6202006"/>
            <a:ext cx="316154" cy="454326"/>
          </a:xfrm>
          <a:prstGeom prst="rect">
            <a:avLst/>
          </a:prstGeom>
        </p:spPr>
      </p:pic>
    </p:spTree>
    <p:extLst>
      <p:ext uri="{BB962C8B-B14F-4D97-AF65-F5344CB8AC3E}">
        <p14:creationId xmlns:p14="http://schemas.microsoft.com/office/powerpoint/2010/main" val="27017745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14" name="TextBox 13"/>
          <p:cNvSpPr txBox="1"/>
          <p:nvPr/>
        </p:nvSpPr>
        <p:spPr>
          <a:xfrm>
            <a:off x="178776" y="610488"/>
            <a:ext cx="2978952" cy="2462213"/>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tomorrow is </a:t>
            </a:r>
            <a:r>
              <a:rPr lang="en-GB" sz="1100" dirty="0" err="1">
                <a:latin typeface="Gill Sans MT" panose="020B0502020104020203" pitchFamily="34" charset="77"/>
              </a:rPr>
              <a:t>tuesday</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his birthday is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 will be eight in august</a:t>
            </a:r>
          </a:p>
          <a:p>
            <a:pPr marL="278606" indent="-278606">
              <a:buAutoNum type="arabicParenR"/>
            </a:pPr>
            <a:r>
              <a:rPr lang="en-GB" sz="1100" dirty="0" err="1">
                <a:latin typeface="Gill Sans MT" panose="020B0502020104020203" pitchFamily="34" charset="77"/>
              </a:rPr>
              <a:t>mrs</a:t>
            </a:r>
            <a:r>
              <a:rPr lang="en-GB" sz="1100" dirty="0">
                <a:latin typeface="Gill Sans MT" panose="020B0502020104020203" pitchFamily="34" charset="77"/>
              </a:rPr>
              <a:t> smith is really tall</a:t>
            </a:r>
          </a:p>
          <a:p>
            <a:pPr marL="278606" indent="-278606">
              <a:buAutoNum type="arabicParenR"/>
            </a:pPr>
            <a:r>
              <a:rPr lang="en-GB" sz="1100" dirty="0">
                <a:latin typeface="Gill Sans MT" panose="020B0502020104020203" pitchFamily="34" charset="77"/>
              </a:rPr>
              <a:t>my name is </a:t>
            </a:r>
            <a:r>
              <a:rPr lang="en-GB" sz="1100" dirty="0" err="1">
                <a:latin typeface="Gill Sans MT" panose="020B0502020104020203" pitchFamily="34" charset="77"/>
              </a:rPr>
              <a:t>lucas</a:t>
            </a:r>
            <a:r>
              <a:rPr lang="en-GB" sz="1100" dirty="0">
                <a:latin typeface="Gill Sans MT" panose="020B0502020104020203" pitchFamily="34" charset="77"/>
              </a:rPr>
              <a:t> brown</a:t>
            </a:r>
          </a:p>
          <a:p>
            <a:pPr marL="278606" indent="-278606">
              <a:buAutoNum type="arabicParenR"/>
            </a:pPr>
            <a:r>
              <a:rPr lang="en-GB" sz="1100" dirty="0">
                <a:latin typeface="Gill Sans MT" panose="020B0502020104020203" pitchFamily="34" charset="77"/>
              </a:rPr>
              <a:t>i know that </a:t>
            </a:r>
            <a:r>
              <a:rPr lang="en-GB" sz="1100" dirty="0" err="1">
                <a:latin typeface="Gill Sans MT" panose="020B0502020104020203" pitchFamily="34" charset="77"/>
              </a:rPr>
              <a:t>christmas</a:t>
            </a:r>
            <a:r>
              <a:rPr lang="en-GB" sz="1100" dirty="0">
                <a:latin typeface="Gill Sans MT" panose="020B0502020104020203" pitchFamily="34" charset="77"/>
              </a:rPr>
              <a:t> is in </a:t>
            </a:r>
            <a:r>
              <a:rPr lang="en-GB" sz="1100" dirty="0" err="1">
                <a:latin typeface="Gill Sans MT" panose="020B0502020104020203" pitchFamily="34" charset="77"/>
              </a:rPr>
              <a:t>december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dad is called terry</a:t>
            </a:r>
          </a:p>
          <a:p>
            <a:pPr marL="278606" indent="-278606">
              <a:buAutoNum type="arabicParenR"/>
            </a:pPr>
            <a:r>
              <a:rPr lang="en-GB" sz="1100" dirty="0">
                <a:latin typeface="Gill Sans MT" panose="020B0502020104020203" pitchFamily="34" charset="77"/>
              </a:rPr>
              <a:t>i have a puppy called </a:t>
            </a:r>
            <a:r>
              <a:rPr lang="en-GB" sz="1100" dirty="0" err="1">
                <a:latin typeface="Gill Sans MT" panose="020B0502020104020203" pitchFamily="34" charset="77"/>
              </a:rPr>
              <a:t>rolo</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my sister will be seven on </a:t>
            </a:r>
            <a:r>
              <a:rPr lang="en-GB" sz="1100" dirty="0" err="1">
                <a:latin typeface="Gill Sans MT" panose="020B0502020104020203" pitchFamily="34" charset="77"/>
              </a:rPr>
              <a:t>thursday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his brothers are called </a:t>
            </a:r>
            <a:r>
              <a:rPr lang="en-GB" sz="1100" dirty="0" err="1">
                <a:latin typeface="Gill Sans MT" panose="020B0502020104020203" pitchFamily="34" charset="77"/>
              </a:rPr>
              <a:t>luke</a:t>
            </a:r>
            <a:r>
              <a:rPr lang="en-GB" sz="1100" dirty="0">
                <a:latin typeface="Gill Sans MT" panose="020B0502020104020203" pitchFamily="34" charset="77"/>
              </a:rPr>
              <a:t> and jack</a:t>
            </a:r>
          </a:p>
          <a:p>
            <a:pPr marL="278606" indent="-278606">
              <a:buAutoNum type="arabicParenR"/>
            </a:pPr>
            <a:endParaRPr lang="en-GB" sz="1100" dirty="0">
              <a:latin typeface="Gill Sans MT" panose="020B0502020104020203" pitchFamily="34" charset="77"/>
            </a:endParaRP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7" name="TextBox 46">
            <a:extLst>
              <a:ext uri="{FF2B5EF4-FFF2-40B4-BE49-F238E27FC236}">
                <a16:creationId xmlns:a16="http://schemas.microsoft.com/office/drawing/2014/main" id="{FE92D84A-903F-ED4F-8C93-E8021C6E44A8}"/>
              </a:ext>
            </a:extLst>
          </p:cNvPr>
          <p:cNvSpPr txBox="1"/>
          <p:nvPr/>
        </p:nvSpPr>
        <p:spPr>
          <a:xfrm>
            <a:off x="3454449" y="610488"/>
            <a:ext cx="2978952" cy="2462213"/>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tomorrow is </a:t>
            </a:r>
            <a:r>
              <a:rPr lang="en-GB" sz="1100" dirty="0" err="1">
                <a:latin typeface="Gill Sans MT" panose="020B0502020104020203" pitchFamily="34" charset="77"/>
              </a:rPr>
              <a:t>tuesday</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his birthday is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will be eight in august</a:t>
            </a:r>
          </a:p>
          <a:p>
            <a:pPr marL="278606" indent="-278606">
              <a:buAutoNum type="arabicParenR"/>
            </a:pPr>
            <a:r>
              <a:rPr lang="en-GB" sz="1100" dirty="0" err="1">
                <a:latin typeface="Gill Sans MT" panose="020B0502020104020203" pitchFamily="34" charset="77"/>
              </a:rPr>
              <a:t>mrs</a:t>
            </a:r>
            <a:r>
              <a:rPr lang="en-GB" sz="1100" dirty="0">
                <a:latin typeface="Gill Sans MT" panose="020B0502020104020203" pitchFamily="34" charset="77"/>
              </a:rPr>
              <a:t> smith is really tall</a:t>
            </a:r>
          </a:p>
          <a:p>
            <a:pPr marL="278606" indent="-278606">
              <a:buAutoNum type="arabicParenR"/>
            </a:pPr>
            <a:r>
              <a:rPr lang="en-GB" sz="1100" dirty="0">
                <a:latin typeface="Gill Sans MT" panose="020B0502020104020203" pitchFamily="34" charset="77"/>
              </a:rPr>
              <a:t>my name is </a:t>
            </a:r>
            <a:r>
              <a:rPr lang="en-GB" sz="1100" dirty="0" err="1">
                <a:latin typeface="Gill Sans MT" panose="020B0502020104020203" pitchFamily="34" charset="77"/>
              </a:rPr>
              <a:t>lucas</a:t>
            </a:r>
            <a:r>
              <a:rPr lang="en-GB" sz="1100" dirty="0">
                <a:latin typeface="Gill Sans MT" panose="020B0502020104020203" pitchFamily="34" charset="77"/>
              </a:rPr>
              <a:t> brown</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know that </a:t>
            </a:r>
            <a:r>
              <a:rPr lang="en-GB" sz="1100" dirty="0" err="1">
                <a:latin typeface="Gill Sans MT" panose="020B0502020104020203" pitchFamily="34" charset="77"/>
              </a:rPr>
              <a:t>christmas</a:t>
            </a:r>
            <a:r>
              <a:rPr lang="en-GB" sz="1100" dirty="0">
                <a:latin typeface="Gill Sans MT" panose="020B0502020104020203" pitchFamily="34" charset="77"/>
              </a:rPr>
              <a:t> is in </a:t>
            </a:r>
            <a:r>
              <a:rPr lang="en-GB" sz="1100" dirty="0" err="1">
                <a:latin typeface="Gill Sans MT" panose="020B0502020104020203" pitchFamily="34" charset="77"/>
              </a:rPr>
              <a:t>december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dad is called terry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puppy called </a:t>
            </a:r>
            <a:r>
              <a:rPr lang="en-GB" sz="1100" dirty="0" err="1">
                <a:latin typeface="Gill Sans MT" panose="020B0502020104020203" pitchFamily="34" charset="77"/>
              </a:rPr>
              <a:t>rolo</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my sister will be seven on </a:t>
            </a:r>
            <a:r>
              <a:rPr lang="en-GB" sz="1100" dirty="0" err="1">
                <a:latin typeface="Gill Sans MT" panose="020B0502020104020203" pitchFamily="34" charset="77"/>
              </a:rPr>
              <a:t>thursday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his brothers are called </a:t>
            </a:r>
            <a:r>
              <a:rPr lang="en-GB" sz="1100" dirty="0" err="1">
                <a:latin typeface="Gill Sans MT" panose="020B0502020104020203" pitchFamily="34" charset="77"/>
              </a:rPr>
              <a:t>luke</a:t>
            </a:r>
            <a:r>
              <a:rPr lang="en-GB" sz="1100" dirty="0">
                <a:latin typeface="Gill Sans MT" panose="020B0502020104020203" pitchFamily="34" charset="77"/>
              </a:rPr>
              <a:t> and jack</a:t>
            </a:r>
          </a:p>
          <a:p>
            <a:pPr marL="278606" indent="-278606">
              <a:buAutoNum type="arabicParenR"/>
            </a:pPr>
            <a:endParaRPr lang="en-GB" sz="1100" dirty="0">
              <a:latin typeface="Gill Sans MT" panose="020B0502020104020203" pitchFamily="34" charset="77"/>
            </a:endParaRPr>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2" name="TextBox 51">
            <a:extLst>
              <a:ext uri="{FF2B5EF4-FFF2-40B4-BE49-F238E27FC236}">
                <a16:creationId xmlns:a16="http://schemas.microsoft.com/office/drawing/2014/main" id="{1D8ED843-3579-554E-ACAD-EA693AC1C803}"/>
              </a:ext>
            </a:extLst>
          </p:cNvPr>
          <p:cNvSpPr txBox="1"/>
          <p:nvPr/>
        </p:nvSpPr>
        <p:spPr>
          <a:xfrm>
            <a:off x="6736347" y="610487"/>
            <a:ext cx="2978952" cy="2462213"/>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tomorrow is </a:t>
            </a:r>
            <a:r>
              <a:rPr lang="en-GB" sz="1100" dirty="0" err="1">
                <a:latin typeface="Gill Sans MT" panose="020B0502020104020203" pitchFamily="34" charset="77"/>
              </a:rPr>
              <a:t>tuesday</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his birthday is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will be eight in august</a:t>
            </a:r>
          </a:p>
          <a:p>
            <a:pPr marL="278606" indent="-278606">
              <a:buAutoNum type="arabicParenR"/>
            </a:pPr>
            <a:r>
              <a:rPr lang="en-GB" sz="1100" dirty="0" err="1">
                <a:latin typeface="Gill Sans MT" panose="020B0502020104020203" pitchFamily="34" charset="77"/>
              </a:rPr>
              <a:t>mrs</a:t>
            </a:r>
            <a:r>
              <a:rPr lang="en-GB" sz="1100" dirty="0">
                <a:latin typeface="Gill Sans MT" panose="020B0502020104020203" pitchFamily="34" charset="77"/>
              </a:rPr>
              <a:t> smith is really tall</a:t>
            </a:r>
          </a:p>
          <a:p>
            <a:pPr marL="278606" indent="-278606">
              <a:buAutoNum type="arabicParenR"/>
            </a:pPr>
            <a:r>
              <a:rPr lang="en-GB" sz="1100" dirty="0">
                <a:latin typeface="Gill Sans MT" panose="020B0502020104020203" pitchFamily="34" charset="77"/>
              </a:rPr>
              <a:t>my name is </a:t>
            </a:r>
            <a:r>
              <a:rPr lang="en-GB" sz="1100" dirty="0" err="1">
                <a:latin typeface="Gill Sans MT" panose="020B0502020104020203" pitchFamily="34" charset="77"/>
              </a:rPr>
              <a:t>lucas</a:t>
            </a:r>
            <a:r>
              <a:rPr lang="en-GB" sz="1100" dirty="0">
                <a:latin typeface="Gill Sans MT" panose="020B0502020104020203" pitchFamily="34" charset="77"/>
              </a:rPr>
              <a:t> brown</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know that </a:t>
            </a:r>
            <a:r>
              <a:rPr lang="en-GB" sz="1100" dirty="0" err="1">
                <a:latin typeface="Gill Sans MT" panose="020B0502020104020203" pitchFamily="34" charset="77"/>
              </a:rPr>
              <a:t>christmas</a:t>
            </a:r>
            <a:r>
              <a:rPr lang="en-GB" sz="1100" dirty="0">
                <a:latin typeface="Gill Sans MT" panose="020B0502020104020203" pitchFamily="34" charset="77"/>
              </a:rPr>
              <a:t> is in </a:t>
            </a:r>
            <a:r>
              <a:rPr lang="en-GB" sz="1100" dirty="0" err="1">
                <a:latin typeface="Gill Sans MT" panose="020B0502020104020203" pitchFamily="34" charset="77"/>
              </a:rPr>
              <a:t>december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dad is called terry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puppy called </a:t>
            </a:r>
            <a:r>
              <a:rPr lang="en-GB" sz="1100" dirty="0" err="1">
                <a:latin typeface="Gill Sans MT" panose="020B0502020104020203" pitchFamily="34" charset="77"/>
              </a:rPr>
              <a:t>rolo</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my sister will be seven on </a:t>
            </a:r>
            <a:r>
              <a:rPr lang="en-GB" sz="1100" dirty="0" err="1">
                <a:latin typeface="Gill Sans MT" panose="020B0502020104020203" pitchFamily="34" charset="77"/>
              </a:rPr>
              <a:t>thursday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his brothers are called </a:t>
            </a:r>
            <a:r>
              <a:rPr lang="en-GB" sz="1100" dirty="0" err="1">
                <a:latin typeface="Gill Sans MT" panose="020B0502020104020203" pitchFamily="34" charset="77"/>
              </a:rPr>
              <a:t>luke</a:t>
            </a:r>
            <a:r>
              <a:rPr lang="en-GB" sz="1100" dirty="0">
                <a:latin typeface="Gill Sans MT" panose="020B0502020104020203" pitchFamily="34" charset="77"/>
              </a:rPr>
              <a:t> and jack</a:t>
            </a:r>
          </a:p>
          <a:p>
            <a:pPr marL="278606" indent="-278606">
              <a:buAutoNum type="arabicParenR"/>
            </a:pPr>
            <a:endParaRPr lang="en-GB" sz="1100" dirty="0">
              <a:latin typeface="Gill Sans MT" panose="020B0502020104020203" pitchFamily="34" charset="77"/>
            </a:endParaRPr>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7" name="TextBox 56">
            <a:extLst>
              <a:ext uri="{FF2B5EF4-FFF2-40B4-BE49-F238E27FC236}">
                <a16:creationId xmlns:a16="http://schemas.microsoft.com/office/drawing/2014/main" id="{4A97DFBD-447A-0241-AC74-A0A45BB7587F}"/>
              </a:ext>
            </a:extLst>
          </p:cNvPr>
          <p:cNvSpPr txBox="1"/>
          <p:nvPr/>
        </p:nvSpPr>
        <p:spPr>
          <a:xfrm>
            <a:off x="178776" y="3971451"/>
            <a:ext cx="2978952" cy="2462213"/>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tomorrow is </a:t>
            </a:r>
            <a:r>
              <a:rPr lang="en-GB" sz="1100" dirty="0" err="1">
                <a:latin typeface="Gill Sans MT" panose="020B0502020104020203" pitchFamily="34" charset="77"/>
              </a:rPr>
              <a:t>tuesday</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his birthday is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will be eight in august</a:t>
            </a:r>
          </a:p>
          <a:p>
            <a:pPr marL="278606" indent="-278606">
              <a:buAutoNum type="arabicParenR"/>
            </a:pPr>
            <a:r>
              <a:rPr lang="en-GB" sz="1100" dirty="0" err="1">
                <a:latin typeface="Gill Sans MT" panose="020B0502020104020203" pitchFamily="34" charset="77"/>
              </a:rPr>
              <a:t>mrs</a:t>
            </a:r>
            <a:r>
              <a:rPr lang="en-GB" sz="1100" dirty="0">
                <a:latin typeface="Gill Sans MT" panose="020B0502020104020203" pitchFamily="34" charset="77"/>
              </a:rPr>
              <a:t> smith is really tall</a:t>
            </a:r>
          </a:p>
          <a:p>
            <a:pPr marL="278606" indent="-278606">
              <a:buAutoNum type="arabicParenR"/>
            </a:pPr>
            <a:r>
              <a:rPr lang="en-GB" sz="1100" dirty="0">
                <a:latin typeface="Gill Sans MT" panose="020B0502020104020203" pitchFamily="34" charset="77"/>
              </a:rPr>
              <a:t>my name is </a:t>
            </a:r>
            <a:r>
              <a:rPr lang="en-GB" sz="1100" dirty="0" err="1">
                <a:latin typeface="Gill Sans MT" panose="020B0502020104020203" pitchFamily="34" charset="77"/>
              </a:rPr>
              <a:t>lucas</a:t>
            </a:r>
            <a:r>
              <a:rPr lang="en-GB" sz="1100" dirty="0">
                <a:latin typeface="Gill Sans MT" panose="020B0502020104020203" pitchFamily="34" charset="77"/>
              </a:rPr>
              <a:t> brown</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know that </a:t>
            </a:r>
            <a:r>
              <a:rPr lang="en-GB" sz="1100" dirty="0" err="1">
                <a:latin typeface="Gill Sans MT" panose="020B0502020104020203" pitchFamily="34" charset="77"/>
              </a:rPr>
              <a:t>christmas</a:t>
            </a:r>
            <a:r>
              <a:rPr lang="en-GB" sz="1100" dirty="0">
                <a:latin typeface="Gill Sans MT" panose="020B0502020104020203" pitchFamily="34" charset="77"/>
              </a:rPr>
              <a:t> is in </a:t>
            </a:r>
            <a:r>
              <a:rPr lang="en-GB" sz="1100" dirty="0" err="1">
                <a:latin typeface="Gill Sans MT" panose="020B0502020104020203" pitchFamily="34" charset="77"/>
              </a:rPr>
              <a:t>december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dad is called terry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puppy called </a:t>
            </a:r>
            <a:r>
              <a:rPr lang="en-GB" sz="1100" dirty="0" err="1">
                <a:latin typeface="Gill Sans MT" panose="020B0502020104020203" pitchFamily="34" charset="77"/>
              </a:rPr>
              <a:t>rolo</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my sister will be seven on </a:t>
            </a:r>
            <a:r>
              <a:rPr lang="en-GB" sz="1100" dirty="0" err="1">
                <a:latin typeface="Gill Sans MT" panose="020B0502020104020203" pitchFamily="34" charset="77"/>
              </a:rPr>
              <a:t>thursday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his brothers are called </a:t>
            </a:r>
            <a:r>
              <a:rPr lang="en-GB" sz="1100" dirty="0" err="1">
                <a:latin typeface="Gill Sans MT" panose="020B0502020104020203" pitchFamily="34" charset="77"/>
              </a:rPr>
              <a:t>luke</a:t>
            </a:r>
            <a:r>
              <a:rPr lang="en-GB" sz="1100" dirty="0">
                <a:latin typeface="Gill Sans MT" panose="020B0502020104020203" pitchFamily="34" charset="77"/>
              </a:rPr>
              <a:t> and jack</a:t>
            </a:r>
          </a:p>
          <a:p>
            <a:pPr marL="278606" indent="-278606">
              <a:buAutoNum type="arabicParenR"/>
            </a:pPr>
            <a:endParaRPr lang="en-GB" sz="1100" dirty="0">
              <a:latin typeface="Gill Sans MT" panose="020B0502020104020203" pitchFamily="34" charset="77"/>
            </a:endParaRPr>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TextBox 61">
            <a:extLst>
              <a:ext uri="{FF2B5EF4-FFF2-40B4-BE49-F238E27FC236}">
                <a16:creationId xmlns:a16="http://schemas.microsoft.com/office/drawing/2014/main" id="{4C090344-7B19-9448-93A6-10F6F49D5F6F}"/>
              </a:ext>
            </a:extLst>
          </p:cNvPr>
          <p:cNvSpPr txBox="1"/>
          <p:nvPr/>
        </p:nvSpPr>
        <p:spPr>
          <a:xfrm>
            <a:off x="3454449" y="3971451"/>
            <a:ext cx="2978952" cy="2462213"/>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tomorrow is </a:t>
            </a:r>
            <a:r>
              <a:rPr lang="en-GB" sz="1100" dirty="0" err="1">
                <a:latin typeface="Gill Sans MT" panose="020B0502020104020203" pitchFamily="34" charset="77"/>
              </a:rPr>
              <a:t>tuesday</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his birthday is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will be eight in august</a:t>
            </a:r>
          </a:p>
          <a:p>
            <a:pPr marL="278606" indent="-278606">
              <a:buAutoNum type="arabicParenR"/>
            </a:pPr>
            <a:r>
              <a:rPr lang="en-GB" sz="1100" dirty="0" err="1">
                <a:latin typeface="Gill Sans MT" panose="020B0502020104020203" pitchFamily="34" charset="77"/>
              </a:rPr>
              <a:t>mrs</a:t>
            </a:r>
            <a:r>
              <a:rPr lang="en-GB" sz="1100" dirty="0">
                <a:latin typeface="Gill Sans MT" panose="020B0502020104020203" pitchFamily="34" charset="77"/>
              </a:rPr>
              <a:t> smith is really tall</a:t>
            </a:r>
          </a:p>
          <a:p>
            <a:pPr marL="278606" indent="-278606">
              <a:buAutoNum type="arabicParenR"/>
            </a:pPr>
            <a:r>
              <a:rPr lang="en-GB" sz="1100" dirty="0">
                <a:latin typeface="Gill Sans MT" panose="020B0502020104020203" pitchFamily="34" charset="77"/>
              </a:rPr>
              <a:t>my name is </a:t>
            </a:r>
            <a:r>
              <a:rPr lang="en-GB" sz="1100" dirty="0" err="1">
                <a:latin typeface="Gill Sans MT" panose="020B0502020104020203" pitchFamily="34" charset="77"/>
              </a:rPr>
              <a:t>lucas</a:t>
            </a:r>
            <a:r>
              <a:rPr lang="en-GB" sz="1100" dirty="0">
                <a:latin typeface="Gill Sans MT" panose="020B0502020104020203" pitchFamily="34" charset="77"/>
              </a:rPr>
              <a:t> brown</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know that </a:t>
            </a:r>
            <a:r>
              <a:rPr lang="en-GB" sz="1100" dirty="0" err="1">
                <a:latin typeface="Gill Sans MT" panose="020B0502020104020203" pitchFamily="34" charset="77"/>
              </a:rPr>
              <a:t>christmas</a:t>
            </a:r>
            <a:r>
              <a:rPr lang="en-GB" sz="1100" dirty="0">
                <a:latin typeface="Gill Sans MT" panose="020B0502020104020203" pitchFamily="34" charset="77"/>
              </a:rPr>
              <a:t> is in </a:t>
            </a:r>
            <a:r>
              <a:rPr lang="en-GB" sz="1100" dirty="0" err="1">
                <a:latin typeface="Gill Sans MT" panose="020B0502020104020203" pitchFamily="34" charset="77"/>
              </a:rPr>
              <a:t>december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dad is called terry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puppy called </a:t>
            </a:r>
            <a:r>
              <a:rPr lang="en-GB" sz="1100" dirty="0" err="1">
                <a:latin typeface="Gill Sans MT" panose="020B0502020104020203" pitchFamily="34" charset="77"/>
              </a:rPr>
              <a:t>rolo</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my sister will be seven on </a:t>
            </a:r>
            <a:r>
              <a:rPr lang="en-GB" sz="1100" dirty="0" err="1">
                <a:latin typeface="Gill Sans MT" panose="020B0502020104020203" pitchFamily="34" charset="77"/>
              </a:rPr>
              <a:t>thursday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his brothers are called </a:t>
            </a:r>
            <a:r>
              <a:rPr lang="en-GB" sz="1100" dirty="0" err="1">
                <a:latin typeface="Gill Sans MT" panose="020B0502020104020203" pitchFamily="34" charset="77"/>
              </a:rPr>
              <a:t>luke</a:t>
            </a:r>
            <a:r>
              <a:rPr lang="en-GB" sz="1100" dirty="0">
                <a:latin typeface="Gill Sans MT" panose="020B0502020104020203" pitchFamily="34" charset="77"/>
              </a:rPr>
              <a:t> and jack</a:t>
            </a:r>
          </a:p>
          <a:p>
            <a:pPr marL="278606" indent="-278606">
              <a:buAutoNum type="arabicParenR"/>
            </a:pPr>
            <a:endParaRPr lang="en-GB" sz="1100" dirty="0">
              <a:latin typeface="Gill Sans MT" panose="020B0502020104020203" pitchFamily="34" charset="77"/>
            </a:endParaRPr>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7" name="TextBox 66">
            <a:extLst>
              <a:ext uri="{FF2B5EF4-FFF2-40B4-BE49-F238E27FC236}">
                <a16:creationId xmlns:a16="http://schemas.microsoft.com/office/drawing/2014/main" id="{F893F4E1-8FFC-B749-AEDE-6D59C398D363}"/>
              </a:ext>
            </a:extLst>
          </p:cNvPr>
          <p:cNvSpPr txBox="1"/>
          <p:nvPr/>
        </p:nvSpPr>
        <p:spPr>
          <a:xfrm>
            <a:off x="6736347" y="3971450"/>
            <a:ext cx="2978952" cy="2462213"/>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tomorrow is </a:t>
            </a:r>
            <a:r>
              <a:rPr lang="en-GB" sz="1100" dirty="0" err="1">
                <a:latin typeface="Gill Sans MT" panose="020B0502020104020203" pitchFamily="34" charset="77"/>
              </a:rPr>
              <a:t>tuesday</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his birthday is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will be eight in august</a:t>
            </a:r>
          </a:p>
          <a:p>
            <a:pPr marL="278606" indent="-278606">
              <a:buAutoNum type="arabicParenR"/>
            </a:pPr>
            <a:r>
              <a:rPr lang="en-GB" sz="1100" dirty="0" err="1">
                <a:latin typeface="Gill Sans MT" panose="020B0502020104020203" pitchFamily="34" charset="77"/>
              </a:rPr>
              <a:t>mrs</a:t>
            </a:r>
            <a:r>
              <a:rPr lang="en-GB" sz="1100" dirty="0">
                <a:latin typeface="Gill Sans MT" panose="020B0502020104020203" pitchFamily="34" charset="77"/>
              </a:rPr>
              <a:t> smith is really tall</a:t>
            </a:r>
          </a:p>
          <a:p>
            <a:pPr marL="278606" indent="-278606">
              <a:buAutoNum type="arabicParenR"/>
            </a:pPr>
            <a:r>
              <a:rPr lang="en-GB" sz="1100" dirty="0">
                <a:latin typeface="Gill Sans MT" panose="020B0502020104020203" pitchFamily="34" charset="77"/>
              </a:rPr>
              <a:t>my name is </a:t>
            </a:r>
            <a:r>
              <a:rPr lang="en-GB" sz="1100" dirty="0" err="1">
                <a:latin typeface="Gill Sans MT" panose="020B0502020104020203" pitchFamily="34" charset="77"/>
              </a:rPr>
              <a:t>lucas</a:t>
            </a:r>
            <a:r>
              <a:rPr lang="en-GB" sz="1100" dirty="0">
                <a:latin typeface="Gill Sans MT" panose="020B0502020104020203" pitchFamily="34" charset="77"/>
              </a:rPr>
              <a:t> brown</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know that </a:t>
            </a:r>
            <a:r>
              <a:rPr lang="en-GB" sz="1100" dirty="0" err="1">
                <a:latin typeface="Gill Sans MT" panose="020B0502020104020203" pitchFamily="34" charset="77"/>
              </a:rPr>
              <a:t>christmas</a:t>
            </a:r>
            <a:r>
              <a:rPr lang="en-GB" sz="1100" dirty="0">
                <a:latin typeface="Gill Sans MT" panose="020B0502020104020203" pitchFamily="34" charset="77"/>
              </a:rPr>
              <a:t> is in </a:t>
            </a:r>
            <a:r>
              <a:rPr lang="en-GB" sz="1100" dirty="0" err="1">
                <a:latin typeface="Gill Sans MT" panose="020B0502020104020203" pitchFamily="34" charset="77"/>
              </a:rPr>
              <a:t>december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dad is called terry</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a puppy called </a:t>
            </a:r>
            <a:r>
              <a:rPr lang="en-GB" sz="1100" dirty="0" err="1">
                <a:latin typeface="Gill Sans MT" panose="020B0502020104020203" pitchFamily="34" charset="77"/>
              </a:rPr>
              <a:t>rolo</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my sister will be seven on </a:t>
            </a:r>
            <a:r>
              <a:rPr lang="en-GB" sz="1100" dirty="0" err="1">
                <a:latin typeface="Gill Sans MT" panose="020B0502020104020203" pitchFamily="34" charset="77"/>
              </a:rPr>
              <a:t>thursday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his brothers are called </a:t>
            </a:r>
            <a:r>
              <a:rPr lang="en-GB" sz="1100" dirty="0" err="1">
                <a:latin typeface="Gill Sans MT" panose="020B0502020104020203" pitchFamily="34" charset="77"/>
              </a:rPr>
              <a:t>luke</a:t>
            </a:r>
            <a:r>
              <a:rPr lang="en-GB" sz="1100" dirty="0">
                <a:latin typeface="Gill Sans MT" panose="020B0502020104020203" pitchFamily="34" charset="77"/>
              </a:rPr>
              <a:t> and jack</a:t>
            </a:r>
          </a:p>
          <a:p>
            <a:pPr marL="278606" indent="-278606">
              <a:buAutoNum type="arabicParenR"/>
            </a:pPr>
            <a:endParaRPr lang="en-GB" sz="1100" dirty="0">
              <a:latin typeface="Gill Sans MT" panose="020B0502020104020203" pitchFamily="34" charset="77"/>
            </a:endParaRPr>
          </a:p>
        </p:txBody>
      </p:sp>
      <p:sp>
        <p:nvSpPr>
          <p:cNvPr id="32" name="Rounded Rectangle 31"/>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33" name="Oval 32"/>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34" name="Rounded Rectangle 33"/>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35" name="Oval 34"/>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42" name="Rounded Rectangle 41"/>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43" name="Oval 42"/>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69" name="Rounded Rectangle 68"/>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70" name="Oval 69"/>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71" name="Rounded Rectangle 70"/>
          <p:cNvSpPr/>
          <p:nvPr/>
        </p:nvSpPr>
        <p:spPr>
          <a:xfrm>
            <a:off x="6772924" y="3608932"/>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72" name="Oval 71"/>
          <p:cNvSpPr/>
          <p:nvPr/>
        </p:nvSpPr>
        <p:spPr>
          <a:xfrm>
            <a:off x="9061585" y="3556269"/>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1957" y="2833816"/>
            <a:ext cx="316154" cy="454326"/>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4772" y="2819448"/>
            <a:ext cx="316154" cy="454326"/>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9099" y="2841043"/>
            <a:ext cx="316154" cy="454326"/>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0500" y="6194779"/>
            <a:ext cx="316154" cy="454326"/>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3315" y="6180411"/>
            <a:ext cx="316154" cy="454326"/>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7642" y="6202006"/>
            <a:ext cx="316154" cy="454326"/>
          </a:xfrm>
          <a:prstGeom prst="rect">
            <a:avLst/>
          </a:prstGeom>
        </p:spPr>
      </p:pic>
    </p:spTree>
    <p:extLst>
      <p:ext uri="{BB962C8B-B14F-4D97-AF65-F5344CB8AC3E}">
        <p14:creationId xmlns:p14="http://schemas.microsoft.com/office/powerpoint/2010/main" val="221629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14" name="TextBox 13"/>
          <p:cNvSpPr txBox="1"/>
          <p:nvPr/>
        </p:nvSpPr>
        <p:spPr>
          <a:xfrm>
            <a:off x="178776" y="610488"/>
            <a:ext cx="2978952" cy="2631490"/>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in two days it will be march</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am starting a new school in </a:t>
            </a:r>
            <a:r>
              <a:rPr lang="en-GB" sz="1100" dirty="0" err="1">
                <a:latin typeface="Gill Sans MT" panose="020B0502020104020203" pitchFamily="34" charset="77"/>
              </a:rPr>
              <a:t>june</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best friend is called </a:t>
            </a:r>
            <a:r>
              <a:rPr lang="en-GB" sz="1100" dirty="0" err="1">
                <a:latin typeface="Gill Sans MT" panose="020B0502020104020203" pitchFamily="34" charset="77"/>
              </a:rPr>
              <a:t>sammy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 have cousins called </a:t>
            </a:r>
            <a:r>
              <a:rPr lang="en-GB" sz="1100" dirty="0" err="1">
                <a:latin typeface="Gill Sans MT" panose="020B0502020104020203" pitchFamily="34" charset="77"/>
              </a:rPr>
              <a:t>fred</a:t>
            </a:r>
            <a:r>
              <a:rPr lang="en-GB" sz="1100" dirty="0">
                <a:latin typeface="Gill Sans MT" panose="020B0502020104020203" pitchFamily="34" charset="77"/>
              </a:rPr>
              <a:t> and tilly</a:t>
            </a:r>
          </a:p>
          <a:p>
            <a:pPr marL="278606" indent="-278606">
              <a:buAutoNum type="arabicParenR"/>
            </a:pPr>
            <a:r>
              <a:rPr lang="en-GB" sz="1100" dirty="0">
                <a:latin typeface="Gill Sans MT" panose="020B0502020104020203" pitchFamily="34" charset="77"/>
              </a:rPr>
              <a:t>my dad’s birthday is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have a bonfire in </a:t>
            </a:r>
            <a:r>
              <a:rPr lang="en-GB" sz="1100" dirty="0" err="1">
                <a:latin typeface="Gill Sans MT" panose="020B0502020104020203" pitchFamily="34" charset="77"/>
              </a:rPr>
              <a:t>november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drove to </a:t>
            </a:r>
            <a:r>
              <a:rPr lang="en-GB" sz="1100" dirty="0" err="1">
                <a:latin typeface="Gill Sans MT" panose="020B0502020104020203" pitchFamily="34" charset="77"/>
              </a:rPr>
              <a:t>manchester</a:t>
            </a:r>
            <a:r>
              <a:rPr lang="en-GB" sz="1100" dirty="0">
                <a:latin typeface="Gill Sans MT" panose="020B0502020104020203" pitchFamily="34" charset="77"/>
              </a:rPr>
              <a:t> on </a:t>
            </a:r>
            <a:r>
              <a:rPr lang="en-GB" sz="1100" dirty="0" err="1">
                <a:latin typeface="Gill Sans MT" panose="020B0502020104020203" pitchFamily="34" charset="77"/>
              </a:rPr>
              <a:t>sunday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 went to see </a:t>
            </a:r>
            <a:r>
              <a:rPr lang="en-GB" sz="1100" dirty="0" err="1">
                <a:latin typeface="Gill Sans MT" panose="020B0502020104020203" pitchFamily="34" charset="77"/>
              </a:rPr>
              <a:t>carly</a:t>
            </a:r>
            <a:r>
              <a:rPr lang="en-GB" sz="1100" dirty="0">
                <a:latin typeface="Gill Sans MT" panose="020B0502020104020203" pitchFamily="34" charset="77"/>
              </a:rPr>
              <a:t> last </a:t>
            </a:r>
            <a:r>
              <a:rPr lang="en-GB" sz="1100" dirty="0" err="1">
                <a:latin typeface="Gill Sans MT" panose="020B0502020104020203" pitchFamily="34" charset="77"/>
              </a:rPr>
              <a:t>friday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played with </a:t>
            </a:r>
            <a:r>
              <a:rPr lang="en-GB" sz="1100" dirty="0" err="1">
                <a:latin typeface="Gill Sans MT" panose="020B0502020104020203" pitchFamily="34" charset="77"/>
              </a:rPr>
              <a:t>susie</a:t>
            </a:r>
            <a:r>
              <a:rPr lang="en-GB" sz="1100" dirty="0">
                <a:latin typeface="Gill Sans MT" panose="020B0502020104020203" pitchFamily="34" charset="77"/>
              </a:rPr>
              <a:t> and jess on </a:t>
            </a:r>
            <a:r>
              <a:rPr lang="en-GB" sz="1100" dirty="0" err="1">
                <a:latin typeface="Gill Sans MT" panose="020B0502020104020203" pitchFamily="34" charset="77"/>
              </a:rPr>
              <a:t>saturday</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it sometimes snows in </a:t>
            </a:r>
            <a:r>
              <a:rPr lang="en-GB" sz="1100" dirty="0" err="1">
                <a:latin typeface="Gill Sans MT" panose="020B0502020104020203" pitchFamily="34" charset="77"/>
              </a:rPr>
              <a:t>january</a:t>
            </a:r>
            <a:r>
              <a:rPr lang="en-GB" sz="1100" dirty="0">
                <a:latin typeface="Gill Sans MT" panose="020B0502020104020203" pitchFamily="34" charset="77"/>
              </a:rPr>
              <a:t> </a:t>
            </a:r>
          </a:p>
          <a:p>
            <a:pPr marL="278606" indent="-278606">
              <a:buAutoNum type="arabicParenR"/>
            </a:pPr>
            <a:endParaRPr lang="en-GB" sz="1100" dirty="0">
              <a:latin typeface="Gill Sans MT" panose="020B0502020104020203" pitchFamily="34" charset="77"/>
            </a:endParaRP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7" name="TextBox 46">
            <a:extLst>
              <a:ext uri="{FF2B5EF4-FFF2-40B4-BE49-F238E27FC236}">
                <a16:creationId xmlns:a16="http://schemas.microsoft.com/office/drawing/2014/main" id="{FE92D84A-903F-ED4F-8C93-E8021C6E44A8}"/>
              </a:ext>
            </a:extLst>
          </p:cNvPr>
          <p:cNvSpPr txBox="1"/>
          <p:nvPr/>
        </p:nvSpPr>
        <p:spPr>
          <a:xfrm>
            <a:off x="3454449" y="610488"/>
            <a:ext cx="2978952" cy="2462213"/>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in two days it will be march</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am starting a new school in </a:t>
            </a:r>
            <a:r>
              <a:rPr lang="en-GB" sz="1100" dirty="0" err="1">
                <a:latin typeface="Gill Sans MT" panose="020B0502020104020203" pitchFamily="34" charset="77"/>
              </a:rPr>
              <a:t>june</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best friend is called </a:t>
            </a:r>
            <a:r>
              <a:rPr lang="en-GB" sz="1100" dirty="0" err="1">
                <a:latin typeface="Gill Sans MT" panose="020B0502020104020203" pitchFamily="34" charset="77"/>
              </a:rPr>
              <a:t>sammy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cousins called </a:t>
            </a:r>
            <a:r>
              <a:rPr lang="en-GB" sz="1100" dirty="0" err="1">
                <a:latin typeface="Gill Sans MT" panose="020B0502020104020203" pitchFamily="34" charset="77"/>
              </a:rPr>
              <a:t>fred</a:t>
            </a:r>
            <a:r>
              <a:rPr lang="en-GB" sz="1100" dirty="0">
                <a:latin typeface="Gill Sans MT" panose="020B0502020104020203" pitchFamily="34" charset="77"/>
              </a:rPr>
              <a:t> and tilly</a:t>
            </a:r>
          </a:p>
          <a:p>
            <a:pPr marL="278606" indent="-278606">
              <a:buAutoNum type="arabicParenR"/>
            </a:pPr>
            <a:r>
              <a:rPr lang="en-GB" sz="1100" dirty="0">
                <a:latin typeface="Gill Sans MT" panose="020B0502020104020203" pitchFamily="34" charset="77"/>
              </a:rPr>
              <a:t>my dad’s birthday is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have a bonfire in </a:t>
            </a:r>
            <a:r>
              <a:rPr lang="en-GB" sz="1100" dirty="0" err="1">
                <a:latin typeface="Gill Sans MT" panose="020B0502020104020203" pitchFamily="34" charset="77"/>
              </a:rPr>
              <a:t>november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drove to </a:t>
            </a:r>
            <a:r>
              <a:rPr lang="en-GB" sz="1100" dirty="0" err="1">
                <a:latin typeface="Gill Sans MT" panose="020B0502020104020203" pitchFamily="34" charset="77"/>
              </a:rPr>
              <a:t>manchester</a:t>
            </a:r>
            <a:r>
              <a:rPr lang="en-GB" sz="1100" dirty="0">
                <a:latin typeface="Gill Sans MT" panose="020B0502020104020203" pitchFamily="34" charset="77"/>
              </a:rPr>
              <a:t> on </a:t>
            </a:r>
            <a:r>
              <a:rPr lang="en-GB" sz="1100" dirty="0" err="1">
                <a:latin typeface="Gill Sans MT" panose="020B0502020104020203" pitchFamily="34" charset="77"/>
              </a:rPr>
              <a:t>sunday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went to see </a:t>
            </a:r>
            <a:r>
              <a:rPr lang="en-GB" sz="1100" dirty="0" err="1">
                <a:latin typeface="Gill Sans MT" panose="020B0502020104020203" pitchFamily="34" charset="77"/>
              </a:rPr>
              <a:t>carly</a:t>
            </a:r>
            <a:r>
              <a:rPr lang="en-GB" sz="1100" dirty="0">
                <a:latin typeface="Gill Sans MT" panose="020B0502020104020203" pitchFamily="34" charset="77"/>
              </a:rPr>
              <a:t> last </a:t>
            </a:r>
            <a:r>
              <a:rPr lang="en-GB" sz="1100" dirty="0" err="1">
                <a:latin typeface="Gill Sans MT" panose="020B0502020104020203" pitchFamily="34" charset="77"/>
              </a:rPr>
              <a:t>friday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played with </a:t>
            </a:r>
            <a:r>
              <a:rPr lang="en-GB" sz="1100" dirty="0" err="1">
                <a:latin typeface="Gill Sans MT" panose="020B0502020104020203" pitchFamily="34" charset="77"/>
              </a:rPr>
              <a:t>susie</a:t>
            </a:r>
            <a:r>
              <a:rPr lang="en-GB" sz="1100" dirty="0">
                <a:latin typeface="Gill Sans MT" panose="020B0502020104020203" pitchFamily="34" charset="77"/>
              </a:rPr>
              <a:t> and jess on </a:t>
            </a:r>
            <a:r>
              <a:rPr lang="en-GB" sz="1100" dirty="0" err="1">
                <a:latin typeface="Gill Sans MT" panose="020B0502020104020203" pitchFamily="34" charset="77"/>
              </a:rPr>
              <a:t>saturday</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it sometimes snows in </a:t>
            </a:r>
            <a:r>
              <a:rPr lang="en-GB" sz="1100" dirty="0" err="1">
                <a:latin typeface="Gill Sans MT" panose="020B0502020104020203" pitchFamily="34" charset="77"/>
              </a:rPr>
              <a:t>january</a:t>
            </a:r>
            <a:r>
              <a:rPr lang="en-GB" sz="1100" dirty="0">
                <a:latin typeface="Gill Sans MT" panose="020B0502020104020203" pitchFamily="34" charset="77"/>
              </a:rPr>
              <a:t> </a:t>
            </a:r>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2" name="TextBox 51">
            <a:extLst>
              <a:ext uri="{FF2B5EF4-FFF2-40B4-BE49-F238E27FC236}">
                <a16:creationId xmlns:a16="http://schemas.microsoft.com/office/drawing/2014/main" id="{1D8ED843-3579-554E-ACAD-EA693AC1C803}"/>
              </a:ext>
            </a:extLst>
          </p:cNvPr>
          <p:cNvSpPr txBox="1"/>
          <p:nvPr/>
        </p:nvSpPr>
        <p:spPr>
          <a:xfrm>
            <a:off x="6736347" y="610487"/>
            <a:ext cx="2978952" cy="2462213"/>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in two days it will be march</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am starting a new school in </a:t>
            </a:r>
            <a:r>
              <a:rPr lang="en-GB" sz="1100" dirty="0" err="1">
                <a:latin typeface="Gill Sans MT" panose="020B0502020104020203" pitchFamily="34" charset="77"/>
              </a:rPr>
              <a:t>june</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best friend is called </a:t>
            </a:r>
            <a:r>
              <a:rPr lang="en-GB" sz="1100" dirty="0" err="1">
                <a:latin typeface="Gill Sans MT" panose="020B0502020104020203" pitchFamily="34" charset="77"/>
              </a:rPr>
              <a:t>sammy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cousins called </a:t>
            </a:r>
            <a:r>
              <a:rPr lang="en-GB" sz="1100" dirty="0" err="1">
                <a:latin typeface="Gill Sans MT" panose="020B0502020104020203" pitchFamily="34" charset="77"/>
              </a:rPr>
              <a:t>fred</a:t>
            </a:r>
            <a:r>
              <a:rPr lang="en-GB" sz="1100" dirty="0">
                <a:latin typeface="Gill Sans MT" panose="020B0502020104020203" pitchFamily="34" charset="77"/>
              </a:rPr>
              <a:t> and tilly</a:t>
            </a:r>
          </a:p>
          <a:p>
            <a:pPr marL="278606" indent="-278606">
              <a:buAutoNum type="arabicParenR"/>
            </a:pPr>
            <a:r>
              <a:rPr lang="en-GB" sz="1100" dirty="0">
                <a:latin typeface="Gill Sans MT" panose="020B0502020104020203" pitchFamily="34" charset="77"/>
              </a:rPr>
              <a:t>my dad’s birthday is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have a bonfire in </a:t>
            </a:r>
            <a:r>
              <a:rPr lang="en-GB" sz="1100" dirty="0" err="1">
                <a:latin typeface="Gill Sans MT" panose="020B0502020104020203" pitchFamily="34" charset="77"/>
              </a:rPr>
              <a:t>november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drove to </a:t>
            </a:r>
            <a:r>
              <a:rPr lang="en-GB" sz="1100" dirty="0" err="1">
                <a:latin typeface="Gill Sans MT" panose="020B0502020104020203" pitchFamily="34" charset="77"/>
              </a:rPr>
              <a:t>manchester</a:t>
            </a:r>
            <a:r>
              <a:rPr lang="en-GB" sz="1100" dirty="0">
                <a:latin typeface="Gill Sans MT" panose="020B0502020104020203" pitchFamily="34" charset="77"/>
              </a:rPr>
              <a:t> on </a:t>
            </a:r>
            <a:r>
              <a:rPr lang="en-GB" sz="1100" dirty="0" err="1">
                <a:latin typeface="Gill Sans MT" panose="020B0502020104020203" pitchFamily="34" charset="77"/>
              </a:rPr>
              <a:t>sunday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went to see </a:t>
            </a:r>
            <a:r>
              <a:rPr lang="en-GB" sz="1100" dirty="0" err="1">
                <a:latin typeface="Gill Sans MT" panose="020B0502020104020203" pitchFamily="34" charset="77"/>
              </a:rPr>
              <a:t>carly</a:t>
            </a:r>
            <a:r>
              <a:rPr lang="en-GB" sz="1100" dirty="0">
                <a:latin typeface="Gill Sans MT" panose="020B0502020104020203" pitchFamily="34" charset="77"/>
              </a:rPr>
              <a:t> last </a:t>
            </a:r>
            <a:r>
              <a:rPr lang="en-GB" sz="1100" dirty="0" err="1">
                <a:latin typeface="Gill Sans MT" panose="020B0502020104020203" pitchFamily="34" charset="77"/>
              </a:rPr>
              <a:t>friday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played with </a:t>
            </a:r>
            <a:r>
              <a:rPr lang="en-GB" sz="1100" dirty="0" err="1">
                <a:latin typeface="Gill Sans MT" panose="020B0502020104020203" pitchFamily="34" charset="77"/>
              </a:rPr>
              <a:t>susie</a:t>
            </a:r>
            <a:r>
              <a:rPr lang="en-GB" sz="1100" dirty="0">
                <a:latin typeface="Gill Sans MT" panose="020B0502020104020203" pitchFamily="34" charset="77"/>
              </a:rPr>
              <a:t> and jess on </a:t>
            </a:r>
            <a:r>
              <a:rPr lang="en-GB" sz="1100" dirty="0" err="1">
                <a:latin typeface="Gill Sans MT" panose="020B0502020104020203" pitchFamily="34" charset="77"/>
              </a:rPr>
              <a:t>saturday</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it sometimes snows in </a:t>
            </a:r>
            <a:r>
              <a:rPr lang="en-GB" sz="1100" dirty="0" err="1">
                <a:latin typeface="Gill Sans MT" panose="020B0502020104020203" pitchFamily="34" charset="77"/>
              </a:rPr>
              <a:t>january</a:t>
            </a:r>
            <a:r>
              <a:rPr lang="en-GB" sz="1100" dirty="0">
                <a:latin typeface="Gill Sans MT" panose="020B0502020104020203" pitchFamily="34" charset="77"/>
              </a:rPr>
              <a:t> </a:t>
            </a:r>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7" name="TextBox 56">
            <a:extLst>
              <a:ext uri="{FF2B5EF4-FFF2-40B4-BE49-F238E27FC236}">
                <a16:creationId xmlns:a16="http://schemas.microsoft.com/office/drawing/2014/main" id="{4A97DFBD-447A-0241-AC74-A0A45BB7587F}"/>
              </a:ext>
            </a:extLst>
          </p:cNvPr>
          <p:cNvSpPr txBox="1"/>
          <p:nvPr/>
        </p:nvSpPr>
        <p:spPr>
          <a:xfrm>
            <a:off x="178776" y="3971451"/>
            <a:ext cx="2978952" cy="2462213"/>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in two days it will be march</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am starting a new school in </a:t>
            </a:r>
            <a:r>
              <a:rPr lang="en-GB" sz="1100" dirty="0" err="1">
                <a:latin typeface="Gill Sans MT" panose="020B0502020104020203" pitchFamily="34" charset="77"/>
              </a:rPr>
              <a:t>june</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best friend is called </a:t>
            </a:r>
            <a:r>
              <a:rPr lang="en-GB" sz="1100" dirty="0" err="1">
                <a:latin typeface="Gill Sans MT" panose="020B0502020104020203" pitchFamily="34" charset="77"/>
              </a:rPr>
              <a:t>sammy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cousins called </a:t>
            </a:r>
            <a:r>
              <a:rPr lang="en-GB" sz="1100" dirty="0" err="1">
                <a:latin typeface="Gill Sans MT" panose="020B0502020104020203" pitchFamily="34" charset="77"/>
              </a:rPr>
              <a:t>fred</a:t>
            </a:r>
            <a:r>
              <a:rPr lang="en-GB" sz="1100" dirty="0">
                <a:latin typeface="Gill Sans MT" panose="020B0502020104020203" pitchFamily="34" charset="77"/>
              </a:rPr>
              <a:t> and tilly</a:t>
            </a:r>
          </a:p>
          <a:p>
            <a:pPr marL="278606" indent="-278606">
              <a:buAutoNum type="arabicParenR"/>
            </a:pPr>
            <a:r>
              <a:rPr lang="en-GB" sz="1100" dirty="0">
                <a:latin typeface="Gill Sans MT" panose="020B0502020104020203" pitchFamily="34" charset="77"/>
              </a:rPr>
              <a:t>my dad’s birthday is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have a bonfire in </a:t>
            </a:r>
            <a:r>
              <a:rPr lang="en-GB" sz="1100" dirty="0" err="1">
                <a:latin typeface="Gill Sans MT" panose="020B0502020104020203" pitchFamily="34" charset="77"/>
              </a:rPr>
              <a:t>november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drove to </a:t>
            </a:r>
            <a:r>
              <a:rPr lang="en-GB" sz="1100" dirty="0" err="1">
                <a:latin typeface="Gill Sans MT" panose="020B0502020104020203" pitchFamily="34" charset="77"/>
              </a:rPr>
              <a:t>manchester</a:t>
            </a:r>
            <a:r>
              <a:rPr lang="en-GB" sz="1100" dirty="0">
                <a:latin typeface="Gill Sans MT" panose="020B0502020104020203" pitchFamily="34" charset="77"/>
              </a:rPr>
              <a:t> on </a:t>
            </a:r>
            <a:r>
              <a:rPr lang="en-GB" sz="1100" dirty="0" err="1">
                <a:latin typeface="Gill Sans MT" panose="020B0502020104020203" pitchFamily="34" charset="77"/>
              </a:rPr>
              <a:t>sunday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went to see </a:t>
            </a:r>
            <a:r>
              <a:rPr lang="en-GB" sz="1100" dirty="0" err="1">
                <a:latin typeface="Gill Sans MT" panose="020B0502020104020203" pitchFamily="34" charset="77"/>
              </a:rPr>
              <a:t>carly</a:t>
            </a:r>
            <a:r>
              <a:rPr lang="en-GB" sz="1100" dirty="0">
                <a:latin typeface="Gill Sans MT" panose="020B0502020104020203" pitchFamily="34" charset="77"/>
              </a:rPr>
              <a:t> last </a:t>
            </a:r>
            <a:r>
              <a:rPr lang="en-GB" sz="1100" dirty="0" err="1">
                <a:latin typeface="Gill Sans MT" panose="020B0502020104020203" pitchFamily="34" charset="77"/>
              </a:rPr>
              <a:t>friday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played with </a:t>
            </a:r>
            <a:r>
              <a:rPr lang="en-GB" sz="1100" dirty="0" err="1">
                <a:latin typeface="Gill Sans MT" panose="020B0502020104020203" pitchFamily="34" charset="77"/>
              </a:rPr>
              <a:t>susie</a:t>
            </a:r>
            <a:r>
              <a:rPr lang="en-GB" sz="1100" dirty="0">
                <a:latin typeface="Gill Sans MT" panose="020B0502020104020203" pitchFamily="34" charset="77"/>
              </a:rPr>
              <a:t> and jess on </a:t>
            </a:r>
            <a:r>
              <a:rPr lang="en-GB" sz="1100" dirty="0" err="1">
                <a:latin typeface="Gill Sans MT" panose="020B0502020104020203" pitchFamily="34" charset="77"/>
              </a:rPr>
              <a:t>saturday</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it sometimes snows in </a:t>
            </a:r>
            <a:r>
              <a:rPr lang="en-GB" sz="1100" dirty="0" err="1">
                <a:latin typeface="Gill Sans MT" panose="020B0502020104020203" pitchFamily="34" charset="77"/>
              </a:rPr>
              <a:t>january</a:t>
            </a:r>
            <a:r>
              <a:rPr lang="en-GB" sz="1100" dirty="0">
                <a:latin typeface="Gill Sans MT" panose="020B0502020104020203" pitchFamily="34" charset="77"/>
              </a:rPr>
              <a:t> </a:t>
            </a:r>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TextBox 61">
            <a:extLst>
              <a:ext uri="{FF2B5EF4-FFF2-40B4-BE49-F238E27FC236}">
                <a16:creationId xmlns:a16="http://schemas.microsoft.com/office/drawing/2014/main" id="{4C090344-7B19-9448-93A6-10F6F49D5F6F}"/>
              </a:ext>
            </a:extLst>
          </p:cNvPr>
          <p:cNvSpPr txBox="1"/>
          <p:nvPr/>
        </p:nvSpPr>
        <p:spPr>
          <a:xfrm>
            <a:off x="3454449" y="3971451"/>
            <a:ext cx="2978952" cy="2462213"/>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in two days it will be march</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am starting a new school in </a:t>
            </a:r>
            <a:r>
              <a:rPr lang="en-GB" sz="1100" dirty="0" err="1">
                <a:latin typeface="Gill Sans MT" panose="020B0502020104020203" pitchFamily="34" charset="77"/>
              </a:rPr>
              <a:t>june</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best friend is called </a:t>
            </a:r>
            <a:r>
              <a:rPr lang="en-GB" sz="1100" dirty="0" err="1">
                <a:latin typeface="Gill Sans MT" panose="020B0502020104020203" pitchFamily="34" charset="77"/>
              </a:rPr>
              <a:t>sammy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cousins called </a:t>
            </a:r>
            <a:r>
              <a:rPr lang="en-GB" sz="1100" dirty="0" err="1">
                <a:latin typeface="Gill Sans MT" panose="020B0502020104020203" pitchFamily="34" charset="77"/>
              </a:rPr>
              <a:t>fred</a:t>
            </a:r>
            <a:r>
              <a:rPr lang="en-GB" sz="1100" dirty="0">
                <a:latin typeface="Gill Sans MT" panose="020B0502020104020203" pitchFamily="34" charset="77"/>
              </a:rPr>
              <a:t> and tilly</a:t>
            </a:r>
          </a:p>
          <a:p>
            <a:pPr marL="278606" indent="-278606">
              <a:buAutoNum type="arabicParenR"/>
            </a:pPr>
            <a:r>
              <a:rPr lang="en-GB" sz="1100" dirty="0">
                <a:latin typeface="Gill Sans MT" panose="020B0502020104020203" pitchFamily="34" charset="77"/>
              </a:rPr>
              <a:t>my dad’s birthday is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have a bonfire in </a:t>
            </a:r>
            <a:r>
              <a:rPr lang="en-GB" sz="1100" dirty="0" err="1">
                <a:latin typeface="Gill Sans MT" panose="020B0502020104020203" pitchFamily="34" charset="77"/>
              </a:rPr>
              <a:t>november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drove to </a:t>
            </a:r>
            <a:r>
              <a:rPr lang="en-GB" sz="1100" dirty="0" err="1">
                <a:latin typeface="Gill Sans MT" panose="020B0502020104020203" pitchFamily="34" charset="77"/>
              </a:rPr>
              <a:t>manchester</a:t>
            </a:r>
            <a:r>
              <a:rPr lang="en-GB" sz="1100" dirty="0">
                <a:latin typeface="Gill Sans MT" panose="020B0502020104020203" pitchFamily="34" charset="77"/>
              </a:rPr>
              <a:t> on </a:t>
            </a:r>
            <a:r>
              <a:rPr lang="en-GB" sz="1100" dirty="0" err="1">
                <a:latin typeface="Gill Sans MT" panose="020B0502020104020203" pitchFamily="34" charset="77"/>
              </a:rPr>
              <a:t>sunday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went to see </a:t>
            </a:r>
            <a:r>
              <a:rPr lang="en-GB" sz="1100" dirty="0" err="1">
                <a:latin typeface="Gill Sans MT" panose="020B0502020104020203" pitchFamily="34" charset="77"/>
              </a:rPr>
              <a:t>carly</a:t>
            </a:r>
            <a:r>
              <a:rPr lang="en-GB" sz="1100" dirty="0">
                <a:latin typeface="Gill Sans MT" panose="020B0502020104020203" pitchFamily="34" charset="77"/>
              </a:rPr>
              <a:t> last </a:t>
            </a:r>
            <a:r>
              <a:rPr lang="en-GB" sz="1100" dirty="0" err="1">
                <a:latin typeface="Gill Sans MT" panose="020B0502020104020203" pitchFamily="34" charset="77"/>
              </a:rPr>
              <a:t>friday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played with </a:t>
            </a:r>
            <a:r>
              <a:rPr lang="en-GB" sz="1100" dirty="0" err="1">
                <a:latin typeface="Gill Sans MT" panose="020B0502020104020203" pitchFamily="34" charset="77"/>
              </a:rPr>
              <a:t>susie</a:t>
            </a:r>
            <a:r>
              <a:rPr lang="en-GB" sz="1100" dirty="0">
                <a:latin typeface="Gill Sans MT" panose="020B0502020104020203" pitchFamily="34" charset="77"/>
              </a:rPr>
              <a:t> and jess on </a:t>
            </a:r>
            <a:r>
              <a:rPr lang="en-GB" sz="1100" dirty="0" err="1">
                <a:latin typeface="Gill Sans MT" panose="020B0502020104020203" pitchFamily="34" charset="77"/>
              </a:rPr>
              <a:t>saturday</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it sometimes snows in </a:t>
            </a:r>
            <a:r>
              <a:rPr lang="en-GB" sz="1100" dirty="0" err="1">
                <a:latin typeface="Gill Sans MT" panose="020B0502020104020203" pitchFamily="34" charset="77"/>
              </a:rPr>
              <a:t>january</a:t>
            </a:r>
            <a:r>
              <a:rPr lang="en-GB" sz="1100" dirty="0">
                <a:latin typeface="Gill Sans MT" panose="020B0502020104020203" pitchFamily="34" charset="77"/>
              </a:rPr>
              <a:t> </a:t>
            </a:r>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7" name="TextBox 66">
            <a:extLst>
              <a:ext uri="{FF2B5EF4-FFF2-40B4-BE49-F238E27FC236}">
                <a16:creationId xmlns:a16="http://schemas.microsoft.com/office/drawing/2014/main" id="{F893F4E1-8FFC-B749-AEDE-6D59C398D363}"/>
              </a:ext>
            </a:extLst>
          </p:cNvPr>
          <p:cNvSpPr txBox="1"/>
          <p:nvPr/>
        </p:nvSpPr>
        <p:spPr>
          <a:xfrm>
            <a:off x="6736347" y="3971450"/>
            <a:ext cx="2978952" cy="2462213"/>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in two days it will be march</a:t>
            </a: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am starting a new school in </a:t>
            </a:r>
            <a:r>
              <a:rPr lang="en-GB" sz="1100" dirty="0" err="1">
                <a:latin typeface="Gill Sans MT" panose="020B0502020104020203" pitchFamily="34" charset="77"/>
              </a:rPr>
              <a:t>june</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best friend is called </a:t>
            </a:r>
            <a:r>
              <a:rPr lang="en-GB" sz="1100" dirty="0" err="1">
                <a:latin typeface="Gill Sans MT" panose="020B0502020104020203" pitchFamily="34" charset="77"/>
              </a:rPr>
              <a:t>sammy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have cousins called </a:t>
            </a:r>
            <a:r>
              <a:rPr lang="en-GB" sz="1100" dirty="0" err="1">
                <a:latin typeface="Gill Sans MT" panose="020B0502020104020203" pitchFamily="34" charset="77"/>
              </a:rPr>
              <a:t>fred</a:t>
            </a:r>
            <a:r>
              <a:rPr lang="en-GB" sz="1100" dirty="0">
                <a:latin typeface="Gill Sans MT" panose="020B0502020104020203" pitchFamily="34" charset="77"/>
              </a:rPr>
              <a:t> and tilly</a:t>
            </a:r>
          </a:p>
          <a:p>
            <a:pPr marL="278606" indent="-278606">
              <a:buAutoNum type="arabicParenR"/>
            </a:pPr>
            <a:r>
              <a:rPr lang="en-GB" sz="1100" dirty="0">
                <a:latin typeface="Gill Sans MT" panose="020B0502020104020203" pitchFamily="34" charset="77"/>
              </a:rPr>
              <a:t>my dad’s birthday is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have a bonfire in </a:t>
            </a:r>
            <a:r>
              <a:rPr lang="en-GB" sz="1100" dirty="0" err="1">
                <a:latin typeface="Gill Sans MT" panose="020B0502020104020203" pitchFamily="34" charset="77"/>
              </a:rPr>
              <a:t>november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drove to </a:t>
            </a:r>
            <a:r>
              <a:rPr lang="en-GB" sz="1100" dirty="0" err="1">
                <a:latin typeface="Gill Sans MT" panose="020B0502020104020203" pitchFamily="34" charset="77"/>
              </a:rPr>
              <a:t>manchester</a:t>
            </a:r>
            <a:r>
              <a:rPr lang="en-GB" sz="1100" dirty="0">
                <a:latin typeface="Gill Sans MT" panose="020B0502020104020203" pitchFamily="34" charset="77"/>
              </a:rPr>
              <a:t> on </a:t>
            </a:r>
            <a:r>
              <a:rPr lang="en-GB" sz="1100" dirty="0" err="1">
                <a:latin typeface="Gill Sans MT" panose="020B0502020104020203" pitchFamily="34" charset="77"/>
              </a:rPr>
              <a:t>sunday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went to see </a:t>
            </a:r>
            <a:r>
              <a:rPr lang="en-GB" sz="1100" dirty="0" err="1">
                <a:latin typeface="Gill Sans MT" panose="020B0502020104020203" pitchFamily="34" charset="77"/>
              </a:rPr>
              <a:t>carly</a:t>
            </a:r>
            <a:r>
              <a:rPr lang="en-GB" sz="1100" dirty="0">
                <a:latin typeface="Gill Sans MT" panose="020B0502020104020203" pitchFamily="34" charset="77"/>
              </a:rPr>
              <a:t> last </a:t>
            </a:r>
            <a:r>
              <a:rPr lang="en-GB" sz="1100" dirty="0" err="1">
                <a:latin typeface="Gill Sans MT" panose="020B0502020104020203" pitchFamily="34" charset="77"/>
              </a:rPr>
              <a:t>friday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played with </a:t>
            </a:r>
            <a:r>
              <a:rPr lang="en-GB" sz="1100" dirty="0" err="1">
                <a:latin typeface="Gill Sans MT" panose="020B0502020104020203" pitchFamily="34" charset="77"/>
              </a:rPr>
              <a:t>susie</a:t>
            </a:r>
            <a:r>
              <a:rPr lang="en-GB" sz="1100" dirty="0">
                <a:latin typeface="Gill Sans MT" panose="020B0502020104020203" pitchFamily="34" charset="77"/>
              </a:rPr>
              <a:t> and jess on </a:t>
            </a:r>
            <a:r>
              <a:rPr lang="en-GB" sz="1100" dirty="0" err="1">
                <a:latin typeface="Gill Sans MT" panose="020B0502020104020203" pitchFamily="34" charset="77"/>
              </a:rPr>
              <a:t>saturday</a:t>
            </a:r>
            <a:r>
              <a:rPr lang="en-GB" sz="1100" dirty="0">
                <a:latin typeface="Gill Sans MT" panose="020B0502020104020203" pitchFamily="34" charset="77"/>
              </a:rPr>
              <a:t> </a:t>
            </a:r>
          </a:p>
          <a:p>
            <a:pPr marL="278606" indent="-278606">
              <a:buAutoNum type="arabicParenR"/>
            </a:pPr>
            <a:r>
              <a:rPr lang="en-GB" sz="1100" dirty="0">
                <a:latin typeface="Gill Sans MT" panose="020B0502020104020203" pitchFamily="34" charset="77"/>
              </a:rPr>
              <a:t>it sometimes snows in </a:t>
            </a:r>
            <a:r>
              <a:rPr lang="en-GB" sz="1100" dirty="0" err="1">
                <a:latin typeface="Gill Sans MT" panose="020B0502020104020203" pitchFamily="34" charset="77"/>
              </a:rPr>
              <a:t>january</a:t>
            </a:r>
            <a:r>
              <a:rPr lang="en-GB" sz="1100" dirty="0">
                <a:latin typeface="Gill Sans MT" panose="020B0502020104020203" pitchFamily="34" charset="77"/>
              </a:rPr>
              <a:t> </a:t>
            </a:r>
          </a:p>
        </p:txBody>
      </p:sp>
      <p:sp>
        <p:nvSpPr>
          <p:cNvPr id="32" name="Rounded Rectangle 31"/>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33" name="Oval 32"/>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34" name="Rounded Rectangle 33"/>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35" name="Oval 34"/>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42" name="Rounded Rectangle 41"/>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43" name="Oval 42"/>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69" name="Rounded Rectangle 68"/>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70" name="Oval 69"/>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71" name="Rounded Rectangle 70"/>
          <p:cNvSpPr/>
          <p:nvPr/>
        </p:nvSpPr>
        <p:spPr>
          <a:xfrm>
            <a:off x="6772924" y="3608932"/>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72" name="Oval 71"/>
          <p:cNvSpPr/>
          <p:nvPr/>
        </p:nvSpPr>
        <p:spPr>
          <a:xfrm>
            <a:off x="9061585" y="3556269"/>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1957" y="2833816"/>
            <a:ext cx="316154" cy="454326"/>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4772" y="2819448"/>
            <a:ext cx="316154" cy="454326"/>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9099" y="2841043"/>
            <a:ext cx="316154" cy="454326"/>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0500" y="6194779"/>
            <a:ext cx="316154" cy="454326"/>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3315" y="6180411"/>
            <a:ext cx="316154" cy="454326"/>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7642" y="6202006"/>
            <a:ext cx="316154" cy="454326"/>
          </a:xfrm>
          <a:prstGeom prst="rect">
            <a:avLst/>
          </a:prstGeom>
        </p:spPr>
      </p:pic>
    </p:spTree>
    <p:extLst>
      <p:ext uri="{BB962C8B-B14F-4D97-AF65-F5344CB8AC3E}">
        <p14:creationId xmlns:p14="http://schemas.microsoft.com/office/powerpoint/2010/main" val="23051353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14" name="TextBox 13"/>
          <p:cNvSpPr txBox="1"/>
          <p:nvPr/>
        </p:nvSpPr>
        <p:spPr>
          <a:xfrm>
            <a:off x="178776" y="610488"/>
            <a:ext cx="2978952" cy="2631490"/>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brothers are called </a:t>
            </a:r>
            <a:r>
              <a:rPr lang="en-GB" sz="1100" dirty="0" err="1">
                <a:latin typeface="Gill Sans MT" panose="020B0502020104020203" pitchFamily="34" charset="77"/>
              </a:rPr>
              <a:t>jake</a:t>
            </a:r>
            <a:r>
              <a:rPr lang="en-GB" sz="1100" dirty="0">
                <a:latin typeface="Gill Sans MT" panose="020B0502020104020203" pitchFamily="34" charset="77"/>
              </a:rPr>
              <a:t> and </a:t>
            </a:r>
            <a:r>
              <a:rPr lang="en-GB" sz="1100" dirty="0" err="1">
                <a:latin typeface="Gill Sans MT" panose="020B0502020104020203" pitchFamily="34" charset="77"/>
              </a:rPr>
              <a:t>marley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learn </a:t>
            </a:r>
            <a:r>
              <a:rPr lang="en-GB" sz="1100" dirty="0" err="1">
                <a:latin typeface="Gill Sans MT" panose="020B0502020104020203" pitchFamily="34" charset="77"/>
              </a:rPr>
              <a:t>spanish</a:t>
            </a:r>
            <a:r>
              <a:rPr lang="en-GB" sz="1100" dirty="0">
                <a:latin typeface="Gill Sans MT" panose="020B0502020104020203" pitchFamily="34" charset="77"/>
              </a:rPr>
              <a:t> on </a:t>
            </a:r>
            <a:r>
              <a:rPr lang="en-GB" sz="1100" dirty="0" err="1">
                <a:latin typeface="Gill Sans MT" panose="020B0502020104020203" pitchFamily="34" charset="77"/>
              </a:rPr>
              <a:t>wednesdays</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went swimming last </a:t>
            </a:r>
            <a:r>
              <a:rPr lang="en-GB" sz="1100" dirty="0" err="1">
                <a:latin typeface="Gill Sans MT" panose="020B0502020104020203" pitchFamily="34" charset="77"/>
              </a:rPr>
              <a:t>tuesday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like singing </a:t>
            </a:r>
            <a:r>
              <a:rPr lang="en-GB" sz="1100" dirty="0" err="1">
                <a:latin typeface="Gill Sans MT" panose="020B0502020104020203" pitchFamily="34" charset="77"/>
              </a:rPr>
              <a:t>christmas</a:t>
            </a:r>
            <a:r>
              <a:rPr lang="en-GB" sz="1100" dirty="0">
                <a:latin typeface="Gill Sans MT" panose="020B0502020104020203" pitchFamily="34" charset="77"/>
              </a:rPr>
              <a:t> songs</a:t>
            </a:r>
          </a:p>
          <a:p>
            <a:pPr marL="278606" indent="-278606">
              <a:buAutoNum type="arabicParenR"/>
            </a:pPr>
            <a:r>
              <a:rPr lang="en-GB" sz="1100" dirty="0">
                <a:latin typeface="Gill Sans MT" panose="020B0502020104020203" pitchFamily="34" charset="77"/>
              </a:rPr>
              <a:t>my sister has a friend called </a:t>
            </a:r>
            <a:r>
              <a:rPr lang="en-GB" sz="1100" dirty="0" err="1">
                <a:latin typeface="Gill Sans MT" panose="020B0502020104020203" pitchFamily="34" charset="77"/>
              </a:rPr>
              <a:t>maisie</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got a new puppy called spot yesterday</a:t>
            </a:r>
          </a:p>
          <a:p>
            <a:pPr marL="278606" indent="-278606">
              <a:buAutoNum type="arabicParenR"/>
            </a:pPr>
            <a:r>
              <a:rPr lang="en-GB" sz="1100" dirty="0">
                <a:latin typeface="Gill Sans MT" panose="020B0502020104020203" pitchFamily="34" charset="77"/>
              </a:rPr>
              <a:t>we are going to </a:t>
            </a:r>
            <a:r>
              <a:rPr lang="en-GB" sz="1100" dirty="0" err="1">
                <a:latin typeface="Gill Sans MT" panose="020B0502020104020203" pitchFamily="34" charset="77"/>
              </a:rPr>
              <a:t>spain</a:t>
            </a:r>
            <a:r>
              <a:rPr lang="en-GB" sz="1100" dirty="0">
                <a:latin typeface="Gill Sans MT" panose="020B0502020104020203" pitchFamily="34" charset="77"/>
              </a:rPr>
              <a:t>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wewent</a:t>
            </a:r>
            <a:r>
              <a:rPr lang="en-GB" sz="1100" dirty="0">
                <a:latin typeface="Gill Sans MT" panose="020B0502020104020203" pitchFamily="34" charset="77"/>
              </a:rPr>
              <a:t> to </a:t>
            </a:r>
            <a:r>
              <a:rPr lang="en-GB" sz="1100" dirty="0" err="1">
                <a:latin typeface="Gill Sans MT" panose="020B0502020104020203" pitchFamily="34" charset="77"/>
              </a:rPr>
              <a:t>greece</a:t>
            </a:r>
            <a:r>
              <a:rPr lang="en-GB" sz="1100" dirty="0">
                <a:latin typeface="Gill Sans MT" panose="020B0502020104020203" pitchFamily="34" charset="77"/>
              </a:rPr>
              <a:t> last </a:t>
            </a:r>
            <a:r>
              <a:rPr lang="en-GB" sz="1100" dirty="0" err="1">
                <a:latin typeface="Gill Sans MT" panose="020B0502020104020203" pitchFamily="34" charset="77"/>
              </a:rPr>
              <a:t>september</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went to the park on </a:t>
            </a:r>
            <a:r>
              <a:rPr lang="en-GB" sz="1100" dirty="0" err="1">
                <a:latin typeface="Gill Sans MT" panose="020B0502020104020203" pitchFamily="34" charset="77"/>
              </a:rPr>
              <a:t>thursday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saw my friend </a:t>
            </a:r>
            <a:r>
              <a:rPr lang="en-GB" sz="1100" dirty="0" err="1">
                <a:latin typeface="Gill Sans MT" panose="020B0502020104020203" pitchFamily="34" charset="77"/>
              </a:rPr>
              <a:t>gemma</a:t>
            </a:r>
            <a:r>
              <a:rPr lang="en-GB" sz="1100" dirty="0">
                <a:latin typeface="Gill Sans MT" panose="020B0502020104020203" pitchFamily="34" charset="77"/>
              </a:rPr>
              <a:t> today</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7" name="TextBox 46">
            <a:extLst>
              <a:ext uri="{FF2B5EF4-FFF2-40B4-BE49-F238E27FC236}">
                <a16:creationId xmlns:a16="http://schemas.microsoft.com/office/drawing/2014/main" id="{FE92D84A-903F-ED4F-8C93-E8021C6E44A8}"/>
              </a:ext>
            </a:extLst>
          </p:cNvPr>
          <p:cNvSpPr txBox="1"/>
          <p:nvPr/>
        </p:nvSpPr>
        <p:spPr>
          <a:xfrm>
            <a:off x="3454449" y="610488"/>
            <a:ext cx="2978952" cy="2631490"/>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brothers are called </a:t>
            </a:r>
            <a:r>
              <a:rPr lang="en-GB" sz="1100" dirty="0" err="1">
                <a:latin typeface="Gill Sans MT" panose="020B0502020104020203" pitchFamily="34" charset="77"/>
              </a:rPr>
              <a:t>jake</a:t>
            </a:r>
            <a:r>
              <a:rPr lang="en-GB" sz="1100" dirty="0">
                <a:latin typeface="Gill Sans MT" panose="020B0502020104020203" pitchFamily="34" charset="77"/>
              </a:rPr>
              <a:t> and </a:t>
            </a:r>
            <a:r>
              <a:rPr lang="en-GB" sz="1100" dirty="0" err="1">
                <a:latin typeface="Gill Sans MT" panose="020B0502020104020203" pitchFamily="34" charset="77"/>
              </a:rPr>
              <a:t>marley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learn </a:t>
            </a:r>
            <a:r>
              <a:rPr lang="en-GB" sz="1100" dirty="0" err="1">
                <a:latin typeface="Gill Sans MT" panose="020B0502020104020203" pitchFamily="34" charset="77"/>
              </a:rPr>
              <a:t>spanish</a:t>
            </a:r>
            <a:r>
              <a:rPr lang="en-GB" sz="1100" dirty="0">
                <a:latin typeface="Gill Sans MT" panose="020B0502020104020203" pitchFamily="34" charset="77"/>
              </a:rPr>
              <a:t> on </a:t>
            </a:r>
            <a:r>
              <a:rPr lang="en-GB" sz="1100" dirty="0" err="1">
                <a:latin typeface="Gill Sans MT" panose="020B0502020104020203" pitchFamily="34" charset="77"/>
              </a:rPr>
              <a:t>wednesdays</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went swimming last </a:t>
            </a:r>
            <a:r>
              <a:rPr lang="en-GB" sz="1100" dirty="0" err="1">
                <a:latin typeface="Gill Sans MT" panose="020B0502020104020203" pitchFamily="34" charset="77"/>
              </a:rPr>
              <a:t>tuesday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like singing </a:t>
            </a:r>
            <a:r>
              <a:rPr lang="en-GB" sz="1100" dirty="0" err="1">
                <a:latin typeface="Gill Sans MT" panose="020B0502020104020203" pitchFamily="34" charset="77"/>
              </a:rPr>
              <a:t>christmas</a:t>
            </a:r>
            <a:r>
              <a:rPr lang="en-GB" sz="1100" dirty="0">
                <a:latin typeface="Gill Sans MT" panose="020B0502020104020203" pitchFamily="34" charset="77"/>
              </a:rPr>
              <a:t> songs</a:t>
            </a:r>
          </a:p>
          <a:p>
            <a:pPr marL="278606" indent="-278606">
              <a:buAutoNum type="arabicParenR"/>
            </a:pPr>
            <a:r>
              <a:rPr lang="en-GB" sz="1100" dirty="0">
                <a:latin typeface="Gill Sans MT" panose="020B0502020104020203" pitchFamily="34" charset="77"/>
              </a:rPr>
              <a:t>my sister has a friend called </a:t>
            </a:r>
            <a:r>
              <a:rPr lang="en-GB" sz="1100" dirty="0" err="1">
                <a:latin typeface="Gill Sans MT" panose="020B0502020104020203" pitchFamily="34" charset="77"/>
              </a:rPr>
              <a:t>maisie</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got a new puppy called spot yesterday</a:t>
            </a:r>
          </a:p>
          <a:p>
            <a:pPr marL="278606" indent="-278606">
              <a:buAutoNum type="arabicParenR"/>
            </a:pPr>
            <a:r>
              <a:rPr lang="en-GB" sz="1100" dirty="0">
                <a:latin typeface="Gill Sans MT" panose="020B0502020104020203" pitchFamily="34" charset="77"/>
              </a:rPr>
              <a:t>we are going to </a:t>
            </a:r>
            <a:r>
              <a:rPr lang="en-GB" sz="1100" dirty="0" err="1">
                <a:latin typeface="Gill Sans MT" panose="020B0502020104020203" pitchFamily="34" charset="77"/>
              </a:rPr>
              <a:t>spain</a:t>
            </a:r>
            <a:r>
              <a:rPr lang="en-GB" sz="1100" dirty="0">
                <a:latin typeface="Gill Sans MT" panose="020B0502020104020203" pitchFamily="34" charset="77"/>
              </a:rPr>
              <a:t>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wewent</a:t>
            </a:r>
            <a:r>
              <a:rPr lang="en-GB" sz="1100" dirty="0">
                <a:latin typeface="Gill Sans MT" panose="020B0502020104020203" pitchFamily="34" charset="77"/>
              </a:rPr>
              <a:t> to </a:t>
            </a:r>
            <a:r>
              <a:rPr lang="en-GB" sz="1100" dirty="0" err="1">
                <a:latin typeface="Gill Sans MT" panose="020B0502020104020203" pitchFamily="34" charset="77"/>
              </a:rPr>
              <a:t>greece</a:t>
            </a:r>
            <a:r>
              <a:rPr lang="en-GB" sz="1100" dirty="0">
                <a:latin typeface="Gill Sans MT" panose="020B0502020104020203" pitchFamily="34" charset="77"/>
              </a:rPr>
              <a:t> last </a:t>
            </a:r>
            <a:r>
              <a:rPr lang="en-GB" sz="1100" dirty="0" err="1">
                <a:latin typeface="Gill Sans MT" panose="020B0502020104020203" pitchFamily="34" charset="77"/>
              </a:rPr>
              <a:t>september</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went to the park on </a:t>
            </a:r>
            <a:r>
              <a:rPr lang="en-GB" sz="1100" dirty="0" err="1">
                <a:latin typeface="Gill Sans MT" panose="020B0502020104020203" pitchFamily="34" charset="77"/>
              </a:rPr>
              <a:t>thursday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saw my friend </a:t>
            </a:r>
            <a:r>
              <a:rPr lang="en-GB" sz="1100" dirty="0" err="1">
                <a:latin typeface="Gill Sans MT" panose="020B0502020104020203" pitchFamily="34" charset="77"/>
              </a:rPr>
              <a:t>gemma</a:t>
            </a:r>
            <a:r>
              <a:rPr lang="en-GB" sz="1100" dirty="0">
                <a:latin typeface="Gill Sans MT" panose="020B0502020104020203" pitchFamily="34" charset="77"/>
              </a:rPr>
              <a:t> today</a:t>
            </a:r>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2" name="TextBox 51">
            <a:extLst>
              <a:ext uri="{FF2B5EF4-FFF2-40B4-BE49-F238E27FC236}">
                <a16:creationId xmlns:a16="http://schemas.microsoft.com/office/drawing/2014/main" id="{1D8ED843-3579-554E-ACAD-EA693AC1C803}"/>
              </a:ext>
            </a:extLst>
          </p:cNvPr>
          <p:cNvSpPr txBox="1"/>
          <p:nvPr/>
        </p:nvSpPr>
        <p:spPr>
          <a:xfrm>
            <a:off x="6736347" y="610487"/>
            <a:ext cx="2978952" cy="2631490"/>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brothers are called </a:t>
            </a:r>
            <a:r>
              <a:rPr lang="en-GB" sz="1100" dirty="0" err="1">
                <a:latin typeface="Gill Sans MT" panose="020B0502020104020203" pitchFamily="34" charset="77"/>
              </a:rPr>
              <a:t>jake</a:t>
            </a:r>
            <a:r>
              <a:rPr lang="en-GB" sz="1100" dirty="0">
                <a:latin typeface="Gill Sans MT" panose="020B0502020104020203" pitchFamily="34" charset="77"/>
              </a:rPr>
              <a:t> and </a:t>
            </a:r>
            <a:r>
              <a:rPr lang="en-GB" sz="1100" dirty="0" err="1">
                <a:latin typeface="Gill Sans MT" panose="020B0502020104020203" pitchFamily="34" charset="77"/>
              </a:rPr>
              <a:t>marley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learn </a:t>
            </a:r>
            <a:r>
              <a:rPr lang="en-GB" sz="1100" dirty="0" err="1">
                <a:latin typeface="Gill Sans MT" panose="020B0502020104020203" pitchFamily="34" charset="77"/>
              </a:rPr>
              <a:t>spanish</a:t>
            </a:r>
            <a:r>
              <a:rPr lang="en-GB" sz="1100" dirty="0">
                <a:latin typeface="Gill Sans MT" panose="020B0502020104020203" pitchFamily="34" charset="77"/>
              </a:rPr>
              <a:t> on </a:t>
            </a:r>
            <a:r>
              <a:rPr lang="en-GB" sz="1100" dirty="0" err="1">
                <a:latin typeface="Gill Sans MT" panose="020B0502020104020203" pitchFamily="34" charset="77"/>
              </a:rPr>
              <a:t>wednesdays</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went swimming last </a:t>
            </a:r>
            <a:r>
              <a:rPr lang="en-GB" sz="1100" dirty="0" err="1">
                <a:latin typeface="Gill Sans MT" panose="020B0502020104020203" pitchFamily="34" charset="77"/>
              </a:rPr>
              <a:t>tuesday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like singing </a:t>
            </a:r>
            <a:r>
              <a:rPr lang="en-GB" sz="1100" dirty="0" err="1">
                <a:latin typeface="Gill Sans MT" panose="020B0502020104020203" pitchFamily="34" charset="77"/>
              </a:rPr>
              <a:t>christmas</a:t>
            </a:r>
            <a:r>
              <a:rPr lang="en-GB" sz="1100" dirty="0">
                <a:latin typeface="Gill Sans MT" panose="020B0502020104020203" pitchFamily="34" charset="77"/>
              </a:rPr>
              <a:t> songs</a:t>
            </a:r>
          </a:p>
          <a:p>
            <a:pPr marL="278606" indent="-278606">
              <a:buAutoNum type="arabicParenR"/>
            </a:pPr>
            <a:r>
              <a:rPr lang="en-GB" sz="1100" dirty="0">
                <a:latin typeface="Gill Sans MT" panose="020B0502020104020203" pitchFamily="34" charset="77"/>
              </a:rPr>
              <a:t>my sister has a friend called </a:t>
            </a:r>
            <a:r>
              <a:rPr lang="en-GB" sz="1100" dirty="0" err="1">
                <a:latin typeface="Gill Sans MT" panose="020B0502020104020203" pitchFamily="34" charset="77"/>
              </a:rPr>
              <a:t>maisie</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got a new puppy called spot yesterday</a:t>
            </a:r>
          </a:p>
          <a:p>
            <a:pPr marL="278606" indent="-278606">
              <a:buAutoNum type="arabicParenR"/>
            </a:pPr>
            <a:r>
              <a:rPr lang="en-GB" sz="1100" dirty="0">
                <a:latin typeface="Gill Sans MT" panose="020B0502020104020203" pitchFamily="34" charset="77"/>
              </a:rPr>
              <a:t>we are going to </a:t>
            </a:r>
            <a:r>
              <a:rPr lang="en-GB" sz="1100" dirty="0" err="1">
                <a:latin typeface="Gill Sans MT" panose="020B0502020104020203" pitchFamily="34" charset="77"/>
              </a:rPr>
              <a:t>spain</a:t>
            </a:r>
            <a:r>
              <a:rPr lang="en-GB" sz="1100" dirty="0">
                <a:latin typeface="Gill Sans MT" panose="020B0502020104020203" pitchFamily="34" charset="77"/>
              </a:rPr>
              <a:t>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wewent</a:t>
            </a:r>
            <a:r>
              <a:rPr lang="en-GB" sz="1100" dirty="0">
                <a:latin typeface="Gill Sans MT" panose="020B0502020104020203" pitchFamily="34" charset="77"/>
              </a:rPr>
              <a:t> to </a:t>
            </a:r>
            <a:r>
              <a:rPr lang="en-GB" sz="1100" dirty="0" err="1">
                <a:latin typeface="Gill Sans MT" panose="020B0502020104020203" pitchFamily="34" charset="77"/>
              </a:rPr>
              <a:t>greece</a:t>
            </a:r>
            <a:r>
              <a:rPr lang="en-GB" sz="1100" dirty="0">
                <a:latin typeface="Gill Sans MT" panose="020B0502020104020203" pitchFamily="34" charset="77"/>
              </a:rPr>
              <a:t> last </a:t>
            </a:r>
            <a:r>
              <a:rPr lang="en-GB" sz="1100" dirty="0" err="1">
                <a:latin typeface="Gill Sans MT" panose="020B0502020104020203" pitchFamily="34" charset="77"/>
              </a:rPr>
              <a:t>september</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went to the park on </a:t>
            </a:r>
            <a:r>
              <a:rPr lang="en-GB" sz="1100" dirty="0" err="1">
                <a:latin typeface="Gill Sans MT" panose="020B0502020104020203" pitchFamily="34" charset="77"/>
              </a:rPr>
              <a:t>thursday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saw my friend </a:t>
            </a:r>
            <a:r>
              <a:rPr lang="en-GB" sz="1100" dirty="0" err="1">
                <a:latin typeface="Gill Sans MT" panose="020B0502020104020203" pitchFamily="34" charset="77"/>
              </a:rPr>
              <a:t>gemma</a:t>
            </a:r>
            <a:r>
              <a:rPr lang="en-GB" sz="1100" dirty="0">
                <a:latin typeface="Gill Sans MT" panose="020B0502020104020203" pitchFamily="34" charset="77"/>
              </a:rPr>
              <a:t> today</a:t>
            </a:r>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7" name="TextBox 56">
            <a:extLst>
              <a:ext uri="{FF2B5EF4-FFF2-40B4-BE49-F238E27FC236}">
                <a16:creationId xmlns:a16="http://schemas.microsoft.com/office/drawing/2014/main" id="{4A97DFBD-447A-0241-AC74-A0A45BB7587F}"/>
              </a:ext>
            </a:extLst>
          </p:cNvPr>
          <p:cNvSpPr txBox="1"/>
          <p:nvPr/>
        </p:nvSpPr>
        <p:spPr>
          <a:xfrm>
            <a:off x="178776" y="3971451"/>
            <a:ext cx="2978952" cy="2631490"/>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brothers are called </a:t>
            </a:r>
            <a:r>
              <a:rPr lang="en-GB" sz="1100" dirty="0" err="1">
                <a:latin typeface="Gill Sans MT" panose="020B0502020104020203" pitchFamily="34" charset="77"/>
              </a:rPr>
              <a:t>jake</a:t>
            </a:r>
            <a:r>
              <a:rPr lang="en-GB" sz="1100" dirty="0">
                <a:latin typeface="Gill Sans MT" panose="020B0502020104020203" pitchFamily="34" charset="77"/>
              </a:rPr>
              <a:t> and </a:t>
            </a:r>
            <a:r>
              <a:rPr lang="en-GB" sz="1100" dirty="0" err="1">
                <a:latin typeface="Gill Sans MT" panose="020B0502020104020203" pitchFamily="34" charset="77"/>
              </a:rPr>
              <a:t>marley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learn </a:t>
            </a:r>
            <a:r>
              <a:rPr lang="en-GB" sz="1100" dirty="0" err="1">
                <a:latin typeface="Gill Sans MT" panose="020B0502020104020203" pitchFamily="34" charset="77"/>
              </a:rPr>
              <a:t>spanish</a:t>
            </a:r>
            <a:r>
              <a:rPr lang="en-GB" sz="1100" dirty="0">
                <a:latin typeface="Gill Sans MT" panose="020B0502020104020203" pitchFamily="34" charset="77"/>
              </a:rPr>
              <a:t> on </a:t>
            </a:r>
            <a:r>
              <a:rPr lang="en-GB" sz="1100" dirty="0" err="1">
                <a:latin typeface="Gill Sans MT" panose="020B0502020104020203" pitchFamily="34" charset="77"/>
              </a:rPr>
              <a:t>wednesdays</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went swimming last </a:t>
            </a:r>
            <a:r>
              <a:rPr lang="en-GB" sz="1100" dirty="0" err="1">
                <a:latin typeface="Gill Sans MT" panose="020B0502020104020203" pitchFamily="34" charset="77"/>
              </a:rPr>
              <a:t>tuesday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like singing </a:t>
            </a:r>
            <a:r>
              <a:rPr lang="en-GB" sz="1100" dirty="0" err="1">
                <a:latin typeface="Gill Sans MT" panose="020B0502020104020203" pitchFamily="34" charset="77"/>
              </a:rPr>
              <a:t>christmas</a:t>
            </a:r>
            <a:r>
              <a:rPr lang="en-GB" sz="1100" dirty="0">
                <a:latin typeface="Gill Sans MT" panose="020B0502020104020203" pitchFamily="34" charset="77"/>
              </a:rPr>
              <a:t> songs</a:t>
            </a:r>
          </a:p>
          <a:p>
            <a:pPr marL="278606" indent="-278606">
              <a:buAutoNum type="arabicParenR"/>
            </a:pPr>
            <a:r>
              <a:rPr lang="en-GB" sz="1100" dirty="0">
                <a:latin typeface="Gill Sans MT" panose="020B0502020104020203" pitchFamily="34" charset="77"/>
              </a:rPr>
              <a:t>my sister has a friend called </a:t>
            </a:r>
            <a:r>
              <a:rPr lang="en-GB" sz="1100" dirty="0" err="1">
                <a:latin typeface="Gill Sans MT" panose="020B0502020104020203" pitchFamily="34" charset="77"/>
              </a:rPr>
              <a:t>maisie</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got a new puppy called spot yesterday</a:t>
            </a:r>
          </a:p>
          <a:p>
            <a:pPr marL="278606" indent="-278606">
              <a:buAutoNum type="arabicParenR"/>
            </a:pPr>
            <a:r>
              <a:rPr lang="en-GB" sz="1100" dirty="0">
                <a:latin typeface="Gill Sans MT" panose="020B0502020104020203" pitchFamily="34" charset="77"/>
              </a:rPr>
              <a:t>we are going to </a:t>
            </a:r>
            <a:r>
              <a:rPr lang="en-GB" sz="1100" dirty="0" err="1">
                <a:latin typeface="Gill Sans MT" panose="020B0502020104020203" pitchFamily="34" charset="77"/>
              </a:rPr>
              <a:t>spain</a:t>
            </a:r>
            <a:r>
              <a:rPr lang="en-GB" sz="1100" dirty="0">
                <a:latin typeface="Gill Sans MT" panose="020B0502020104020203" pitchFamily="34" charset="77"/>
              </a:rPr>
              <a:t>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wewent</a:t>
            </a:r>
            <a:r>
              <a:rPr lang="en-GB" sz="1100" dirty="0">
                <a:latin typeface="Gill Sans MT" panose="020B0502020104020203" pitchFamily="34" charset="77"/>
              </a:rPr>
              <a:t> to </a:t>
            </a:r>
            <a:r>
              <a:rPr lang="en-GB" sz="1100" dirty="0" err="1">
                <a:latin typeface="Gill Sans MT" panose="020B0502020104020203" pitchFamily="34" charset="77"/>
              </a:rPr>
              <a:t>greece</a:t>
            </a:r>
            <a:r>
              <a:rPr lang="en-GB" sz="1100" dirty="0">
                <a:latin typeface="Gill Sans MT" panose="020B0502020104020203" pitchFamily="34" charset="77"/>
              </a:rPr>
              <a:t> last </a:t>
            </a:r>
            <a:r>
              <a:rPr lang="en-GB" sz="1100" dirty="0" err="1">
                <a:latin typeface="Gill Sans MT" panose="020B0502020104020203" pitchFamily="34" charset="77"/>
              </a:rPr>
              <a:t>september</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went to the park on </a:t>
            </a:r>
            <a:r>
              <a:rPr lang="en-GB" sz="1100" dirty="0" err="1">
                <a:latin typeface="Gill Sans MT" panose="020B0502020104020203" pitchFamily="34" charset="77"/>
              </a:rPr>
              <a:t>thursday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saw my friend </a:t>
            </a:r>
            <a:r>
              <a:rPr lang="en-GB" sz="1100" dirty="0" err="1">
                <a:latin typeface="Gill Sans MT" panose="020B0502020104020203" pitchFamily="34" charset="77"/>
              </a:rPr>
              <a:t>gemma</a:t>
            </a:r>
            <a:r>
              <a:rPr lang="en-GB" sz="1100" dirty="0">
                <a:latin typeface="Gill Sans MT" panose="020B0502020104020203" pitchFamily="34" charset="77"/>
              </a:rPr>
              <a:t> today</a:t>
            </a:r>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TextBox 61">
            <a:extLst>
              <a:ext uri="{FF2B5EF4-FFF2-40B4-BE49-F238E27FC236}">
                <a16:creationId xmlns:a16="http://schemas.microsoft.com/office/drawing/2014/main" id="{4C090344-7B19-9448-93A6-10F6F49D5F6F}"/>
              </a:ext>
            </a:extLst>
          </p:cNvPr>
          <p:cNvSpPr txBox="1"/>
          <p:nvPr/>
        </p:nvSpPr>
        <p:spPr>
          <a:xfrm>
            <a:off x="3454449" y="3971451"/>
            <a:ext cx="2978952" cy="2631490"/>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brothers are called </a:t>
            </a:r>
            <a:r>
              <a:rPr lang="en-GB" sz="1100" dirty="0" err="1">
                <a:latin typeface="Gill Sans MT" panose="020B0502020104020203" pitchFamily="34" charset="77"/>
              </a:rPr>
              <a:t>jake</a:t>
            </a:r>
            <a:r>
              <a:rPr lang="en-GB" sz="1100" dirty="0">
                <a:latin typeface="Gill Sans MT" panose="020B0502020104020203" pitchFamily="34" charset="77"/>
              </a:rPr>
              <a:t> and </a:t>
            </a:r>
            <a:r>
              <a:rPr lang="en-GB" sz="1100" dirty="0" err="1">
                <a:latin typeface="Gill Sans MT" panose="020B0502020104020203" pitchFamily="34" charset="77"/>
              </a:rPr>
              <a:t>marley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learn </a:t>
            </a:r>
            <a:r>
              <a:rPr lang="en-GB" sz="1100" dirty="0" err="1">
                <a:latin typeface="Gill Sans MT" panose="020B0502020104020203" pitchFamily="34" charset="77"/>
              </a:rPr>
              <a:t>spanish</a:t>
            </a:r>
            <a:r>
              <a:rPr lang="en-GB" sz="1100" dirty="0">
                <a:latin typeface="Gill Sans MT" panose="020B0502020104020203" pitchFamily="34" charset="77"/>
              </a:rPr>
              <a:t> on </a:t>
            </a:r>
            <a:r>
              <a:rPr lang="en-GB" sz="1100" dirty="0" err="1">
                <a:latin typeface="Gill Sans MT" panose="020B0502020104020203" pitchFamily="34" charset="77"/>
              </a:rPr>
              <a:t>wednesdays</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went swimming last </a:t>
            </a:r>
            <a:r>
              <a:rPr lang="en-GB" sz="1100" dirty="0" err="1">
                <a:latin typeface="Gill Sans MT" panose="020B0502020104020203" pitchFamily="34" charset="77"/>
              </a:rPr>
              <a:t>tuesday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 like singing </a:t>
            </a:r>
            <a:r>
              <a:rPr lang="en-GB" sz="1100" dirty="0" err="1">
                <a:latin typeface="Gill Sans MT" panose="020B0502020104020203" pitchFamily="34" charset="77"/>
              </a:rPr>
              <a:t>christmas</a:t>
            </a:r>
            <a:r>
              <a:rPr lang="en-GB" sz="1100" dirty="0">
                <a:latin typeface="Gill Sans MT" panose="020B0502020104020203" pitchFamily="34" charset="77"/>
              </a:rPr>
              <a:t> songs</a:t>
            </a:r>
          </a:p>
          <a:p>
            <a:pPr marL="278606" indent="-278606">
              <a:buAutoNum type="arabicParenR"/>
            </a:pPr>
            <a:r>
              <a:rPr lang="en-GB" sz="1100" dirty="0">
                <a:latin typeface="Gill Sans MT" panose="020B0502020104020203" pitchFamily="34" charset="77"/>
              </a:rPr>
              <a:t>my sister has a friend called </a:t>
            </a:r>
            <a:r>
              <a:rPr lang="en-GB" sz="1100" dirty="0" err="1">
                <a:latin typeface="Gill Sans MT" panose="020B0502020104020203" pitchFamily="34" charset="77"/>
              </a:rPr>
              <a:t>maisie</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got a new puppy called spot yesterday</a:t>
            </a:r>
          </a:p>
          <a:p>
            <a:pPr marL="278606" indent="-278606">
              <a:buAutoNum type="arabicParenR"/>
            </a:pPr>
            <a:r>
              <a:rPr lang="en-GB" sz="1100" dirty="0">
                <a:latin typeface="Gill Sans MT" panose="020B0502020104020203" pitchFamily="34" charset="77"/>
              </a:rPr>
              <a:t>we are going to </a:t>
            </a:r>
            <a:r>
              <a:rPr lang="en-GB" sz="1100" dirty="0" err="1">
                <a:latin typeface="Gill Sans MT" panose="020B0502020104020203" pitchFamily="34" charset="77"/>
              </a:rPr>
              <a:t>spain</a:t>
            </a:r>
            <a:r>
              <a:rPr lang="en-GB" sz="1100" dirty="0">
                <a:latin typeface="Gill Sans MT" panose="020B0502020104020203" pitchFamily="34" charset="77"/>
              </a:rPr>
              <a:t>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wewent</a:t>
            </a:r>
            <a:r>
              <a:rPr lang="en-GB" sz="1100" dirty="0">
                <a:latin typeface="Gill Sans MT" panose="020B0502020104020203" pitchFamily="34" charset="77"/>
              </a:rPr>
              <a:t> to </a:t>
            </a:r>
            <a:r>
              <a:rPr lang="en-GB" sz="1100" dirty="0" err="1">
                <a:latin typeface="Gill Sans MT" panose="020B0502020104020203" pitchFamily="34" charset="77"/>
              </a:rPr>
              <a:t>greece</a:t>
            </a:r>
            <a:r>
              <a:rPr lang="en-GB" sz="1100" dirty="0">
                <a:latin typeface="Gill Sans MT" panose="020B0502020104020203" pitchFamily="34" charset="77"/>
              </a:rPr>
              <a:t> last </a:t>
            </a:r>
            <a:r>
              <a:rPr lang="en-GB" sz="1100" dirty="0" err="1">
                <a:latin typeface="Gill Sans MT" panose="020B0502020104020203" pitchFamily="34" charset="77"/>
              </a:rPr>
              <a:t>september</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 went to the park on </a:t>
            </a:r>
            <a:r>
              <a:rPr lang="en-GB" sz="1100" dirty="0" err="1">
                <a:latin typeface="Gill Sans MT" panose="020B0502020104020203" pitchFamily="34" charset="77"/>
              </a:rPr>
              <a:t>thursday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saw my friend </a:t>
            </a:r>
            <a:r>
              <a:rPr lang="en-GB" sz="1100" dirty="0" err="1">
                <a:latin typeface="Gill Sans MT" panose="020B0502020104020203" pitchFamily="34" charset="77"/>
              </a:rPr>
              <a:t>gemma</a:t>
            </a:r>
            <a:r>
              <a:rPr lang="en-GB" sz="1100" dirty="0">
                <a:latin typeface="Gill Sans MT" panose="020B0502020104020203" pitchFamily="34" charset="77"/>
              </a:rPr>
              <a:t> today</a:t>
            </a:r>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7" name="TextBox 66">
            <a:extLst>
              <a:ext uri="{FF2B5EF4-FFF2-40B4-BE49-F238E27FC236}">
                <a16:creationId xmlns:a16="http://schemas.microsoft.com/office/drawing/2014/main" id="{F893F4E1-8FFC-B749-AEDE-6D59C398D363}"/>
              </a:ext>
            </a:extLst>
          </p:cNvPr>
          <p:cNvSpPr txBox="1"/>
          <p:nvPr/>
        </p:nvSpPr>
        <p:spPr>
          <a:xfrm>
            <a:off x="6736347" y="3971450"/>
            <a:ext cx="2978952" cy="2631490"/>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brothers are called </a:t>
            </a:r>
            <a:r>
              <a:rPr lang="en-GB" sz="1100" dirty="0" err="1">
                <a:latin typeface="Gill Sans MT" panose="020B0502020104020203" pitchFamily="34" charset="77"/>
              </a:rPr>
              <a:t>jake</a:t>
            </a:r>
            <a:r>
              <a:rPr lang="en-GB" sz="1100" dirty="0">
                <a:latin typeface="Gill Sans MT" panose="020B0502020104020203" pitchFamily="34" charset="77"/>
              </a:rPr>
              <a:t> and </a:t>
            </a:r>
            <a:r>
              <a:rPr lang="en-GB" sz="1100" dirty="0" err="1">
                <a:latin typeface="Gill Sans MT" panose="020B0502020104020203" pitchFamily="34" charset="77"/>
              </a:rPr>
              <a:t>marley</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learn </a:t>
            </a:r>
            <a:r>
              <a:rPr lang="en-GB" sz="1100" dirty="0" err="1">
                <a:latin typeface="Gill Sans MT" panose="020B0502020104020203" pitchFamily="34" charset="77"/>
              </a:rPr>
              <a:t>spanish</a:t>
            </a:r>
            <a:r>
              <a:rPr lang="en-GB" sz="1100" dirty="0">
                <a:latin typeface="Gill Sans MT" panose="020B0502020104020203" pitchFamily="34" charset="77"/>
              </a:rPr>
              <a:t> on </a:t>
            </a:r>
            <a:r>
              <a:rPr lang="en-GB" sz="1100" dirty="0" err="1">
                <a:latin typeface="Gill Sans MT" panose="020B0502020104020203" pitchFamily="34" charset="77"/>
              </a:rPr>
              <a:t>wednesdays</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went swimming last </a:t>
            </a:r>
            <a:r>
              <a:rPr lang="en-GB" sz="1100" dirty="0" err="1">
                <a:latin typeface="Gill Sans MT" panose="020B0502020104020203" pitchFamily="34" charset="77"/>
              </a:rPr>
              <a:t>tuesday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like singing </a:t>
            </a:r>
            <a:r>
              <a:rPr lang="en-GB" sz="1100" dirty="0" err="1">
                <a:latin typeface="Gill Sans MT" panose="020B0502020104020203" pitchFamily="34" charset="77"/>
              </a:rPr>
              <a:t>christmas</a:t>
            </a:r>
            <a:r>
              <a:rPr lang="en-GB" sz="1100" dirty="0">
                <a:latin typeface="Gill Sans MT" panose="020B0502020104020203" pitchFamily="34" charset="77"/>
              </a:rPr>
              <a:t> songs</a:t>
            </a:r>
          </a:p>
          <a:p>
            <a:pPr marL="278606" indent="-278606">
              <a:buAutoNum type="arabicParenR"/>
            </a:pPr>
            <a:r>
              <a:rPr lang="en-GB" sz="1100" dirty="0">
                <a:latin typeface="Gill Sans MT" panose="020B0502020104020203" pitchFamily="34" charset="77"/>
              </a:rPr>
              <a:t>my sister has a friend called </a:t>
            </a:r>
            <a:r>
              <a:rPr lang="en-GB" sz="1100" dirty="0" err="1">
                <a:latin typeface="Gill Sans MT" panose="020B0502020104020203" pitchFamily="34" charset="77"/>
              </a:rPr>
              <a:t>maisie</a:t>
            </a:r>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got a new puppy called spot yesterday</a:t>
            </a:r>
          </a:p>
          <a:p>
            <a:pPr marL="278606" indent="-278606">
              <a:buAutoNum type="arabicParenR"/>
            </a:pPr>
            <a:r>
              <a:rPr lang="en-GB" sz="1100" dirty="0">
                <a:latin typeface="Gill Sans MT" panose="020B0502020104020203" pitchFamily="34" charset="77"/>
              </a:rPr>
              <a:t>we are going to </a:t>
            </a:r>
            <a:r>
              <a:rPr lang="en-GB" sz="1100" dirty="0" err="1">
                <a:latin typeface="Gill Sans MT" panose="020B0502020104020203" pitchFamily="34" charset="77"/>
              </a:rPr>
              <a:t>spain</a:t>
            </a:r>
            <a:r>
              <a:rPr lang="en-GB" sz="1100" dirty="0">
                <a:latin typeface="Gill Sans MT" panose="020B0502020104020203" pitchFamily="34" charset="77"/>
              </a:rPr>
              <a:t> in </a:t>
            </a:r>
            <a:r>
              <a:rPr lang="en-GB" sz="1100" dirty="0" err="1">
                <a:latin typeface="Gill Sans MT" panose="020B0502020104020203" pitchFamily="34" charset="77"/>
              </a:rPr>
              <a:t>july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wewent</a:t>
            </a:r>
            <a:r>
              <a:rPr lang="en-GB" sz="1100" dirty="0">
                <a:latin typeface="Gill Sans MT" panose="020B0502020104020203" pitchFamily="34" charset="77"/>
              </a:rPr>
              <a:t> to </a:t>
            </a:r>
            <a:r>
              <a:rPr lang="en-GB" sz="1100" dirty="0" err="1">
                <a:latin typeface="Gill Sans MT" panose="020B0502020104020203" pitchFamily="34" charset="77"/>
              </a:rPr>
              <a:t>greece</a:t>
            </a:r>
            <a:r>
              <a:rPr lang="en-GB" sz="1100" dirty="0">
                <a:latin typeface="Gill Sans MT" panose="020B0502020104020203" pitchFamily="34" charset="77"/>
              </a:rPr>
              <a:t> last </a:t>
            </a:r>
            <a:r>
              <a:rPr lang="en-GB" sz="1100" dirty="0" err="1">
                <a:latin typeface="Gill Sans MT" panose="020B0502020104020203" pitchFamily="34" charset="77"/>
              </a:rPr>
              <a:t>september</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went to the park on </a:t>
            </a:r>
            <a:r>
              <a:rPr lang="en-GB" sz="1100" dirty="0" err="1">
                <a:latin typeface="Gill Sans MT" panose="020B0502020104020203" pitchFamily="34" charset="77"/>
              </a:rPr>
              <a:t>thursday</a:t>
            </a:r>
            <a:endParaRPr lang="en-GB" sz="1100" dirty="0">
              <a:latin typeface="Gill Sans MT" panose="020B0502020104020203" pitchFamily="34" charset="77"/>
            </a:endParaRPr>
          </a:p>
          <a:p>
            <a:pPr marL="278606" indent="-278606">
              <a:buAutoNum type="arabicParenR"/>
            </a:pPr>
            <a:r>
              <a:rPr lang="en-GB" sz="1100" dirty="0" err="1">
                <a:latin typeface="Gill Sans MT" panose="020B0502020104020203" pitchFamily="34" charset="77"/>
              </a:rPr>
              <a:t>i</a:t>
            </a:r>
            <a:r>
              <a:rPr lang="en-GB" sz="1100" dirty="0">
                <a:latin typeface="Gill Sans MT" panose="020B0502020104020203" pitchFamily="34" charset="77"/>
              </a:rPr>
              <a:t> saw my friend </a:t>
            </a:r>
            <a:r>
              <a:rPr lang="en-GB" sz="1100" dirty="0" err="1">
                <a:latin typeface="Gill Sans MT" panose="020B0502020104020203" pitchFamily="34" charset="77"/>
              </a:rPr>
              <a:t>gemma</a:t>
            </a:r>
            <a:r>
              <a:rPr lang="en-GB" sz="1100" dirty="0">
                <a:latin typeface="Gill Sans MT" panose="020B0502020104020203" pitchFamily="34" charset="77"/>
              </a:rPr>
              <a:t> today</a:t>
            </a:r>
          </a:p>
        </p:txBody>
      </p:sp>
      <p:sp>
        <p:nvSpPr>
          <p:cNvPr id="32" name="Rounded Rectangle 31"/>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33" name="Oval 32"/>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34" name="Rounded Rectangle 33"/>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35" name="Oval 34"/>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42" name="Rounded Rectangle 41"/>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43" name="Oval 42"/>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69" name="Rounded Rectangle 68"/>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70" name="Oval 69"/>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71" name="Rounded Rectangle 70"/>
          <p:cNvSpPr/>
          <p:nvPr/>
        </p:nvSpPr>
        <p:spPr>
          <a:xfrm>
            <a:off x="6772924" y="3608932"/>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72" name="Oval 71"/>
          <p:cNvSpPr/>
          <p:nvPr/>
        </p:nvSpPr>
        <p:spPr>
          <a:xfrm>
            <a:off x="9061585" y="3556269"/>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1957" y="2833816"/>
            <a:ext cx="316154" cy="454326"/>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4772" y="2819448"/>
            <a:ext cx="316154" cy="454326"/>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9099" y="2841043"/>
            <a:ext cx="316154" cy="454326"/>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0500" y="6194779"/>
            <a:ext cx="316154" cy="454326"/>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3315" y="6180411"/>
            <a:ext cx="316154" cy="454326"/>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7642" y="6202006"/>
            <a:ext cx="316154" cy="454326"/>
          </a:xfrm>
          <a:prstGeom prst="rect">
            <a:avLst/>
          </a:prstGeom>
        </p:spPr>
      </p:pic>
    </p:spTree>
    <p:extLst>
      <p:ext uri="{BB962C8B-B14F-4D97-AF65-F5344CB8AC3E}">
        <p14:creationId xmlns:p14="http://schemas.microsoft.com/office/powerpoint/2010/main" val="2830116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2E03242-98CC-0F49-8163-21376A468292}"/>
              </a:ext>
            </a:extLst>
          </p:cNvPr>
          <p:cNvSpPr/>
          <p:nvPr/>
        </p:nvSpPr>
        <p:spPr>
          <a:xfrm>
            <a:off x="1421067" y="1189925"/>
            <a:ext cx="7063866" cy="4478149"/>
          </a:xfrm>
          <a:prstGeom prst="rect">
            <a:avLst/>
          </a:prstGeom>
          <a:noFill/>
        </p:spPr>
        <p:txBody>
          <a:bodyPr wrap="square" lIns="91440" tIns="45720" rIns="91440" bIns="45720">
            <a:spAutoFit/>
          </a:bodyPr>
          <a:lstStyle/>
          <a:p>
            <a:pPr algn="ctr"/>
            <a:r>
              <a:rPr lang="en-GB" sz="13800" b="1" cap="none" spc="0" dirty="0">
                <a:ln w="0"/>
                <a:solidFill>
                  <a:srgbClr val="01A6E4"/>
                </a:solidFill>
                <a:effectLst>
                  <a:outerShdw blurRad="38100" dist="19050" dir="2700000" algn="tl" rotWithShape="0">
                    <a:schemeClr val="dk1">
                      <a:alpha val="40000"/>
                    </a:schemeClr>
                  </a:outerShdw>
                </a:effectLst>
                <a:latin typeface="Gill Sans MT" panose="020B0502020104020203" pitchFamily="34" charset="77"/>
              </a:rPr>
              <a:t>Autumn</a:t>
            </a:r>
            <a:endParaRPr lang="en-GB" sz="900" b="1" dirty="0">
              <a:ln w="0"/>
              <a:solidFill>
                <a:srgbClr val="01A6E4"/>
              </a:solidFill>
              <a:effectLst>
                <a:outerShdw blurRad="38100" dist="19050" dir="2700000" algn="tl" rotWithShape="0">
                  <a:schemeClr val="dk1">
                    <a:alpha val="40000"/>
                  </a:schemeClr>
                </a:outerShdw>
              </a:effectLst>
              <a:latin typeface="Gill Sans MT" panose="020B0502020104020203" pitchFamily="34" charset="77"/>
            </a:endParaRPr>
          </a:p>
          <a:p>
            <a:pPr algn="ctr"/>
            <a:r>
              <a:rPr lang="en-GB" sz="13800" b="1" cap="none" spc="0" dirty="0">
                <a:ln w="0"/>
                <a:effectLst>
                  <a:outerShdw blurRad="38100" dist="19050" dir="2700000" algn="tl" rotWithShape="0">
                    <a:schemeClr val="dk1">
                      <a:alpha val="40000"/>
                    </a:schemeClr>
                  </a:outerShdw>
                </a:effectLst>
                <a:latin typeface="Gill Sans MT" panose="020B0502020104020203" pitchFamily="34" charset="77"/>
              </a:rPr>
              <a:t>Year 6</a:t>
            </a:r>
          </a:p>
        </p:txBody>
      </p:sp>
    </p:spTree>
    <p:extLst>
      <p:ext uri="{BB962C8B-B14F-4D97-AF65-F5344CB8AC3E}">
        <p14:creationId xmlns:p14="http://schemas.microsoft.com/office/powerpoint/2010/main" val="1275858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14" name="TextBox 13"/>
          <p:cNvSpPr txBox="1"/>
          <p:nvPr/>
        </p:nvSpPr>
        <p:spPr>
          <a:xfrm>
            <a:off x="178776" y="610488"/>
            <a:ext cx="2978952" cy="2292935"/>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We arrived on Wednesday.</a:t>
            </a:r>
          </a:p>
          <a:p>
            <a:pPr marL="278606" indent="-278606">
              <a:buAutoNum type="arabicParenR"/>
            </a:pPr>
            <a:r>
              <a:rPr lang="en-GB" sz="1100" dirty="0">
                <a:latin typeface="Gill Sans MT" panose="020B0502020104020203" pitchFamily="34" charset="77"/>
              </a:rPr>
              <a:t>I saw Katie on Tuesday.</a:t>
            </a:r>
          </a:p>
          <a:p>
            <a:pPr marL="278606" indent="-278606">
              <a:buAutoNum type="arabicParenR"/>
            </a:pPr>
            <a:r>
              <a:rPr lang="en-GB" sz="1100" dirty="0">
                <a:latin typeface="Gill Sans MT" panose="020B0502020104020203" pitchFamily="34" charset="77"/>
              </a:rPr>
              <a:t>We went to Spain in June.</a:t>
            </a:r>
          </a:p>
          <a:p>
            <a:pPr marL="278606" indent="-278606">
              <a:buAutoNum type="arabicParenR"/>
            </a:pPr>
            <a:r>
              <a:rPr lang="en-GB" sz="1100" dirty="0">
                <a:latin typeface="Gill Sans MT" panose="020B0502020104020203" pitchFamily="34" charset="77"/>
              </a:rPr>
              <a:t>I have a pet puppy called Fluffy.</a:t>
            </a:r>
          </a:p>
          <a:p>
            <a:pPr marL="278606" indent="-278606">
              <a:buAutoNum type="arabicParenR"/>
            </a:pPr>
            <a:r>
              <a:rPr lang="en-GB" sz="1100" dirty="0">
                <a:latin typeface="Gill Sans MT" panose="020B0502020104020203" pitchFamily="34" charset="77"/>
              </a:rPr>
              <a:t>My teacher is called Mr Cook.</a:t>
            </a:r>
          </a:p>
          <a:p>
            <a:pPr marL="278606" indent="-278606">
              <a:buAutoNum type="arabicParenR"/>
            </a:pPr>
            <a:r>
              <a:rPr lang="en-GB" sz="1100" dirty="0">
                <a:latin typeface="Gill Sans MT" panose="020B0502020104020203" pitchFamily="34" charset="77"/>
              </a:rPr>
              <a:t>My dad is called Daniel.</a:t>
            </a:r>
          </a:p>
          <a:p>
            <a:pPr marL="278606" indent="-278606">
              <a:buAutoNum type="arabicParenR"/>
            </a:pPr>
            <a:r>
              <a:rPr lang="en-GB" sz="1100" dirty="0">
                <a:latin typeface="Gill Sans MT" panose="020B0502020104020203" pitchFamily="34" charset="77"/>
              </a:rPr>
              <a:t>I was late to school on Monday.</a:t>
            </a:r>
          </a:p>
          <a:p>
            <a:pPr marL="278606" indent="-278606">
              <a:buAutoNum type="arabicParenR"/>
            </a:pPr>
            <a:r>
              <a:rPr lang="en-GB" sz="1100" dirty="0">
                <a:latin typeface="Gill Sans MT" panose="020B0502020104020203" pitchFamily="34" charset="77"/>
              </a:rPr>
              <a:t>We watched Harry Potter today.</a:t>
            </a:r>
          </a:p>
          <a:p>
            <a:pPr marL="278606" indent="-278606">
              <a:buAutoNum type="arabicParenR"/>
            </a:pPr>
            <a:r>
              <a:rPr lang="en-GB" sz="1100" dirty="0">
                <a:latin typeface="Gill Sans MT" panose="020B0502020104020203" pitchFamily="34" charset="77"/>
              </a:rPr>
              <a:t>I have a friend called Lily.</a:t>
            </a:r>
          </a:p>
          <a:p>
            <a:pPr marL="278606" indent="-278606">
              <a:buAutoNum type="arabicParenR"/>
            </a:pPr>
            <a:r>
              <a:rPr lang="en-GB" sz="1100" dirty="0">
                <a:latin typeface="Gill Sans MT" panose="020B0502020104020203" pitchFamily="34" charset="77"/>
              </a:rPr>
              <a:t>It’s my birthday on Friday.</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1957" y="2833816"/>
            <a:ext cx="316154" cy="454326"/>
          </a:xfrm>
          <a:prstGeom prst="rect">
            <a:avLst/>
          </a:prstGeom>
        </p:spPr>
      </p:pic>
      <p:sp>
        <p:nvSpPr>
          <p:cNvPr id="41" name="TextBox 40"/>
          <p:cNvSpPr txBox="1"/>
          <p:nvPr/>
        </p:nvSpPr>
        <p:spPr>
          <a:xfrm>
            <a:off x="6935372" y="4068870"/>
            <a:ext cx="1088760" cy="369332"/>
          </a:xfrm>
          <a:prstGeom prst="rect">
            <a:avLst/>
          </a:prstGeom>
          <a:noFill/>
        </p:spPr>
        <p:txBody>
          <a:bodyPr wrap="none" rtlCol="0">
            <a:spAutoFit/>
          </a:bodyPr>
          <a:lstStyle/>
          <a:p>
            <a:r>
              <a:rPr lang="en-GB" dirty="0">
                <a:latin typeface="Gill Sans MT" panose="020B0502020104020203"/>
              </a:rPr>
              <a:t>Answers</a:t>
            </a:r>
          </a:p>
        </p:txBody>
      </p:sp>
      <p:sp>
        <p:nvSpPr>
          <p:cNvPr id="45" name="Rectangle 44">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6" name="TextBox 45">
            <a:extLst>
              <a:ext uri="{FF2B5EF4-FFF2-40B4-BE49-F238E27FC236}">
                <a16:creationId xmlns:a16="http://schemas.microsoft.com/office/drawing/2014/main" id="{FE92D84A-903F-ED4F-8C93-E8021C6E44A8}"/>
              </a:ext>
            </a:extLst>
          </p:cNvPr>
          <p:cNvSpPr txBox="1"/>
          <p:nvPr/>
        </p:nvSpPr>
        <p:spPr>
          <a:xfrm>
            <a:off x="3454449" y="610488"/>
            <a:ext cx="2978952" cy="2462213"/>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brother’s birthday is in May.</a:t>
            </a:r>
          </a:p>
          <a:p>
            <a:pPr marL="278606" indent="-278606">
              <a:buAutoNum type="arabicParenR"/>
            </a:pPr>
            <a:r>
              <a:rPr lang="en-GB" sz="1100" dirty="0">
                <a:latin typeface="Gill Sans MT" panose="020B0502020104020203" pitchFamily="34" charset="77"/>
              </a:rPr>
              <a:t>We are going to the park on Friday.</a:t>
            </a:r>
          </a:p>
          <a:p>
            <a:pPr marL="278606" indent="-278606">
              <a:buAutoNum type="arabicParenR"/>
            </a:pPr>
            <a:r>
              <a:rPr lang="en-GB" sz="1100" dirty="0">
                <a:latin typeface="Gill Sans MT" panose="020B0502020104020203" pitchFamily="34" charset="77"/>
              </a:rPr>
              <a:t>Mrs Parsons is really kind.</a:t>
            </a:r>
          </a:p>
          <a:p>
            <a:pPr marL="278606" indent="-278606">
              <a:buAutoNum type="arabicParenR"/>
            </a:pPr>
            <a:r>
              <a:rPr lang="en-GB" sz="1100" dirty="0">
                <a:latin typeface="Gill Sans MT" panose="020B0502020104020203" pitchFamily="34" charset="77"/>
              </a:rPr>
              <a:t>My school is called Red Street School.</a:t>
            </a:r>
          </a:p>
          <a:p>
            <a:pPr marL="278606" indent="-278606">
              <a:buAutoNum type="arabicParenR"/>
            </a:pPr>
            <a:r>
              <a:rPr lang="en-GB" sz="1100" dirty="0">
                <a:latin typeface="Gill Sans MT" panose="020B0502020104020203" pitchFamily="34" charset="77"/>
              </a:rPr>
              <a:t>The kitten’s name is Smoky.</a:t>
            </a:r>
          </a:p>
          <a:p>
            <a:pPr marL="278606" indent="-278606">
              <a:buAutoNum type="arabicParenR"/>
            </a:pPr>
            <a:r>
              <a:rPr lang="en-GB" sz="1100" dirty="0">
                <a:latin typeface="Gill Sans MT" panose="020B0502020104020203" pitchFamily="34" charset="77"/>
              </a:rPr>
              <a:t>I went to the zoo on Saturday.</a:t>
            </a:r>
          </a:p>
          <a:p>
            <a:pPr marL="278606" indent="-278606">
              <a:buAutoNum type="arabicParenR"/>
            </a:pPr>
            <a:r>
              <a:rPr lang="en-GB" sz="1100" dirty="0">
                <a:latin typeface="Gill Sans MT" panose="020B0502020104020203" pitchFamily="34" charset="77"/>
              </a:rPr>
              <a:t>I can’t wait for Christmas.</a:t>
            </a:r>
          </a:p>
          <a:p>
            <a:pPr marL="278606" indent="-278606">
              <a:buAutoNum type="arabicParenR"/>
            </a:pPr>
            <a:r>
              <a:rPr lang="en-GB" sz="1100" dirty="0">
                <a:latin typeface="Gill Sans MT" panose="020B0502020104020203" pitchFamily="34" charset="77"/>
              </a:rPr>
              <a:t>We had an egg hunt at Easter.</a:t>
            </a:r>
          </a:p>
          <a:p>
            <a:pPr marL="278606" indent="-278606">
              <a:buAutoNum type="arabicParenR"/>
            </a:pPr>
            <a:r>
              <a:rPr lang="en-GB" sz="1100" dirty="0">
                <a:latin typeface="Gill Sans MT" panose="020B0502020104020203" pitchFamily="34" charset="77"/>
              </a:rPr>
              <a:t>My name is Alex Palmer.</a:t>
            </a:r>
          </a:p>
          <a:p>
            <a:pPr marL="278606" indent="-278606">
              <a:buAutoNum type="arabicParenR"/>
            </a:pPr>
            <a:r>
              <a:rPr lang="en-GB" sz="1100">
                <a:latin typeface="Gill Sans MT" panose="020B0502020104020203" pitchFamily="34" charset="77"/>
              </a:rPr>
              <a:t>It’s </a:t>
            </a:r>
            <a:r>
              <a:rPr lang="en-GB" sz="1100" err="1">
                <a:latin typeface="Gill Sans MT" panose="020B0502020104020203" pitchFamily="34" charset="77"/>
              </a:rPr>
              <a:t>T</a:t>
            </a:r>
            <a:r>
              <a:rPr lang="en-GB" sz="1100">
                <a:latin typeface="Gill Sans MT" panose="020B0502020104020203" pitchFamily="34" charset="77"/>
              </a:rPr>
              <a:t>hursday today.</a:t>
            </a:r>
            <a:endParaRPr lang="en-GB" sz="1100" dirty="0">
              <a:latin typeface="Gill Sans MT" panose="020B0502020104020203" pitchFamily="34" charset="77"/>
            </a:endParaRPr>
          </a:p>
        </p:txBody>
      </p:sp>
      <p:sp>
        <p:nvSpPr>
          <p:cNvPr id="48" name="Rounded Rectangle 47"/>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50" name="Oval 49"/>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9099" y="2841043"/>
            <a:ext cx="316154" cy="454326"/>
          </a:xfrm>
          <a:prstGeom prst="rect">
            <a:avLst/>
          </a:prstGeom>
        </p:spPr>
      </p:pic>
      <p:sp>
        <p:nvSpPr>
          <p:cNvPr id="13" name="Rectangle 12">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5" name="TextBox 14">
            <a:extLst>
              <a:ext uri="{FF2B5EF4-FFF2-40B4-BE49-F238E27FC236}">
                <a16:creationId xmlns:a16="http://schemas.microsoft.com/office/drawing/2014/main" id="{1D8ED843-3579-554E-ACAD-EA693AC1C803}"/>
              </a:ext>
            </a:extLst>
          </p:cNvPr>
          <p:cNvSpPr txBox="1"/>
          <p:nvPr/>
        </p:nvSpPr>
        <p:spPr>
          <a:xfrm>
            <a:off x="6736347" y="610487"/>
            <a:ext cx="2978952" cy="2800767"/>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Tomorrow is Tuesday.</a:t>
            </a:r>
          </a:p>
          <a:p>
            <a:pPr marL="278606" indent="-278606">
              <a:buAutoNum type="arabicParenR"/>
            </a:pPr>
            <a:r>
              <a:rPr lang="en-GB" sz="1100" dirty="0">
                <a:latin typeface="Gill Sans MT" panose="020B0502020104020203" pitchFamily="34" charset="77"/>
              </a:rPr>
              <a:t>His birthday is in July.</a:t>
            </a:r>
          </a:p>
          <a:p>
            <a:pPr marL="278606" indent="-278606">
              <a:buAutoNum type="arabicParenR"/>
            </a:pPr>
            <a:r>
              <a:rPr lang="en-GB" sz="1100" dirty="0">
                <a:latin typeface="Gill Sans MT" panose="020B0502020104020203" pitchFamily="34" charset="77"/>
              </a:rPr>
              <a:t>I will be eight in August.</a:t>
            </a:r>
          </a:p>
          <a:p>
            <a:pPr marL="278606" indent="-278606">
              <a:buAutoNum type="arabicParenR"/>
            </a:pPr>
            <a:r>
              <a:rPr lang="en-GB" sz="1100" dirty="0">
                <a:latin typeface="Gill Sans MT" panose="020B0502020104020203" pitchFamily="34" charset="77"/>
              </a:rPr>
              <a:t>Mrs Smith is really tall.</a:t>
            </a:r>
          </a:p>
          <a:p>
            <a:pPr marL="278606" indent="-278606">
              <a:buAutoNum type="arabicParenR"/>
            </a:pPr>
            <a:r>
              <a:rPr lang="en-GB" sz="1100" dirty="0">
                <a:latin typeface="Gill Sans MT" panose="020B0502020104020203" pitchFamily="34" charset="77"/>
              </a:rPr>
              <a:t>My name is Lucas Brown.</a:t>
            </a:r>
          </a:p>
          <a:p>
            <a:pPr marL="278606" indent="-278606">
              <a:buAutoNum type="arabicParenR"/>
            </a:pPr>
            <a:r>
              <a:rPr lang="en-GB" sz="1100" dirty="0">
                <a:latin typeface="Gill Sans MT" panose="020B0502020104020203" pitchFamily="34" charset="77"/>
              </a:rPr>
              <a:t>I know that Christmas is in December.</a:t>
            </a:r>
          </a:p>
          <a:p>
            <a:pPr marL="278606" indent="-278606">
              <a:buAutoNum type="arabicParenR"/>
            </a:pPr>
            <a:r>
              <a:rPr lang="en-GB" sz="1100" dirty="0">
                <a:latin typeface="Gill Sans MT" panose="020B0502020104020203" pitchFamily="34" charset="77"/>
              </a:rPr>
              <a:t>My dad is called Terry.</a:t>
            </a:r>
          </a:p>
          <a:p>
            <a:pPr marL="278606" indent="-278606">
              <a:buAutoNum type="arabicParenR"/>
            </a:pPr>
            <a:r>
              <a:rPr lang="en-GB" sz="1100" dirty="0">
                <a:latin typeface="Gill Sans MT" panose="020B0502020104020203" pitchFamily="34" charset="77"/>
              </a:rPr>
              <a:t>I have a puppy called </a:t>
            </a:r>
            <a:r>
              <a:rPr lang="en-GB" sz="1100" dirty="0" err="1">
                <a:latin typeface="Gill Sans MT" panose="020B0502020104020203" pitchFamily="34" charset="77"/>
              </a:rPr>
              <a:t>Rolo</a:t>
            </a:r>
            <a:r>
              <a:rPr lang="en-GB" sz="1100" dirty="0">
                <a:latin typeface="Gill Sans MT" panose="020B0502020104020203" pitchFamily="34" charset="77"/>
              </a:rPr>
              <a:t>.</a:t>
            </a:r>
          </a:p>
          <a:p>
            <a:pPr marL="278606" indent="-278606">
              <a:buAutoNum type="arabicParenR"/>
            </a:pPr>
            <a:r>
              <a:rPr lang="en-GB" sz="1100" dirty="0">
                <a:latin typeface="Gill Sans MT" panose="020B0502020104020203" pitchFamily="34" charset="77"/>
              </a:rPr>
              <a:t>My sister will be seven on Thursday.</a:t>
            </a:r>
          </a:p>
          <a:p>
            <a:pPr marL="278606" indent="-278606">
              <a:buAutoNum type="arabicParenR"/>
            </a:pPr>
            <a:r>
              <a:rPr lang="en-GB" sz="1100" dirty="0">
                <a:latin typeface="Gill Sans MT" panose="020B0502020104020203" pitchFamily="34" charset="77"/>
              </a:rPr>
              <a:t>His brothers are called Luke and    Jack.</a:t>
            </a:r>
          </a:p>
          <a:p>
            <a:pPr marL="278606" indent="-278606">
              <a:buAutoNum type="arabicParenR"/>
            </a:pPr>
            <a:endParaRPr lang="en-GB" sz="1100" dirty="0">
              <a:latin typeface="Gill Sans MT" panose="020B0502020104020203" pitchFamily="34" charset="77"/>
            </a:endParaRPr>
          </a:p>
        </p:txBody>
      </p:sp>
      <p:sp>
        <p:nvSpPr>
          <p:cNvPr id="16" name="Rounded Rectangle 15"/>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17" name="Oval 16"/>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4772" y="2819448"/>
            <a:ext cx="316154" cy="454326"/>
          </a:xfrm>
          <a:prstGeom prst="rect">
            <a:avLst/>
          </a:prstGeom>
        </p:spPr>
      </p:pic>
      <p:sp>
        <p:nvSpPr>
          <p:cNvPr id="19" name="Rectangle 18">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20" name="TextBox 19">
            <a:extLst>
              <a:ext uri="{FF2B5EF4-FFF2-40B4-BE49-F238E27FC236}">
                <a16:creationId xmlns:a16="http://schemas.microsoft.com/office/drawing/2014/main" id="{4A97DFBD-447A-0241-AC74-A0A45BB7587F}"/>
              </a:ext>
            </a:extLst>
          </p:cNvPr>
          <p:cNvSpPr txBox="1"/>
          <p:nvPr/>
        </p:nvSpPr>
        <p:spPr>
          <a:xfrm>
            <a:off x="178776" y="3971451"/>
            <a:ext cx="2978952" cy="2462213"/>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In two days it will be March.</a:t>
            </a:r>
          </a:p>
          <a:p>
            <a:pPr marL="278606" indent="-278606">
              <a:buAutoNum type="arabicParenR"/>
            </a:pPr>
            <a:r>
              <a:rPr lang="en-GB" sz="1100" dirty="0">
                <a:latin typeface="Gill Sans MT" panose="020B0502020104020203" pitchFamily="34" charset="77"/>
              </a:rPr>
              <a:t>I am starting a new school in June.</a:t>
            </a:r>
          </a:p>
          <a:p>
            <a:pPr marL="278606" indent="-278606">
              <a:buAutoNum type="arabicParenR"/>
            </a:pPr>
            <a:r>
              <a:rPr lang="en-GB" sz="1100" dirty="0">
                <a:latin typeface="Gill Sans MT" panose="020B0502020104020203" pitchFamily="34" charset="77"/>
              </a:rPr>
              <a:t>My best friend is called Sammy.</a:t>
            </a:r>
          </a:p>
          <a:p>
            <a:pPr marL="278606" indent="-278606">
              <a:buAutoNum type="arabicParenR"/>
            </a:pPr>
            <a:r>
              <a:rPr lang="en-GB" sz="1100" dirty="0">
                <a:latin typeface="Gill Sans MT" panose="020B0502020104020203" pitchFamily="34" charset="77"/>
              </a:rPr>
              <a:t>I have cousins called Fred and Tilly.</a:t>
            </a:r>
          </a:p>
          <a:p>
            <a:pPr marL="278606" indent="-278606">
              <a:buAutoNum type="arabicParenR"/>
            </a:pPr>
            <a:r>
              <a:rPr lang="en-GB" sz="1100" dirty="0">
                <a:latin typeface="Gill Sans MT" panose="020B0502020104020203" pitchFamily="34" charset="77"/>
              </a:rPr>
              <a:t>My dad’s birthday is in July.</a:t>
            </a:r>
          </a:p>
          <a:p>
            <a:pPr marL="278606" indent="-278606">
              <a:buAutoNum type="arabicParenR"/>
            </a:pPr>
            <a:r>
              <a:rPr lang="en-GB" sz="1100" dirty="0">
                <a:latin typeface="Gill Sans MT" panose="020B0502020104020203" pitchFamily="34" charset="77"/>
              </a:rPr>
              <a:t>We have a bonfire in November.</a:t>
            </a:r>
          </a:p>
          <a:p>
            <a:pPr marL="278606" indent="-278606">
              <a:buAutoNum type="arabicParenR"/>
            </a:pPr>
            <a:r>
              <a:rPr lang="en-GB" sz="1100" dirty="0">
                <a:latin typeface="Gill Sans MT" panose="020B0502020104020203" pitchFamily="34" charset="77"/>
              </a:rPr>
              <a:t>We drove to Manchester on Sunday.</a:t>
            </a:r>
          </a:p>
          <a:p>
            <a:pPr marL="278606" indent="-278606">
              <a:buAutoNum type="arabicParenR"/>
            </a:pPr>
            <a:r>
              <a:rPr lang="en-GB" sz="1100" dirty="0">
                <a:latin typeface="Gill Sans MT" panose="020B0502020104020203" pitchFamily="34" charset="77"/>
              </a:rPr>
              <a:t>I went to see Carly last Friday.</a:t>
            </a:r>
          </a:p>
          <a:p>
            <a:pPr marL="278606" indent="-278606">
              <a:buAutoNum type="arabicParenR"/>
            </a:pPr>
            <a:r>
              <a:rPr lang="en-GB" sz="1100" dirty="0">
                <a:latin typeface="Gill Sans MT" panose="020B0502020104020203" pitchFamily="34" charset="77"/>
              </a:rPr>
              <a:t>We played with Susie and Jess on Saturday.</a:t>
            </a:r>
          </a:p>
          <a:p>
            <a:pPr marL="278606" indent="-278606">
              <a:buAutoNum type="arabicParenR"/>
            </a:pPr>
            <a:r>
              <a:rPr lang="en-GB" sz="1100" dirty="0">
                <a:latin typeface="Gill Sans MT" panose="020B0502020104020203" pitchFamily="34" charset="77"/>
              </a:rPr>
              <a:t>It sometimes snows in January. </a:t>
            </a:r>
          </a:p>
        </p:txBody>
      </p:sp>
      <p:sp>
        <p:nvSpPr>
          <p:cNvPr id="21" name="Rounded Rectangle 20"/>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22" name="Oval 21"/>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pic>
        <p:nvPicPr>
          <p:cNvPr id="23" name="Picture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0500" y="6194779"/>
            <a:ext cx="316154" cy="454326"/>
          </a:xfrm>
          <a:prstGeom prst="rect">
            <a:avLst/>
          </a:prstGeom>
        </p:spPr>
      </p:pic>
      <p:sp>
        <p:nvSpPr>
          <p:cNvPr id="24" name="Rectangle 23">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25" name="TextBox 24">
            <a:extLst>
              <a:ext uri="{FF2B5EF4-FFF2-40B4-BE49-F238E27FC236}">
                <a16:creationId xmlns:a16="http://schemas.microsoft.com/office/drawing/2014/main" id="{4C090344-7B19-9448-93A6-10F6F49D5F6F}"/>
              </a:ext>
            </a:extLst>
          </p:cNvPr>
          <p:cNvSpPr txBox="1"/>
          <p:nvPr/>
        </p:nvSpPr>
        <p:spPr>
          <a:xfrm>
            <a:off x="3454449" y="3971451"/>
            <a:ext cx="2978952" cy="2631490"/>
          </a:xfrm>
          <a:prstGeom prst="rect">
            <a:avLst/>
          </a:prstGeom>
          <a:noFill/>
        </p:spPr>
        <p:txBody>
          <a:bodyPr wrap="square" rtlCol="0">
            <a:spAutoFit/>
          </a:bodyPr>
          <a:lstStyle/>
          <a:p>
            <a:r>
              <a:rPr lang="en-GB" sz="1100" dirty="0">
                <a:latin typeface="Gill Sans MT" panose="020B0502020104020203" pitchFamily="34" charset="77"/>
              </a:rPr>
              <a:t>Add in the missing capital letters and full stops:</a:t>
            </a:r>
          </a:p>
          <a:p>
            <a:endParaRPr lang="en-GB" sz="1100" dirty="0">
              <a:latin typeface="Gill Sans MT" panose="020B0502020104020203" pitchFamily="34" charset="77"/>
            </a:endParaRPr>
          </a:p>
          <a:p>
            <a:pPr marL="278606" indent="-278606">
              <a:buAutoNum type="arabicParenR"/>
            </a:pPr>
            <a:r>
              <a:rPr lang="en-GB" sz="1100" dirty="0">
                <a:latin typeface="Gill Sans MT" panose="020B0502020104020203" pitchFamily="34" charset="77"/>
              </a:rPr>
              <a:t>My brothers are called Jake and Marley.</a:t>
            </a:r>
          </a:p>
          <a:p>
            <a:pPr marL="278606" indent="-278606">
              <a:buAutoNum type="arabicParenR"/>
            </a:pPr>
            <a:r>
              <a:rPr lang="en-GB" sz="1100" dirty="0">
                <a:latin typeface="Gill Sans MT" panose="020B0502020104020203" pitchFamily="34" charset="77"/>
              </a:rPr>
              <a:t>We learn Spanish on Wednesdays.</a:t>
            </a:r>
          </a:p>
          <a:p>
            <a:pPr marL="278606" indent="-278606">
              <a:buAutoNum type="arabicParenR"/>
            </a:pPr>
            <a:r>
              <a:rPr lang="en-GB" sz="1100" dirty="0">
                <a:latin typeface="Gill Sans MT" panose="020B0502020104020203" pitchFamily="34" charset="77"/>
              </a:rPr>
              <a:t>We went swimming last Tuesday.</a:t>
            </a:r>
          </a:p>
          <a:p>
            <a:pPr marL="278606" indent="-278606">
              <a:buAutoNum type="arabicParenR"/>
            </a:pPr>
            <a:r>
              <a:rPr lang="en-GB" sz="1100" dirty="0">
                <a:latin typeface="Gill Sans MT" panose="020B0502020104020203" pitchFamily="34" charset="77"/>
              </a:rPr>
              <a:t>I like singing Christmas songs.</a:t>
            </a:r>
          </a:p>
          <a:p>
            <a:pPr marL="278606" indent="-278606">
              <a:buAutoNum type="arabicParenR"/>
            </a:pPr>
            <a:r>
              <a:rPr lang="en-GB" sz="1100" dirty="0">
                <a:latin typeface="Gill Sans MT" panose="020B0502020104020203" pitchFamily="34" charset="77"/>
              </a:rPr>
              <a:t>My sister has a friend called Maisie.</a:t>
            </a:r>
          </a:p>
          <a:p>
            <a:pPr marL="278606" indent="-278606">
              <a:buAutoNum type="arabicParenR"/>
            </a:pPr>
            <a:r>
              <a:rPr lang="en-GB" sz="1100" dirty="0">
                <a:latin typeface="Gill Sans MT" panose="020B0502020104020203" pitchFamily="34" charset="77"/>
              </a:rPr>
              <a:t>We got a new puppy called Spot yesterday.</a:t>
            </a:r>
          </a:p>
          <a:p>
            <a:pPr marL="278606" indent="-278606">
              <a:buAutoNum type="arabicParenR"/>
            </a:pPr>
            <a:r>
              <a:rPr lang="en-GB" sz="1100" dirty="0">
                <a:latin typeface="Gill Sans MT" panose="020B0502020104020203" pitchFamily="34" charset="77"/>
              </a:rPr>
              <a:t>We are going to Spain in July.</a:t>
            </a:r>
          </a:p>
          <a:p>
            <a:pPr marL="278606" indent="-278606">
              <a:buAutoNum type="arabicParenR"/>
            </a:pPr>
            <a:r>
              <a:rPr lang="en-GB" sz="1100" dirty="0">
                <a:latin typeface="Gill Sans MT" panose="020B0502020104020203" pitchFamily="34" charset="77"/>
              </a:rPr>
              <a:t>We went to Greece last September.</a:t>
            </a:r>
          </a:p>
          <a:p>
            <a:pPr marL="278606" indent="-278606">
              <a:buAutoNum type="arabicParenR"/>
            </a:pPr>
            <a:r>
              <a:rPr lang="en-GB" sz="1100" dirty="0">
                <a:latin typeface="Gill Sans MT" panose="020B0502020104020203" pitchFamily="34" charset="77"/>
              </a:rPr>
              <a:t>I went to the park on Thursday.</a:t>
            </a:r>
          </a:p>
          <a:p>
            <a:pPr marL="278606" indent="-278606">
              <a:buAutoNum type="arabicParenR"/>
            </a:pPr>
            <a:r>
              <a:rPr lang="en-GB" sz="1100" dirty="0">
                <a:latin typeface="Gill Sans MT" panose="020B0502020104020203" pitchFamily="34" charset="77"/>
              </a:rPr>
              <a:t>I saw my friend Gemma today.</a:t>
            </a:r>
          </a:p>
        </p:txBody>
      </p:sp>
      <p:sp>
        <p:nvSpPr>
          <p:cNvPr id="26" name="Rounded Rectangle 25"/>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a:t>
            </a:r>
          </a:p>
        </p:txBody>
      </p:sp>
      <p:sp>
        <p:nvSpPr>
          <p:cNvPr id="27" name="Oval 26"/>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pic>
        <p:nvPicPr>
          <p:cNvPr id="28" name="Pictur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7642" y="6202006"/>
            <a:ext cx="316154" cy="454326"/>
          </a:xfrm>
          <a:prstGeom prst="rect">
            <a:avLst/>
          </a:prstGeom>
        </p:spPr>
      </p:pic>
    </p:spTree>
    <p:extLst>
      <p:ext uri="{BB962C8B-B14F-4D97-AF65-F5344CB8AC3E}">
        <p14:creationId xmlns:p14="http://schemas.microsoft.com/office/powerpoint/2010/main" val="17767881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2E03242-98CC-0F49-8163-21376A468292}"/>
              </a:ext>
            </a:extLst>
          </p:cNvPr>
          <p:cNvSpPr/>
          <p:nvPr/>
        </p:nvSpPr>
        <p:spPr>
          <a:xfrm>
            <a:off x="1421067" y="1189925"/>
            <a:ext cx="7063866" cy="4478149"/>
          </a:xfrm>
          <a:prstGeom prst="rect">
            <a:avLst/>
          </a:prstGeom>
          <a:noFill/>
        </p:spPr>
        <p:txBody>
          <a:bodyPr wrap="square" lIns="91440" tIns="45720" rIns="91440" bIns="45720">
            <a:spAutoFit/>
          </a:bodyPr>
          <a:lstStyle/>
          <a:p>
            <a:pPr algn="ctr"/>
            <a:r>
              <a:rPr lang="en-GB" sz="13800" b="1" cap="none" spc="0" dirty="0">
                <a:ln w="0"/>
                <a:solidFill>
                  <a:srgbClr val="01A6E4"/>
                </a:solidFill>
                <a:effectLst>
                  <a:outerShdw blurRad="38100" dist="19050" dir="2700000" algn="tl" rotWithShape="0">
                    <a:schemeClr val="dk1">
                      <a:alpha val="40000"/>
                    </a:schemeClr>
                  </a:outerShdw>
                </a:effectLst>
                <a:latin typeface="Gill Sans MT" panose="020B0502020104020203" pitchFamily="34" charset="77"/>
              </a:rPr>
              <a:t>Spring</a:t>
            </a:r>
            <a:endParaRPr lang="en-GB" sz="900" b="1" dirty="0">
              <a:ln w="0"/>
              <a:solidFill>
                <a:srgbClr val="01A6E4"/>
              </a:solidFill>
              <a:effectLst>
                <a:outerShdw blurRad="38100" dist="19050" dir="2700000" algn="tl" rotWithShape="0">
                  <a:schemeClr val="dk1">
                    <a:alpha val="40000"/>
                  </a:schemeClr>
                </a:outerShdw>
              </a:effectLst>
              <a:latin typeface="Gill Sans MT" panose="020B0502020104020203" pitchFamily="34" charset="77"/>
            </a:endParaRPr>
          </a:p>
          <a:p>
            <a:pPr algn="ctr"/>
            <a:r>
              <a:rPr lang="en-GB" sz="13800" b="1" cap="none" spc="0" dirty="0">
                <a:ln w="0"/>
                <a:effectLst>
                  <a:outerShdw blurRad="38100" dist="19050" dir="2700000" algn="tl" rotWithShape="0">
                    <a:schemeClr val="dk1">
                      <a:alpha val="40000"/>
                    </a:schemeClr>
                  </a:outerShdw>
                </a:effectLst>
                <a:latin typeface="Gill Sans MT" panose="020B0502020104020203" pitchFamily="34" charset="77"/>
              </a:rPr>
              <a:t>Year 3</a:t>
            </a:r>
          </a:p>
        </p:txBody>
      </p:sp>
    </p:spTree>
    <p:extLst>
      <p:ext uri="{BB962C8B-B14F-4D97-AF65-F5344CB8AC3E}">
        <p14:creationId xmlns:p14="http://schemas.microsoft.com/office/powerpoint/2010/main" val="1154469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14" name="TextBox 13"/>
          <p:cNvSpPr txBox="1"/>
          <p:nvPr/>
        </p:nvSpPr>
        <p:spPr>
          <a:xfrm>
            <a:off x="178776" y="610488"/>
            <a:ext cx="2978952" cy="2192908"/>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They walked down the stairs. </a:t>
            </a:r>
          </a:p>
          <a:p>
            <a:pPr marL="278606" indent="-278606">
              <a:buAutoNum type="arabicParenR"/>
            </a:pPr>
            <a:r>
              <a:rPr lang="en-GB" sz="1050" dirty="0">
                <a:latin typeface="Gill Sans MT" panose="020B0502020104020203" pitchFamily="34" charset="77"/>
              </a:rPr>
              <a:t>She wandered through the woods.</a:t>
            </a:r>
          </a:p>
          <a:p>
            <a:pPr marL="278606" indent="-278606">
              <a:buAutoNum type="arabicParenR"/>
            </a:pPr>
            <a:r>
              <a:rPr lang="en-GB" sz="1050" dirty="0">
                <a:latin typeface="Gill Sans MT" panose="020B0502020104020203" pitchFamily="34" charset="77"/>
              </a:rPr>
              <a:t>They looked behind the bookcase.</a:t>
            </a:r>
          </a:p>
          <a:p>
            <a:pPr marL="278606" indent="-278606">
              <a:buAutoNum type="arabicParenR"/>
            </a:pPr>
            <a:r>
              <a:rPr lang="en-GB" sz="1050" dirty="0">
                <a:latin typeface="Gill Sans MT" panose="020B0502020104020203" pitchFamily="34" charset="77"/>
              </a:rPr>
              <a:t>She jumped over the fence.</a:t>
            </a:r>
          </a:p>
          <a:p>
            <a:pPr marL="278606" indent="-278606">
              <a:buAutoNum type="arabicParenR"/>
            </a:pPr>
            <a:r>
              <a:rPr lang="en-GB" sz="1050" dirty="0">
                <a:latin typeface="Gill Sans MT" panose="020B0502020104020203" pitchFamily="34" charset="77"/>
              </a:rPr>
              <a:t>He looked past her.</a:t>
            </a:r>
          </a:p>
          <a:p>
            <a:pPr marL="278606" indent="-278606">
              <a:buAutoNum type="arabicParenR"/>
            </a:pPr>
            <a:r>
              <a:rPr lang="en-GB" sz="1050" dirty="0">
                <a:latin typeface="Gill Sans MT" panose="020B0502020104020203" pitchFamily="34" charset="77"/>
              </a:rPr>
              <a:t>She ran around the bush.</a:t>
            </a:r>
          </a:p>
          <a:p>
            <a:pPr marL="278606" indent="-278606">
              <a:buAutoNum type="arabicParenR"/>
            </a:pPr>
            <a:r>
              <a:rPr lang="en-GB" sz="1050" dirty="0">
                <a:latin typeface="Gill Sans MT" panose="020B0502020104020203" pitchFamily="34" charset="77"/>
              </a:rPr>
              <a:t>He turned away from me. </a:t>
            </a:r>
          </a:p>
          <a:p>
            <a:pPr marL="278606" indent="-278606">
              <a:buAutoNum type="arabicParenR"/>
            </a:pPr>
            <a:r>
              <a:rPr lang="en-GB" sz="1050" dirty="0">
                <a:latin typeface="Gill Sans MT" panose="020B0502020104020203" pitchFamily="34" charset="77"/>
              </a:rPr>
              <a:t>He put the gift into the box.</a:t>
            </a:r>
          </a:p>
          <a:p>
            <a:pPr marL="278606" indent="-278606">
              <a:buAutoNum type="arabicParenR"/>
            </a:pPr>
            <a:r>
              <a:rPr lang="en-GB" sz="1050" dirty="0">
                <a:latin typeface="Gill Sans MT" panose="020B0502020104020203" pitchFamily="34" charset="77"/>
              </a:rPr>
              <a:t>The cat jumped out. </a:t>
            </a:r>
          </a:p>
          <a:p>
            <a:pPr marL="278606" indent="-278606">
              <a:buAutoNum type="arabicParenR"/>
            </a:pPr>
            <a:r>
              <a:rPr lang="en-GB" sz="1050" dirty="0">
                <a:latin typeface="Gill Sans MT" panose="020B0502020104020203" pitchFamily="34" charset="77"/>
              </a:rPr>
              <a:t>The wriggled under the wall. </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7" name="TextBox 46">
            <a:extLst>
              <a:ext uri="{FF2B5EF4-FFF2-40B4-BE49-F238E27FC236}">
                <a16:creationId xmlns:a16="http://schemas.microsoft.com/office/drawing/2014/main" id="{FE92D84A-903F-ED4F-8C93-E8021C6E44A8}"/>
              </a:ext>
            </a:extLst>
          </p:cNvPr>
          <p:cNvSpPr txBox="1"/>
          <p:nvPr/>
        </p:nvSpPr>
        <p:spPr>
          <a:xfrm>
            <a:off x="3454449" y="610488"/>
            <a:ext cx="2978952" cy="2192908"/>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They walked down the stairs. </a:t>
            </a:r>
          </a:p>
          <a:p>
            <a:pPr marL="278606" indent="-278606">
              <a:buAutoNum type="arabicParenR"/>
            </a:pPr>
            <a:r>
              <a:rPr lang="en-GB" sz="1050" dirty="0">
                <a:latin typeface="Gill Sans MT" panose="020B0502020104020203" pitchFamily="34" charset="77"/>
              </a:rPr>
              <a:t>She wandered through the woods.</a:t>
            </a:r>
          </a:p>
          <a:p>
            <a:pPr marL="278606" indent="-278606">
              <a:buAutoNum type="arabicParenR"/>
            </a:pPr>
            <a:r>
              <a:rPr lang="en-GB" sz="1050" dirty="0">
                <a:latin typeface="Gill Sans MT" panose="020B0502020104020203" pitchFamily="34" charset="77"/>
              </a:rPr>
              <a:t>They looked behind the bookcase.</a:t>
            </a:r>
          </a:p>
          <a:p>
            <a:pPr marL="278606" indent="-278606">
              <a:buAutoNum type="arabicParenR"/>
            </a:pPr>
            <a:r>
              <a:rPr lang="en-GB" sz="1050" dirty="0">
                <a:latin typeface="Gill Sans MT" panose="020B0502020104020203" pitchFamily="34" charset="77"/>
              </a:rPr>
              <a:t>She jumped over the fence.</a:t>
            </a:r>
          </a:p>
          <a:p>
            <a:pPr marL="278606" indent="-278606">
              <a:buAutoNum type="arabicParenR"/>
            </a:pPr>
            <a:r>
              <a:rPr lang="en-GB" sz="1050" dirty="0">
                <a:latin typeface="Gill Sans MT" panose="020B0502020104020203" pitchFamily="34" charset="77"/>
              </a:rPr>
              <a:t>He looked past her.</a:t>
            </a:r>
          </a:p>
          <a:p>
            <a:pPr marL="278606" indent="-278606">
              <a:buAutoNum type="arabicParenR"/>
            </a:pPr>
            <a:r>
              <a:rPr lang="en-GB" sz="1050" dirty="0">
                <a:latin typeface="Gill Sans MT" panose="020B0502020104020203" pitchFamily="34" charset="77"/>
              </a:rPr>
              <a:t>She ran around the bush.</a:t>
            </a:r>
          </a:p>
          <a:p>
            <a:pPr marL="278606" indent="-278606">
              <a:buAutoNum type="arabicParenR"/>
            </a:pPr>
            <a:r>
              <a:rPr lang="en-GB" sz="1050" dirty="0">
                <a:latin typeface="Gill Sans MT" panose="020B0502020104020203" pitchFamily="34" charset="77"/>
              </a:rPr>
              <a:t>He turned away from me. </a:t>
            </a:r>
          </a:p>
          <a:p>
            <a:pPr marL="278606" indent="-278606">
              <a:buAutoNum type="arabicParenR"/>
            </a:pPr>
            <a:r>
              <a:rPr lang="en-GB" sz="1050" dirty="0">
                <a:latin typeface="Gill Sans MT" panose="020B0502020104020203" pitchFamily="34" charset="77"/>
              </a:rPr>
              <a:t>He put the gift into the box.</a:t>
            </a:r>
          </a:p>
          <a:p>
            <a:pPr marL="278606" indent="-278606">
              <a:buAutoNum type="arabicParenR"/>
            </a:pPr>
            <a:r>
              <a:rPr lang="en-GB" sz="1050" dirty="0">
                <a:latin typeface="Gill Sans MT" panose="020B0502020104020203" pitchFamily="34" charset="77"/>
              </a:rPr>
              <a:t>The cat jumped out. </a:t>
            </a:r>
          </a:p>
          <a:p>
            <a:pPr marL="278606" indent="-278606">
              <a:buAutoNum type="arabicParenR"/>
            </a:pPr>
            <a:r>
              <a:rPr lang="en-GB" sz="1050" dirty="0">
                <a:latin typeface="Gill Sans MT" panose="020B0502020104020203" pitchFamily="34" charset="77"/>
              </a:rPr>
              <a:t>The wriggled under the wall. </a:t>
            </a:r>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2" name="TextBox 51">
            <a:extLst>
              <a:ext uri="{FF2B5EF4-FFF2-40B4-BE49-F238E27FC236}">
                <a16:creationId xmlns:a16="http://schemas.microsoft.com/office/drawing/2014/main" id="{1D8ED843-3579-554E-ACAD-EA693AC1C803}"/>
              </a:ext>
            </a:extLst>
          </p:cNvPr>
          <p:cNvSpPr txBox="1"/>
          <p:nvPr/>
        </p:nvSpPr>
        <p:spPr>
          <a:xfrm>
            <a:off x="6736347" y="610487"/>
            <a:ext cx="2978952" cy="2192908"/>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They walked down the stairs. </a:t>
            </a:r>
          </a:p>
          <a:p>
            <a:pPr marL="278606" indent="-278606">
              <a:buAutoNum type="arabicParenR"/>
            </a:pPr>
            <a:r>
              <a:rPr lang="en-GB" sz="1050" dirty="0">
                <a:latin typeface="Gill Sans MT" panose="020B0502020104020203" pitchFamily="34" charset="77"/>
              </a:rPr>
              <a:t>She wandered through the woods.</a:t>
            </a:r>
          </a:p>
          <a:p>
            <a:pPr marL="278606" indent="-278606">
              <a:buAutoNum type="arabicParenR"/>
            </a:pPr>
            <a:r>
              <a:rPr lang="en-GB" sz="1050" dirty="0">
                <a:latin typeface="Gill Sans MT" panose="020B0502020104020203" pitchFamily="34" charset="77"/>
              </a:rPr>
              <a:t>They looked behind the bookcase.</a:t>
            </a:r>
          </a:p>
          <a:p>
            <a:pPr marL="278606" indent="-278606">
              <a:buAutoNum type="arabicParenR"/>
            </a:pPr>
            <a:r>
              <a:rPr lang="en-GB" sz="1050" dirty="0">
                <a:latin typeface="Gill Sans MT" panose="020B0502020104020203" pitchFamily="34" charset="77"/>
              </a:rPr>
              <a:t>She jumped over the fence.</a:t>
            </a:r>
          </a:p>
          <a:p>
            <a:pPr marL="278606" indent="-278606">
              <a:buAutoNum type="arabicParenR"/>
            </a:pPr>
            <a:r>
              <a:rPr lang="en-GB" sz="1050" dirty="0">
                <a:latin typeface="Gill Sans MT" panose="020B0502020104020203" pitchFamily="34" charset="77"/>
              </a:rPr>
              <a:t>He looked past her.</a:t>
            </a:r>
          </a:p>
          <a:p>
            <a:pPr marL="278606" indent="-278606">
              <a:buAutoNum type="arabicParenR"/>
            </a:pPr>
            <a:r>
              <a:rPr lang="en-GB" sz="1050" dirty="0">
                <a:latin typeface="Gill Sans MT" panose="020B0502020104020203" pitchFamily="34" charset="77"/>
              </a:rPr>
              <a:t>She ran around the bush.</a:t>
            </a:r>
          </a:p>
          <a:p>
            <a:pPr marL="278606" indent="-278606">
              <a:buAutoNum type="arabicParenR"/>
            </a:pPr>
            <a:r>
              <a:rPr lang="en-GB" sz="1050" dirty="0">
                <a:latin typeface="Gill Sans MT" panose="020B0502020104020203" pitchFamily="34" charset="77"/>
              </a:rPr>
              <a:t>He turned away from me. </a:t>
            </a:r>
          </a:p>
          <a:p>
            <a:pPr marL="278606" indent="-278606">
              <a:buAutoNum type="arabicParenR"/>
            </a:pPr>
            <a:r>
              <a:rPr lang="en-GB" sz="1050" dirty="0">
                <a:latin typeface="Gill Sans MT" panose="020B0502020104020203" pitchFamily="34" charset="77"/>
              </a:rPr>
              <a:t>He put the gift into the box.</a:t>
            </a:r>
          </a:p>
          <a:p>
            <a:pPr marL="278606" indent="-278606">
              <a:buAutoNum type="arabicParenR"/>
            </a:pPr>
            <a:r>
              <a:rPr lang="en-GB" sz="1050" dirty="0">
                <a:latin typeface="Gill Sans MT" panose="020B0502020104020203" pitchFamily="34" charset="77"/>
              </a:rPr>
              <a:t>The cat jumped out. </a:t>
            </a:r>
          </a:p>
          <a:p>
            <a:pPr marL="278606" indent="-278606">
              <a:buAutoNum type="arabicParenR"/>
            </a:pPr>
            <a:r>
              <a:rPr lang="en-GB" sz="1050" dirty="0">
                <a:latin typeface="Gill Sans MT" panose="020B0502020104020203" pitchFamily="34" charset="77"/>
              </a:rPr>
              <a:t>The wriggled under the wall. </a:t>
            </a:r>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7" name="TextBox 56">
            <a:extLst>
              <a:ext uri="{FF2B5EF4-FFF2-40B4-BE49-F238E27FC236}">
                <a16:creationId xmlns:a16="http://schemas.microsoft.com/office/drawing/2014/main" id="{4A97DFBD-447A-0241-AC74-A0A45BB7587F}"/>
              </a:ext>
            </a:extLst>
          </p:cNvPr>
          <p:cNvSpPr txBox="1"/>
          <p:nvPr/>
        </p:nvSpPr>
        <p:spPr>
          <a:xfrm>
            <a:off x="178776" y="3971451"/>
            <a:ext cx="2978952" cy="2192908"/>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They walked down the stairs. </a:t>
            </a:r>
          </a:p>
          <a:p>
            <a:pPr marL="278606" indent="-278606">
              <a:buAutoNum type="arabicParenR"/>
            </a:pPr>
            <a:r>
              <a:rPr lang="en-GB" sz="1050" dirty="0">
                <a:latin typeface="Gill Sans MT" panose="020B0502020104020203" pitchFamily="34" charset="77"/>
              </a:rPr>
              <a:t>She wandered through the woods.</a:t>
            </a:r>
          </a:p>
          <a:p>
            <a:pPr marL="278606" indent="-278606">
              <a:buAutoNum type="arabicParenR"/>
            </a:pPr>
            <a:r>
              <a:rPr lang="en-GB" sz="1050" dirty="0">
                <a:latin typeface="Gill Sans MT" panose="020B0502020104020203" pitchFamily="34" charset="77"/>
              </a:rPr>
              <a:t>They looked behind the bookcase.</a:t>
            </a:r>
          </a:p>
          <a:p>
            <a:pPr marL="278606" indent="-278606">
              <a:buAutoNum type="arabicParenR"/>
            </a:pPr>
            <a:r>
              <a:rPr lang="en-GB" sz="1050" dirty="0">
                <a:latin typeface="Gill Sans MT" panose="020B0502020104020203" pitchFamily="34" charset="77"/>
              </a:rPr>
              <a:t>She jumped over the fence.</a:t>
            </a:r>
          </a:p>
          <a:p>
            <a:pPr marL="278606" indent="-278606">
              <a:buAutoNum type="arabicParenR"/>
            </a:pPr>
            <a:r>
              <a:rPr lang="en-GB" sz="1050" dirty="0">
                <a:latin typeface="Gill Sans MT" panose="020B0502020104020203" pitchFamily="34" charset="77"/>
              </a:rPr>
              <a:t>He looked past her.</a:t>
            </a:r>
          </a:p>
          <a:p>
            <a:pPr marL="278606" indent="-278606">
              <a:buAutoNum type="arabicParenR"/>
            </a:pPr>
            <a:r>
              <a:rPr lang="en-GB" sz="1050" dirty="0">
                <a:latin typeface="Gill Sans MT" panose="020B0502020104020203" pitchFamily="34" charset="77"/>
              </a:rPr>
              <a:t>She ran around the bush.</a:t>
            </a:r>
          </a:p>
          <a:p>
            <a:pPr marL="278606" indent="-278606">
              <a:buAutoNum type="arabicParenR"/>
            </a:pPr>
            <a:r>
              <a:rPr lang="en-GB" sz="1050" dirty="0">
                <a:latin typeface="Gill Sans MT" panose="020B0502020104020203" pitchFamily="34" charset="77"/>
              </a:rPr>
              <a:t>He turned away from me. </a:t>
            </a:r>
          </a:p>
          <a:p>
            <a:pPr marL="278606" indent="-278606">
              <a:buAutoNum type="arabicParenR"/>
            </a:pPr>
            <a:r>
              <a:rPr lang="en-GB" sz="1050" dirty="0">
                <a:latin typeface="Gill Sans MT" panose="020B0502020104020203" pitchFamily="34" charset="77"/>
              </a:rPr>
              <a:t>He put the gift into the box.</a:t>
            </a:r>
          </a:p>
          <a:p>
            <a:pPr marL="278606" indent="-278606">
              <a:buAutoNum type="arabicParenR"/>
            </a:pPr>
            <a:r>
              <a:rPr lang="en-GB" sz="1050" dirty="0">
                <a:latin typeface="Gill Sans MT" panose="020B0502020104020203" pitchFamily="34" charset="77"/>
              </a:rPr>
              <a:t>The cat jumped out. </a:t>
            </a:r>
          </a:p>
          <a:p>
            <a:pPr marL="278606" indent="-278606">
              <a:buAutoNum type="arabicParenR"/>
            </a:pPr>
            <a:r>
              <a:rPr lang="en-GB" sz="1050" dirty="0">
                <a:latin typeface="Gill Sans MT" panose="020B0502020104020203" pitchFamily="34" charset="77"/>
              </a:rPr>
              <a:t>The wriggled under the wall. </a:t>
            </a:r>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TextBox 61">
            <a:extLst>
              <a:ext uri="{FF2B5EF4-FFF2-40B4-BE49-F238E27FC236}">
                <a16:creationId xmlns:a16="http://schemas.microsoft.com/office/drawing/2014/main" id="{4C090344-7B19-9448-93A6-10F6F49D5F6F}"/>
              </a:ext>
            </a:extLst>
          </p:cNvPr>
          <p:cNvSpPr txBox="1"/>
          <p:nvPr/>
        </p:nvSpPr>
        <p:spPr>
          <a:xfrm>
            <a:off x="3454449" y="3971451"/>
            <a:ext cx="2978952" cy="2192908"/>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They walked down the stairs. </a:t>
            </a:r>
          </a:p>
          <a:p>
            <a:pPr marL="278606" indent="-278606">
              <a:buAutoNum type="arabicParenR"/>
            </a:pPr>
            <a:r>
              <a:rPr lang="en-GB" sz="1050" dirty="0">
                <a:latin typeface="Gill Sans MT" panose="020B0502020104020203" pitchFamily="34" charset="77"/>
              </a:rPr>
              <a:t>She wandered through the woods.</a:t>
            </a:r>
          </a:p>
          <a:p>
            <a:pPr marL="278606" indent="-278606">
              <a:buAutoNum type="arabicParenR"/>
            </a:pPr>
            <a:r>
              <a:rPr lang="en-GB" sz="1050" dirty="0">
                <a:latin typeface="Gill Sans MT" panose="020B0502020104020203" pitchFamily="34" charset="77"/>
              </a:rPr>
              <a:t>They looked behind the bookcase.</a:t>
            </a:r>
          </a:p>
          <a:p>
            <a:pPr marL="278606" indent="-278606">
              <a:buAutoNum type="arabicParenR"/>
            </a:pPr>
            <a:r>
              <a:rPr lang="en-GB" sz="1050" dirty="0">
                <a:latin typeface="Gill Sans MT" panose="020B0502020104020203" pitchFamily="34" charset="77"/>
              </a:rPr>
              <a:t>She jumped over the fence.</a:t>
            </a:r>
          </a:p>
          <a:p>
            <a:pPr marL="278606" indent="-278606">
              <a:buAutoNum type="arabicParenR"/>
            </a:pPr>
            <a:r>
              <a:rPr lang="en-GB" sz="1050" dirty="0">
                <a:latin typeface="Gill Sans MT" panose="020B0502020104020203" pitchFamily="34" charset="77"/>
              </a:rPr>
              <a:t>He looked past her.</a:t>
            </a:r>
          </a:p>
          <a:p>
            <a:pPr marL="278606" indent="-278606">
              <a:buAutoNum type="arabicParenR"/>
            </a:pPr>
            <a:r>
              <a:rPr lang="en-GB" sz="1050" dirty="0">
                <a:latin typeface="Gill Sans MT" panose="020B0502020104020203" pitchFamily="34" charset="77"/>
              </a:rPr>
              <a:t>She ran around the bush.</a:t>
            </a:r>
          </a:p>
          <a:p>
            <a:pPr marL="278606" indent="-278606">
              <a:buAutoNum type="arabicParenR"/>
            </a:pPr>
            <a:r>
              <a:rPr lang="en-GB" sz="1050" dirty="0">
                <a:latin typeface="Gill Sans MT" panose="020B0502020104020203" pitchFamily="34" charset="77"/>
              </a:rPr>
              <a:t>He turned away from me. </a:t>
            </a:r>
          </a:p>
          <a:p>
            <a:pPr marL="278606" indent="-278606">
              <a:buAutoNum type="arabicParenR"/>
            </a:pPr>
            <a:r>
              <a:rPr lang="en-GB" sz="1050" dirty="0">
                <a:latin typeface="Gill Sans MT" panose="020B0502020104020203" pitchFamily="34" charset="77"/>
              </a:rPr>
              <a:t>He put the gift into the box.</a:t>
            </a:r>
          </a:p>
          <a:p>
            <a:pPr marL="278606" indent="-278606">
              <a:buAutoNum type="arabicParenR"/>
            </a:pPr>
            <a:r>
              <a:rPr lang="en-GB" sz="1050" dirty="0">
                <a:latin typeface="Gill Sans MT" panose="020B0502020104020203" pitchFamily="34" charset="77"/>
              </a:rPr>
              <a:t>The cat jumped out. </a:t>
            </a:r>
          </a:p>
          <a:p>
            <a:pPr marL="278606" indent="-278606">
              <a:buAutoNum type="arabicParenR"/>
            </a:pPr>
            <a:r>
              <a:rPr lang="en-GB" sz="1050" dirty="0">
                <a:latin typeface="Gill Sans MT" panose="020B0502020104020203" pitchFamily="34" charset="77"/>
              </a:rPr>
              <a:t>The wriggled under the wall. </a:t>
            </a:r>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7" name="TextBox 66">
            <a:extLst>
              <a:ext uri="{FF2B5EF4-FFF2-40B4-BE49-F238E27FC236}">
                <a16:creationId xmlns:a16="http://schemas.microsoft.com/office/drawing/2014/main" id="{F893F4E1-8FFC-B749-AEDE-6D59C398D363}"/>
              </a:ext>
            </a:extLst>
          </p:cNvPr>
          <p:cNvSpPr txBox="1"/>
          <p:nvPr/>
        </p:nvSpPr>
        <p:spPr>
          <a:xfrm>
            <a:off x="6736347" y="3971450"/>
            <a:ext cx="2978952" cy="2192908"/>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They walked down the stairs. </a:t>
            </a:r>
          </a:p>
          <a:p>
            <a:pPr marL="278606" indent="-278606">
              <a:buAutoNum type="arabicParenR"/>
            </a:pPr>
            <a:r>
              <a:rPr lang="en-GB" sz="1050" dirty="0">
                <a:latin typeface="Gill Sans MT" panose="020B0502020104020203" pitchFamily="34" charset="77"/>
              </a:rPr>
              <a:t>She wandered through the woods.</a:t>
            </a:r>
          </a:p>
          <a:p>
            <a:pPr marL="278606" indent="-278606">
              <a:buAutoNum type="arabicParenR"/>
            </a:pPr>
            <a:r>
              <a:rPr lang="en-GB" sz="1050" dirty="0">
                <a:latin typeface="Gill Sans MT" panose="020B0502020104020203" pitchFamily="34" charset="77"/>
              </a:rPr>
              <a:t>They looked behind the bookcase.</a:t>
            </a:r>
          </a:p>
          <a:p>
            <a:pPr marL="278606" indent="-278606">
              <a:buAutoNum type="arabicParenR"/>
            </a:pPr>
            <a:r>
              <a:rPr lang="en-GB" sz="1050" dirty="0">
                <a:latin typeface="Gill Sans MT" panose="020B0502020104020203" pitchFamily="34" charset="77"/>
              </a:rPr>
              <a:t>She jumped over the fence.</a:t>
            </a:r>
          </a:p>
          <a:p>
            <a:pPr marL="278606" indent="-278606">
              <a:buAutoNum type="arabicParenR"/>
            </a:pPr>
            <a:r>
              <a:rPr lang="en-GB" sz="1050" dirty="0">
                <a:latin typeface="Gill Sans MT" panose="020B0502020104020203" pitchFamily="34" charset="77"/>
              </a:rPr>
              <a:t>He looked past her.</a:t>
            </a:r>
          </a:p>
          <a:p>
            <a:pPr marL="278606" indent="-278606">
              <a:buAutoNum type="arabicParenR"/>
            </a:pPr>
            <a:r>
              <a:rPr lang="en-GB" sz="1050" dirty="0">
                <a:latin typeface="Gill Sans MT" panose="020B0502020104020203" pitchFamily="34" charset="77"/>
              </a:rPr>
              <a:t>She ran around the bush.</a:t>
            </a:r>
          </a:p>
          <a:p>
            <a:pPr marL="278606" indent="-278606">
              <a:buAutoNum type="arabicParenR"/>
            </a:pPr>
            <a:r>
              <a:rPr lang="en-GB" sz="1050" dirty="0">
                <a:latin typeface="Gill Sans MT" panose="020B0502020104020203" pitchFamily="34" charset="77"/>
              </a:rPr>
              <a:t>He turned away from me. </a:t>
            </a:r>
          </a:p>
          <a:p>
            <a:pPr marL="278606" indent="-278606">
              <a:buAutoNum type="arabicParenR"/>
            </a:pPr>
            <a:r>
              <a:rPr lang="en-GB" sz="1050" dirty="0">
                <a:latin typeface="Gill Sans MT" panose="020B0502020104020203" pitchFamily="34" charset="77"/>
              </a:rPr>
              <a:t>He put the gift into the box.</a:t>
            </a:r>
          </a:p>
          <a:p>
            <a:pPr marL="278606" indent="-278606">
              <a:buAutoNum type="arabicParenR"/>
            </a:pPr>
            <a:r>
              <a:rPr lang="en-GB" sz="1050" dirty="0">
                <a:latin typeface="Gill Sans MT" panose="020B0502020104020203" pitchFamily="34" charset="77"/>
              </a:rPr>
              <a:t>The cat jumped out. </a:t>
            </a:r>
          </a:p>
          <a:p>
            <a:pPr marL="278606" indent="-278606">
              <a:buAutoNum type="arabicParenR"/>
            </a:pPr>
            <a:r>
              <a:rPr lang="en-GB" sz="1050" dirty="0">
                <a:latin typeface="Gill Sans MT" panose="020B0502020104020203" pitchFamily="34" charset="77"/>
              </a:rPr>
              <a:t>The wriggled under the wall. </a:t>
            </a:r>
          </a:p>
        </p:txBody>
      </p:sp>
      <p:sp>
        <p:nvSpPr>
          <p:cNvPr id="32" name="Rounded Rectangle 31"/>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33" name="Oval 32"/>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34" name="Rounded Rectangle 33"/>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35" name="Oval 34"/>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42" name="Rounded Rectangle 41"/>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43" name="Oval 42"/>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69" name="Rounded Rectangle 68"/>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70" name="Oval 69"/>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71" name="Rounded Rectangle 70"/>
          <p:cNvSpPr/>
          <p:nvPr/>
        </p:nvSpPr>
        <p:spPr>
          <a:xfrm>
            <a:off x="6772924" y="3608932"/>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72" name="Oval 71"/>
          <p:cNvSpPr/>
          <p:nvPr/>
        </p:nvSpPr>
        <p:spPr>
          <a:xfrm>
            <a:off x="9061585" y="3556269"/>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6076" y="2828658"/>
            <a:ext cx="335778" cy="459485"/>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70161" y="2840620"/>
            <a:ext cx="335778" cy="459485"/>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7623" y="2842268"/>
            <a:ext cx="335778" cy="459485"/>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165" y="6175073"/>
            <a:ext cx="335778" cy="459485"/>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43250" y="6187035"/>
            <a:ext cx="335778" cy="459485"/>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70712" y="6188683"/>
            <a:ext cx="335778" cy="459485"/>
          </a:xfrm>
          <a:prstGeom prst="rect">
            <a:avLst/>
          </a:prstGeom>
        </p:spPr>
      </p:pic>
    </p:spTree>
    <p:extLst>
      <p:ext uri="{BB962C8B-B14F-4D97-AF65-F5344CB8AC3E}">
        <p14:creationId xmlns:p14="http://schemas.microsoft.com/office/powerpoint/2010/main" val="10628952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14" name="TextBox 13"/>
          <p:cNvSpPr txBox="1"/>
          <p:nvPr/>
        </p:nvSpPr>
        <p:spPr>
          <a:xfrm>
            <a:off x="178776" y="610488"/>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He looked behind me. </a:t>
            </a:r>
          </a:p>
          <a:p>
            <a:pPr marL="278606" indent="-278606">
              <a:buAutoNum type="arabicParenR"/>
            </a:pPr>
            <a:r>
              <a:rPr lang="en-GB" sz="1050" dirty="0">
                <a:latin typeface="Gill Sans MT" panose="020B0502020104020203" pitchFamily="34" charset="77"/>
              </a:rPr>
              <a:t>She climbed up the tree.</a:t>
            </a:r>
          </a:p>
          <a:p>
            <a:pPr marL="278606" indent="-278606">
              <a:buAutoNum type="arabicParenR"/>
            </a:pPr>
            <a:r>
              <a:rPr lang="en-GB" sz="1050" dirty="0">
                <a:latin typeface="Gill Sans MT" panose="020B0502020104020203" pitchFamily="34" charset="77"/>
              </a:rPr>
              <a:t>He sat on the box. </a:t>
            </a:r>
          </a:p>
          <a:p>
            <a:pPr marL="278606" indent="-278606">
              <a:buAutoNum type="arabicParenR"/>
            </a:pPr>
            <a:r>
              <a:rPr lang="en-GB" sz="1050" dirty="0">
                <a:latin typeface="Gill Sans MT" panose="020B0502020104020203" pitchFamily="34" charset="77"/>
              </a:rPr>
              <a:t>She ran past me. </a:t>
            </a:r>
          </a:p>
          <a:p>
            <a:pPr marL="278606" indent="-278606">
              <a:buAutoNum type="arabicParenR"/>
            </a:pPr>
            <a:r>
              <a:rPr lang="en-GB" sz="1050" dirty="0">
                <a:latin typeface="Gill Sans MT" panose="020B0502020104020203" pitchFamily="34" charset="77"/>
              </a:rPr>
              <a:t>He walked across the road. </a:t>
            </a:r>
          </a:p>
          <a:p>
            <a:pPr marL="278606" indent="-278606">
              <a:buAutoNum type="arabicParenR"/>
            </a:pPr>
            <a:r>
              <a:rPr lang="en-GB" sz="1050" dirty="0">
                <a:latin typeface="Gill Sans MT" panose="020B0502020104020203" pitchFamily="34" charset="77"/>
              </a:rPr>
              <a:t>He ran his hands through his hair. </a:t>
            </a:r>
          </a:p>
          <a:p>
            <a:pPr marL="278606" indent="-278606">
              <a:buAutoNum type="arabicParenR"/>
            </a:pPr>
            <a:r>
              <a:rPr lang="en-GB" sz="1050" dirty="0">
                <a:latin typeface="Gill Sans MT" panose="020B0502020104020203" pitchFamily="34" charset="77"/>
              </a:rPr>
              <a:t>She sat down beside me. </a:t>
            </a:r>
          </a:p>
          <a:p>
            <a:pPr marL="278606" indent="-278606">
              <a:buAutoNum type="arabicParenR"/>
            </a:pPr>
            <a:r>
              <a:rPr lang="en-GB" sz="1050" dirty="0">
                <a:latin typeface="Gill Sans MT" panose="020B0502020104020203" pitchFamily="34" charset="77"/>
              </a:rPr>
              <a:t>There was a puppy by her feet.</a:t>
            </a:r>
          </a:p>
          <a:p>
            <a:pPr marL="278606" indent="-278606">
              <a:buAutoNum type="arabicParenR"/>
            </a:pPr>
            <a:r>
              <a:rPr lang="en-GB" sz="1050" dirty="0">
                <a:latin typeface="Gill Sans MT" panose="020B0502020104020203" pitchFamily="34" charset="77"/>
              </a:rPr>
              <a:t>He poured soil into the plant pot.</a:t>
            </a:r>
          </a:p>
          <a:p>
            <a:pPr marL="278606" indent="-278606">
              <a:buAutoNum type="arabicParenR"/>
            </a:pPr>
            <a:r>
              <a:rPr lang="en-GB" sz="1050" dirty="0">
                <a:latin typeface="Gill Sans MT" panose="020B0502020104020203" pitchFamily="34" charset="77"/>
              </a:rPr>
              <a:t>She pulled a tissue out of the box. </a:t>
            </a:r>
          </a:p>
          <a:p>
            <a:pPr marL="278606" indent="-278606">
              <a:buAutoNum type="arabicParenR"/>
            </a:pPr>
            <a:endParaRPr lang="en-GB" sz="1050" dirty="0">
              <a:latin typeface="Gill Sans MT" panose="020B0502020104020203" pitchFamily="34" charset="77"/>
            </a:endParaRP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7" name="TextBox 46">
            <a:extLst>
              <a:ext uri="{FF2B5EF4-FFF2-40B4-BE49-F238E27FC236}">
                <a16:creationId xmlns:a16="http://schemas.microsoft.com/office/drawing/2014/main" id="{FE92D84A-903F-ED4F-8C93-E8021C6E44A8}"/>
              </a:ext>
            </a:extLst>
          </p:cNvPr>
          <p:cNvSpPr txBox="1"/>
          <p:nvPr/>
        </p:nvSpPr>
        <p:spPr>
          <a:xfrm>
            <a:off x="3454449" y="610488"/>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He looked behind me. </a:t>
            </a:r>
          </a:p>
          <a:p>
            <a:pPr marL="278606" indent="-278606">
              <a:buAutoNum type="arabicParenR"/>
            </a:pPr>
            <a:r>
              <a:rPr lang="en-GB" sz="1050" dirty="0">
                <a:latin typeface="Gill Sans MT" panose="020B0502020104020203" pitchFamily="34" charset="77"/>
              </a:rPr>
              <a:t>She climbed up the tree.</a:t>
            </a:r>
          </a:p>
          <a:p>
            <a:pPr marL="278606" indent="-278606">
              <a:buAutoNum type="arabicParenR"/>
            </a:pPr>
            <a:r>
              <a:rPr lang="en-GB" sz="1050" dirty="0">
                <a:latin typeface="Gill Sans MT" panose="020B0502020104020203" pitchFamily="34" charset="77"/>
              </a:rPr>
              <a:t>He sat on the box. </a:t>
            </a:r>
          </a:p>
          <a:p>
            <a:pPr marL="278606" indent="-278606">
              <a:buAutoNum type="arabicParenR"/>
            </a:pPr>
            <a:r>
              <a:rPr lang="en-GB" sz="1050" dirty="0">
                <a:latin typeface="Gill Sans MT" panose="020B0502020104020203" pitchFamily="34" charset="77"/>
              </a:rPr>
              <a:t>She ran past me. </a:t>
            </a:r>
          </a:p>
          <a:p>
            <a:pPr marL="278606" indent="-278606">
              <a:buAutoNum type="arabicParenR"/>
            </a:pPr>
            <a:r>
              <a:rPr lang="en-GB" sz="1050" dirty="0">
                <a:latin typeface="Gill Sans MT" panose="020B0502020104020203" pitchFamily="34" charset="77"/>
              </a:rPr>
              <a:t>He walked across the road. </a:t>
            </a:r>
          </a:p>
          <a:p>
            <a:pPr marL="278606" indent="-278606">
              <a:buAutoNum type="arabicParenR"/>
            </a:pPr>
            <a:r>
              <a:rPr lang="en-GB" sz="1050" dirty="0">
                <a:latin typeface="Gill Sans MT" panose="020B0502020104020203" pitchFamily="34" charset="77"/>
              </a:rPr>
              <a:t>He ran his hands through his hair. </a:t>
            </a:r>
          </a:p>
          <a:p>
            <a:pPr marL="278606" indent="-278606">
              <a:buAutoNum type="arabicParenR"/>
            </a:pPr>
            <a:r>
              <a:rPr lang="en-GB" sz="1050" dirty="0">
                <a:latin typeface="Gill Sans MT" panose="020B0502020104020203" pitchFamily="34" charset="77"/>
              </a:rPr>
              <a:t>She sat down beside me. </a:t>
            </a:r>
          </a:p>
          <a:p>
            <a:pPr marL="278606" indent="-278606">
              <a:buAutoNum type="arabicParenR"/>
            </a:pPr>
            <a:r>
              <a:rPr lang="en-GB" sz="1050" dirty="0">
                <a:latin typeface="Gill Sans MT" panose="020B0502020104020203" pitchFamily="34" charset="77"/>
              </a:rPr>
              <a:t>There was a puppy by her feet.</a:t>
            </a:r>
          </a:p>
          <a:p>
            <a:pPr marL="278606" indent="-278606">
              <a:buAutoNum type="arabicParenR"/>
            </a:pPr>
            <a:r>
              <a:rPr lang="en-GB" sz="1050" dirty="0">
                <a:latin typeface="Gill Sans MT" panose="020B0502020104020203" pitchFamily="34" charset="77"/>
              </a:rPr>
              <a:t>He poured soil into the plant pot.</a:t>
            </a:r>
          </a:p>
          <a:p>
            <a:pPr marL="278606" indent="-278606">
              <a:buAutoNum type="arabicParenR"/>
            </a:pPr>
            <a:r>
              <a:rPr lang="en-GB" sz="1050" dirty="0">
                <a:latin typeface="Gill Sans MT" panose="020B0502020104020203" pitchFamily="34" charset="77"/>
              </a:rPr>
              <a:t>She pulled a tissue out of the box. </a:t>
            </a:r>
          </a:p>
          <a:p>
            <a:pPr marL="278606" indent="-278606">
              <a:buAutoNum type="arabicParenR"/>
            </a:pPr>
            <a:endParaRPr lang="en-GB" sz="1050" dirty="0">
              <a:latin typeface="Gill Sans MT" panose="020B0502020104020203" pitchFamily="34" charset="77"/>
            </a:endParaRPr>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2" name="TextBox 51">
            <a:extLst>
              <a:ext uri="{FF2B5EF4-FFF2-40B4-BE49-F238E27FC236}">
                <a16:creationId xmlns:a16="http://schemas.microsoft.com/office/drawing/2014/main" id="{1D8ED843-3579-554E-ACAD-EA693AC1C803}"/>
              </a:ext>
            </a:extLst>
          </p:cNvPr>
          <p:cNvSpPr txBox="1"/>
          <p:nvPr/>
        </p:nvSpPr>
        <p:spPr>
          <a:xfrm>
            <a:off x="6736347" y="610487"/>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He looked behind me. </a:t>
            </a:r>
          </a:p>
          <a:p>
            <a:pPr marL="278606" indent="-278606">
              <a:buAutoNum type="arabicParenR"/>
            </a:pPr>
            <a:r>
              <a:rPr lang="en-GB" sz="1050" dirty="0">
                <a:latin typeface="Gill Sans MT" panose="020B0502020104020203" pitchFamily="34" charset="77"/>
              </a:rPr>
              <a:t>She climbed up the tree.</a:t>
            </a:r>
          </a:p>
          <a:p>
            <a:pPr marL="278606" indent="-278606">
              <a:buAutoNum type="arabicParenR"/>
            </a:pPr>
            <a:r>
              <a:rPr lang="en-GB" sz="1050" dirty="0">
                <a:latin typeface="Gill Sans MT" panose="020B0502020104020203" pitchFamily="34" charset="77"/>
              </a:rPr>
              <a:t>He sat on the box. </a:t>
            </a:r>
          </a:p>
          <a:p>
            <a:pPr marL="278606" indent="-278606">
              <a:buAutoNum type="arabicParenR"/>
            </a:pPr>
            <a:r>
              <a:rPr lang="en-GB" sz="1050" dirty="0">
                <a:latin typeface="Gill Sans MT" panose="020B0502020104020203" pitchFamily="34" charset="77"/>
              </a:rPr>
              <a:t>She ran past me. </a:t>
            </a:r>
          </a:p>
          <a:p>
            <a:pPr marL="278606" indent="-278606">
              <a:buAutoNum type="arabicParenR"/>
            </a:pPr>
            <a:r>
              <a:rPr lang="en-GB" sz="1050" dirty="0">
                <a:latin typeface="Gill Sans MT" panose="020B0502020104020203" pitchFamily="34" charset="77"/>
              </a:rPr>
              <a:t>He walked across the road. </a:t>
            </a:r>
          </a:p>
          <a:p>
            <a:pPr marL="278606" indent="-278606">
              <a:buAutoNum type="arabicParenR"/>
            </a:pPr>
            <a:r>
              <a:rPr lang="en-GB" sz="1050" dirty="0">
                <a:latin typeface="Gill Sans MT" panose="020B0502020104020203" pitchFamily="34" charset="77"/>
              </a:rPr>
              <a:t>He ran his hands through his hair. </a:t>
            </a:r>
          </a:p>
          <a:p>
            <a:pPr marL="278606" indent="-278606">
              <a:buAutoNum type="arabicParenR"/>
            </a:pPr>
            <a:r>
              <a:rPr lang="en-GB" sz="1050" dirty="0">
                <a:latin typeface="Gill Sans MT" panose="020B0502020104020203" pitchFamily="34" charset="77"/>
              </a:rPr>
              <a:t>She sat down beside me. </a:t>
            </a:r>
          </a:p>
          <a:p>
            <a:pPr marL="278606" indent="-278606">
              <a:buAutoNum type="arabicParenR"/>
            </a:pPr>
            <a:r>
              <a:rPr lang="en-GB" sz="1050" dirty="0">
                <a:latin typeface="Gill Sans MT" panose="020B0502020104020203" pitchFamily="34" charset="77"/>
              </a:rPr>
              <a:t>There was a puppy by her feet.</a:t>
            </a:r>
          </a:p>
          <a:p>
            <a:pPr marL="278606" indent="-278606">
              <a:buAutoNum type="arabicParenR"/>
            </a:pPr>
            <a:r>
              <a:rPr lang="en-GB" sz="1050" dirty="0">
                <a:latin typeface="Gill Sans MT" panose="020B0502020104020203" pitchFamily="34" charset="77"/>
              </a:rPr>
              <a:t>He poured soil into the plant pot.</a:t>
            </a:r>
          </a:p>
          <a:p>
            <a:pPr marL="278606" indent="-278606">
              <a:buAutoNum type="arabicParenR"/>
            </a:pPr>
            <a:r>
              <a:rPr lang="en-GB" sz="1050" dirty="0">
                <a:latin typeface="Gill Sans MT" panose="020B0502020104020203" pitchFamily="34" charset="77"/>
              </a:rPr>
              <a:t>She pulled a tissue out of the box. </a:t>
            </a:r>
          </a:p>
          <a:p>
            <a:pPr marL="278606" indent="-278606">
              <a:buAutoNum type="arabicParenR"/>
            </a:pPr>
            <a:endParaRPr lang="en-GB" sz="1050" dirty="0">
              <a:latin typeface="Gill Sans MT" panose="020B0502020104020203" pitchFamily="34" charset="77"/>
            </a:endParaRPr>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7" name="TextBox 56">
            <a:extLst>
              <a:ext uri="{FF2B5EF4-FFF2-40B4-BE49-F238E27FC236}">
                <a16:creationId xmlns:a16="http://schemas.microsoft.com/office/drawing/2014/main" id="{4A97DFBD-447A-0241-AC74-A0A45BB7587F}"/>
              </a:ext>
            </a:extLst>
          </p:cNvPr>
          <p:cNvSpPr txBox="1"/>
          <p:nvPr/>
        </p:nvSpPr>
        <p:spPr>
          <a:xfrm>
            <a:off x="178776" y="3971451"/>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He looked behind me. </a:t>
            </a:r>
          </a:p>
          <a:p>
            <a:pPr marL="278606" indent="-278606">
              <a:buAutoNum type="arabicParenR"/>
            </a:pPr>
            <a:r>
              <a:rPr lang="en-GB" sz="1050" dirty="0">
                <a:latin typeface="Gill Sans MT" panose="020B0502020104020203" pitchFamily="34" charset="77"/>
              </a:rPr>
              <a:t>She climbed up the tree.</a:t>
            </a:r>
          </a:p>
          <a:p>
            <a:pPr marL="278606" indent="-278606">
              <a:buAutoNum type="arabicParenR"/>
            </a:pPr>
            <a:r>
              <a:rPr lang="en-GB" sz="1050" dirty="0">
                <a:latin typeface="Gill Sans MT" panose="020B0502020104020203" pitchFamily="34" charset="77"/>
              </a:rPr>
              <a:t>He sat on the box. </a:t>
            </a:r>
          </a:p>
          <a:p>
            <a:pPr marL="278606" indent="-278606">
              <a:buAutoNum type="arabicParenR"/>
            </a:pPr>
            <a:r>
              <a:rPr lang="en-GB" sz="1050" dirty="0">
                <a:latin typeface="Gill Sans MT" panose="020B0502020104020203" pitchFamily="34" charset="77"/>
              </a:rPr>
              <a:t>She ran past me. </a:t>
            </a:r>
          </a:p>
          <a:p>
            <a:pPr marL="278606" indent="-278606">
              <a:buAutoNum type="arabicParenR"/>
            </a:pPr>
            <a:r>
              <a:rPr lang="en-GB" sz="1050" dirty="0">
                <a:latin typeface="Gill Sans MT" panose="020B0502020104020203" pitchFamily="34" charset="77"/>
              </a:rPr>
              <a:t>He walked across the road. </a:t>
            </a:r>
          </a:p>
          <a:p>
            <a:pPr marL="278606" indent="-278606">
              <a:buAutoNum type="arabicParenR"/>
            </a:pPr>
            <a:r>
              <a:rPr lang="en-GB" sz="1050" dirty="0">
                <a:latin typeface="Gill Sans MT" panose="020B0502020104020203" pitchFamily="34" charset="77"/>
              </a:rPr>
              <a:t>He ran his hands through his hair. </a:t>
            </a:r>
          </a:p>
          <a:p>
            <a:pPr marL="278606" indent="-278606">
              <a:buAutoNum type="arabicParenR"/>
            </a:pPr>
            <a:r>
              <a:rPr lang="en-GB" sz="1050" dirty="0">
                <a:latin typeface="Gill Sans MT" panose="020B0502020104020203" pitchFamily="34" charset="77"/>
              </a:rPr>
              <a:t>She sat down beside me. </a:t>
            </a:r>
          </a:p>
          <a:p>
            <a:pPr marL="278606" indent="-278606">
              <a:buAutoNum type="arabicParenR"/>
            </a:pPr>
            <a:r>
              <a:rPr lang="en-GB" sz="1050" dirty="0">
                <a:latin typeface="Gill Sans MT" panose="020B0502020104020203" pitchFamily="34" charset="77"/>
              </a:rPr>
              <a:t>There was a puppy by her feet.</a:t>
            </a:r>
          </a:p>
          <a:p>
            <a:pPr marL="278606" indent="-278606">
              <a:buAutoNum type="arabicParenR"/>
            </a:pPr>
            <a:r>
              <a:rPr lang="en-GB" sz="1050" dirty="0">
                <a:latin typeface="Gill Sans MT" panose="020B0502020104020203" pitchFamily="34" charset="77"/>
              </a:rPr>
              <a:t>He poured soil into the plant pot.</a:t>
            </a:r>
          </a:p>
          <a:p>
            <a:pPr marL="278606" indent="-278606">
              <a:buAutoNum type="arabicParenR"/>
            </a:pPr>
            <a:r>
              <a:rPr lang="en-GB" sz="1050" dirty="0">
                <a:latin typeface="Gill Sans MT" panose="020B0502020104020203" pitchFamily="34" charset="77"/>
              </a:rPr>
              <a:t>She pulled a tissue out of the box. </a:t>
            </a:r>
          </a:p>
          <a:p>
            <a:pPr marL="278606" indent="-278606">
              <a:buAutoNum type="arabicParenR"/>
            </a:pPr>
            <a:endParaRPr lang="en-GB" sz="1050" dirty="0">
              <a:latin typeface="Gill Sans MT" panose="020B0502020104020203" pitchFamily="34" charset="77"/>
            </a:endParaRPr>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TextBox 61">
            <a:extLst>
              <a:ext uri="{FF2B5EF4-FFF2-40B4-BE49-F238E27FC236}">
                <a16:creationId xmlns:a16="http://schemas.microsoft.com/office/drawing/2014/main" id="{4C090344-7B19-9448-93A6-10F6F49D5F6F}"/>
              </a:ext>
            </a:extLst>
          </p:cNvPr>
          <p:cNvSpPr txBox="1"/>
          <p:nvPr/>
        </p:nvSpPr>
        <p:spPr>
          <a:xfrm>
            <a:off x="3454449" y="3971451"/>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He looked behind me. </a:t>
            </a:r>
          </a:p>
          <a:p>
            <a:pPr marL="278606" indent="-278606">
              <a:buAutoNum type="arabicParenR"/>
            </a:pPr>
            <a:r>
              <a:rPr lang="en-GB" sz="1050" dirty="0">
                <a:latin typeface="Gill Sans MT" panose="020B0502020104020203" pitchFamily="34" charset="77"/>
              </a:rPr>
              <a:t>She climbed up the tree.</a:t>
            </a:r>
          </a:p>
          <a:p>
            <a:pPr marL="278606" indent="-278606">
              <a:buAutoNum type="arabicParenR"/>
            </a:pPr>
            <a:r>
              <a:rPr lang="en-GB" sz="1050" dirty="0">
                <a:latin typeface="Gill Sans MT" panose="020B0502020104020203" pitchFamily="34" charset="77"/>
              </a:rPr>
              <a:t>He sat on the box. </a:t>
            </a:r>
          </a:p>
          <a:p>
            <a:pPr marL="278606" indent="-278606">
              <a:buAutoNum type="arabicParenR"/>
            </a:pPr>
            <a:r>
              <a:rPr lang="en-GB" sz="1050" dirty="0">
                <a:latin typeface="Gill Sans MT" panose="020B0502020104020203" pitchFamily="34" charset="77"/>
              </a:rPr>
              <a:t>She ran past me. </a:t>
            </a:r>
          </a:p>
          <a:p>
            <a:pPr marL="278606" indent="-278606">
              <a:buAutoNum type="arabicParenR"/>
            </a:pPr>
            <a:r>
              <a:rPr lang="en-GB" sz="1050" dirty="0">
                <a:latin typeface="Gill Sans MT" panose="020B0502020104020203" pitchFamily="34" charset="77"/>
              </a:rPr>
              <a:t>He walked across the road. </a:t>
            </a:r>
          </a:p>
          <a:p>
            <a:pPr marL="278606" indent="-278606">
              <a:buAutoNum type="arabicParenR"/>
            </a:pPr>
            <a:r>
              <a:rPr lang="en-GB" sz="1050" dirty="0">
                <a:latin typeface="Gill Sans MT" panose="020B0502020104020203" pitchFamily="34" charset="77"/>
              </a:rPr>
              <a:t>He ran his hands through his hair. </a:t>
            </a:r>
          </a:p>
          <a:p>
            <a:pPr marL="278606" indent="-278606">
              <a:buAutoNum type="arabicParenR"/>
            </a:pPr>
            <a:r>
              <a:rPr lang="en-GB" sz="1050" dirty="0">
                <a:latin typeface="Gill Sans MT" panose="020B0502020104020203" pitchFamily="34" charset="77"/>
              </a:rPr>
              <a:t>She sat down beside me. </a:t>
            </a:r>
          </a:p>
          <a:p>
            <a:pPr marL="278606" indent="-278606">
              <a:buAutoNum type="arabicParenR"/>
            </a:pPr>
            <a:r>
              <a:rPr lang="en-GB" sz="1050" dirty="0">
                <a:latin typeface="Gill Sans MT" panose="020B0502020104020203" pitchFamily="34" charset="77"/>
              </a:rPr>
              <a:t>There was a puppy by her feet.</a:t>
            </a:r>
          </a:p>
          <a:p>
            <a:pPr marL="278606" indent="-278606">
              <a:buAutoNum type="arabicParenR"/>
            </a:pPr>
            <a:r>
              <a:rPr lang="en-GB" sz="1050" dirty="0">
                <a:latin typeface="Gill Sans MT" panose="020B0502020104020203" pitchFamily="34" charset="77"/>
              </a:rPr>
              <a:t>He poured soil into the plant pot.</a:t>
            </a:r>
          </a:p>
          <a:p>
            <a:pPr marL="278606" indent="-278606">
              <a:buAutoNum type="arabicParenR"/>
            </a:pPr>
            <a:r>
              <a:rPr lang="en-GB" sz="1050" dirty="0">
                <a:latin typeface="Gill Sans MT" panose="020B0502020104020203" pitchFamily="34" charset="77"/>
              </a:rPr>
              <a:t>She pulled a tissue out of the box. </a:t>
            </a:r>
          </a:p>
          <a:p>
            <a:pPr marL="278606" indent="-278606">
              <a:buAutoNum type="arabicParenR"/>
            </a:pPr>
            <a:endParaRPr lang="en-GB" sz="1050" dirty="0">
              <a:latin typeface="Gill Sans MT" panose="020B0502020104020203" pitchFamily="34" charset="77"/>
            </a:endParaRPr>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7" name="TextBox 66">
            <a:extLst>
              <a:ext uri="{FF2B5EF4-FFF2-40B4-BE49-F238E27FC236}">
                <a16:creationId xmlns:a16="http://schemas.microsoft.com/office/drawing/2014/main" id="{F893F4E1-8FFC-B749-AEDE-6D59C398D363}"/>
              </a:ext>
            </a:extLst>
          </p:cNvPr>
          <p:cNvSpPr txBox="1"/>
          <p:nvPr/>
        </p:nvSpPr>
        <p:spPr>
          <a:xfrm>
            <a:off x="6736347" y="3971450"/>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He looked behind me. </a:t>
            </a:r>
          </a:p>
          <a:p>
            <a:pPr marL="278606" indent="-278606">
              <a:buAutoNum type="arabicParenR"/>
            </a:pPr>
            <a:r>
              <a:rPr lang="en-GB" sz="1050" dirty="0">
                <a:latin typeface="Gill Sans MT" panose="020B0502020104020203" pitchFamily="34" charset="77"/>
              </a:rPr>
              <a:t>She climbed up the tree.</a:t>
            </a:r>
          </a:p>
          <a:p>
            <a:pPr marL="278606" indent="-278606">
              <a:buAutoNum type="arabicParenR"/>
            </a:pPr>
            <a:r>
              <a:rPr lang="en-GB" sz="1050" dirty="0">
                <a:latin typeface="Gill Sans MT" panose="020B0502020104020203" pitchFamily="34" charset="77"/>
              </a:rPr>
              <a:t>He sat on the box. </a:t>
            </a:r>
          </a:p>
          <a:p>
            <a:pPr marL="278606" indent="-278606">
              <a:buAutoNum type="arabicParenR"/>
            </a:pPr>
            <a:r>
              <a:rPr lang="en-GB" sz="1050" dirty="0">
                <a:latin typeface="Gill Sans MT" panose="020B0502020104020203" pitchFamily="34" charset="77"/>
              </a:rPr>
              <a:t>She ran past me. </a:t>
            </a:r>
          </a:p>
          <a:p>
            <a:pPr marL="278606" indent="-278606">
              <a:buAutoNum type="arabicParenR"/>
            </a:pPr>
            <a:r>
              <a:rPr lang="en-GB" sz="1050" dirty="0">
                <a:latin typeface="Gill Sans MT" panose="020B0502020104020203" pitchFamily="34" charset="77"/>
              </a:rPr>
              <a:t>He walked across the road. </a:t>
            </a:r>
          </a:p>
          <a:p>
            <a:pPr marL="278606" indent="-278606">
              <a:buAutoNum type="arabicParenR"/>
            </a:pPr>
            <a:r>
              <a:rPr lang="en-GB" sz="1050" dirty="0">
                <a:latin typeface="Gill Sans MT" panose="020B0502020104020203" pitchFamily="34" charset="77"/>
              </a:rPr>
              <a:t>He ran his hands through his hair. </a:t>
            </a:r>
          </a:p>
          <a:p>
            <a:pPr marL="278606" indent="-278606">
              <a:buAutoNum type="arabicParenR"/>
            </a:pPr>
            <a:r>
              <a:rPr lang="en-GB" sz="1050" dirty="0">
                <a:latin typeface="Gill Sans MT" panose="020B0502020104020203" pitchFamily="34" charset="77"/>
              </a:rPr>
              <a:t>She sat down beside me. </a:t>
            </a:r>
          </a:p>
          <a:p>
            <a:pPr marL="278606" indent="-278606">
              <a:buAutoNum type="arabicParenR"/>
            </a:pPr>
            <a:r>
              <a:rPr lang="en-GB" sz="1050" dirty="0">
                <a:latin typeface="Gill Sans MT" panose="020B0502020104020203" pitchFamily="34" charset="77"/>
              </a:rPr>
              <a:t>There was a puppy by her feet.</a:t>
            </a:r>
          </a:p>
          <a:p>
            <a:pPr marL="278606" indent="-278606">
              <a:buAutoNum type="arabicParenR"/>
            </a:pPr>
            <a:r>
              <a:rPr lang="en-GB" sz="1050" dirty="0">
                <a:latin typeface="Gill Sans MT" panose="020B0502020104020203" pitchFamily="34" charset="77"/>
              </a:rPr>
              <a:t>He poured soil into the plant pot.</a:t>
            </a:r>
          </a:p>
          <a:p>
            <a:pPr marL="278606" indent="-278606">
              <a:buAutoNum type="arabicParenR"/>
            </a:pPr>
            <a:r>
              <a:rPr lang="en-GB" sz="1050" dirty="0">
                <a:latin typeface="Gill Sans MT" panose="020B0502020104020203" pitchFamily="34" charset="77"/>
              </a:rPr>
              <a:t>She pulled a tissue out of the box. </a:t>
            </a:r>
          </a:p>
          <a:p>
            <a:pPr marL="278606" indent="-278606">
              <a:buAutoNum type="arabicParenR"/>
            </a:pPr>
            <a:endParaRPr lang="en-GB" sz="1050" dirty="0">
              <a:latin typeface="Gill Sans MT" panose="020B0502020104020203" pitchFamily="34" charset="77"/>
            </a:endParaRPr>
          </a:p>
        </p:txBody>
      </p:sp>
      <p:sp>
        <p:nvSpPr>
          <p:cNvPr id="32" name="Rounded Rectangle 31"/>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33" name="Oval 32"/>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34" name="Rounded Rectangle 33"/>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35" name="Oval 34"/>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42" name="Rounded Rectangle 41"/>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43" name="Oval 42"/>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69" name="Rounded Rectangle 68"/>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70" name="Oval 69"/>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71" name="Rounded Rectangle 70"/>
          <p:cNvSpPr/>
          <p:nvPr/>
        </p:nvSpPr>
        <p:spPr>
          <a:xfrm>
            <a:off x="6772924" y="3608932"/>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72" name="Oval 71"/>
          <p:cNvSpPr/>
          <p:nvPr/>
        </p:nvSpPr>
        <p:spPr>
          <a:xfrm>
            <a:off x="9061585" y="3556269"/>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6076" y="2828658"/>
            <a:ext cx="335778" cy="459485"/>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70161" y="2840620"/>
            <a:ext cx="335778" cy="459485"/>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7623" y="2842268"/>
            <a:ext cx="335778" cy="459485"/>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165" y="6175073"/>
            <a:ext cx="335778" cy="459485"/>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43250" y="6187035"/>
            <a:ext cx="335778" cy="459485"/>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70712" y="6188683"/>
            <a:ext cx="335778" cy="459485"/>
          </a:xfrm>
          <a:prstGeom prst="rect">
            <a:avLst/>
          </a:prstGeom>
        </p:spPr>
      </p:pic>
    </p:spTree>
    <p:extLst>
      <p:ext uri="{BB962C8B-B14F-4D97-AF65-F5344CB8AC3E}">
        <p14:creationId xmlns:p14="http://schemas.microsoft.com/office/powerpoint/2010/main" val="41381821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14" name="TextBox 13"/>
          <p:cNvSpPr txBox="1"/>
          <p:nvPr/>
        </p:nvSpPr>
        <p:spPr>
          <a:xfrm>
            <a:off x="178776" y="610488"/>
            <a:ext cx="2978952" cy="2516073"/>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She walked towards the fence. </a:t>
            </a:r>
          </a:p>
          <a:p>
            <a:pPr marL="278606" indent="-278606">
              <a:buAutoNum type="arabicParenR"/>
            </a:pPr>
            <a:r>
              <a:rPr lang="en-GB" sz="1050" dirty="0">
                <a:latin typeface="Gill Sans MT" panose="020B0502020104020203" pitchFamily="34" charset="77"/>
              </a:rPr>
              <a:t>He ran around the tree.</a:t>
            </a:r>
          </a:p>
          <a:p>
            <a:pPr marL="278606" indent="-278606">
              <a:buAutoNum type="arabicParenR"/>
            </a:pPr>
            <a:r>
              <a:rPr lang="en-GB" sz="1050" dirty="0">
                <a:latin typeface="Gill Sans MT" panose="020B0502020104020203" pitchFamily="34" charset="77"/>
              </a:rPr>
              <a:t>They looked across the river. </a:t>
            </a:r>
          </a:p>
          <a:p>
            <a:pPr marL="278606" indent="-278606">
              <a:buAutoNum type="arabicParenR"/>
            </a:pPr>
            <a:r>
              <a:rPr lang="en-GB" sz="1050" dirty="0">
                <a:latin typeface="Gill Sans MT" panose="020B0502020104020203" pitchFamily="34" charset="77"/>
              </a:rPr>
              <a:t>She stood by me. </a:t>
            </a:r>
          </a:p>
          <a:p>
            <a:pPr marL="278606" indent="-278606">
              <a:buAutoNum type="arabicParenR"/>
            </a:pPr>
            <a:r>
              <a:rPr lang="en-GB" sz="1050" dirty="0">
                <a:latin typeface="Gill Sans MT" panose="020B0502020104020203" pitchFamily="34" charset="77"/>
              </a:rPr>
              <a:t>He packed his clothes in a bag. </a:t>
            </a:r>
          </a:p>
          <a:p>
            <a:pPr marL="278606" indent="-278606">
              <a:buAutoNum type="arabicParenR"/>
            </a:pPr>
            <a:r>
              <a:rPr lang="en-GB" sz="1050" dirty="0">
                <a:latin typeface="Gill Sans MT" panose="020B0502020104020203" pitchFamily="34" charset="77"/>
              </a:rPr>
              <a:t>I walked into the shop. </a:t>
            </a:r>
          </a:p>
          <a:p>
            <a:pPr marL="278606" indent="-278606">
              <a:buAutoNum type="arabicParenR"/>
            </a:pPr>
            <a:r>
              <a:rPr lang="en-GB" sz="1050" dirty="0">
                <a:latin typeface="Gill Sans MT" panose="020B0502020104020203" pitchFamily="34" charset="77"/>
              </a:rPr>
              <a:t>He went out the back door. </a:t>
            </a:r>
          </a:p>
          <a:p>
            <a:pPr marL="278606" indent="-278606">
              <a:buAutoNum type="arabicParenR"/>
            </a:pPr>
            <a:r>
              <a:rPr lang="en-GB" sz="1050" dirty="0">
                <a:latin typeface="Gill Sans MT" panose="020B0502020104020203" pitchFamily="34" charset="77"/>
              </a:rPr>
              <a:t>She put the milk in the fridge. </a:t>
            </a:r>
          </a:p>
          <a:p>
            <a:pPr marL="278606" indent="-278606">
              <a:buAutoNum type="arabicParenR"/>
            </a:pPr>
            <a:r>
              <a:rPr lang="en-GB" sz="1050" dirty="0">
                <a:latin typeface="Gill Sans MT" panose="020B0502020104020203" pitchFamily="34" charset="77"/>
              </a:rPr>
              <a:t>It landed right beside me. </a:t>
            </a:r>
          </a:p>
          <a:p>
            <a:pPr marL="278606" indent="-278606">
              <a:buAutoNum type="arabicParenR"/>
            </a:pPr>
            <a:r>
              <a:rPr lang="en-GB" sz="1050" dirty="0">
                <a:latin typeface="Gill Sans MT" panose="020B0502020104020203" pitchFamily="34" charset="77"/>
              </a:rPr>
              <a:t>He threaded the cotton through the needle.</a:t>
            </a:r>
          </a:p>
          <a:p>
            <a:pPr marL="278606" indent="-278606">
              <a:buAutoNum type="arabicParenR"/>
            </a:pPr>
            <a:endParaRPr lang="en-GB" sz="1050" dirty="0">
              <a:latin typeface="Gill Sans MT" panose="020B0502020104020203" pitchFamily="34" charset="77"/>
            </a:endParaRP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7" name="TextBox 46">
            <a:extLst>
              <a:ext uri="{FF2B5EF4-FFF2-40B4-BE49-F238E27FC236}">
                <a16:creationId xmlns:a16="http://schemas.microsoft.com/office/drawing/2014/main" id="{FE92D84A-903F-ED4F-8C93-E8021C6E44A8}"/>
              </a:ext>
            </a:extLst>
          </p:cNvPr>
          <p:cNvSpPr txBox="1"/>
          <p:nvPr/>
        </p:nvSpPr>
        <p:spPr>
          <a:xfrm>
            <a:off x="3454449" y="610488"/>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She walked towards the fence. </a:t>
            </a:r>
          </a:p>
          <a:p>
            <a:pPr marL="278606" indent="-278606">
              <a:buAutoNum type="arabicParenR"/>
            </a:pPr>
            <a:r>
              <a:rPr lang="en-GB" sz="1050" dirty="0">
                <a:latin typeface="Gill Sans MT" panose="020B0502020104020203" pitchFamily="34" charset="77"/>
              </a:rPr>
              <a:t>He ran around the tree.</a:t>
            </a:r>
          </a:p>
          <a:p>
            <a:pPr marL="278606" indent="-278606">
              <a:buAutoNum type="arabicParenR"/>
            </a:pPr>
            <a:r>
              <a:rPr lang="en-GB" sz="1050" dirty="0">
                <a:latin typeface="Gill Sans MT" panose="020B0502020104020203" pitchFamily="34" charset="77"/>
              </a:rPr>
              <a:t>They looked across the river. </a:t>
            </a:r>
          </a:p>
          <a:p>
            <a:pPr marL="278606" indent="-278606">
              <a:buAutoNum type="arabicParenR"/>
            </a:pPr>
            <a:r>
              <a:rPr lang="en-GB" sz="1050" dirty="0">
                <a:latin typeface="Gill Sans MT" panose="020B0502020104020203" pitchFamily="34" charset="77"/>
              </a:rPr>
              <a:t>She stood by me. </a:t>
            </a:r>
          </a:p>
          <a:p>
            <a:pPr marL="278606" indent="-278606">
              <a:buAutoNum type="arabicParenR"/>
            </a:pPr>
            <a:r>
              <a:rPr lang="en-GB" sz="1050" dirty="0">
                <a:latin typeface="Gill Sans MT" panose="020B0502020104020203" pitchFamily="34" charset="77"/>
              </a:rPr>
              <a:t>He packed his clothes in a bag. </a:t>
            </a:r>
          </a:p>
          <a:p>
            <a:pPr marL="278606" indent="-278606">
              <a:buAutoNum type="arabicParenR"/>
            </a:pPr>
            <a:r>
              <a:rPr lang="en-GB" sz="1050" dirty="0">
                <a:latin typeface="Gill Sans MT" panose="020B0502020104020203" pitchFamily="34" charset="77"/>
              </a:rPr>
              <a:t>I walked into the shop. </a:t>
            </a:r>
          </a:p>
          <a:p>
            <a:pPr marL="278606" indent="-278606">
              <a:buAutoNum type="arabicParenR"/>
            </a:pPr>
            <a:r>
              <a:rPr lang="en-GB" sz="1050" dirty="0">
                <a:latin typeface="Gill Sans MT" panose="020B0502020104020203" pitchFamily="34" charset="77"/>
              </a:rPr>
              <a:t>He went out the back door. </a:t>
            </a:r>
          </a:p>
          <a:p>
            <a:pPr marL="278606" indent="-278606">
              <a:buAutoNum type="arabicParenR"/>
            </a:pPr>
            <a:r>
              <a:rPr lang="en-GB" sz="1050" dirty="0">
                <a:latin typeface="Gill Sans MT" panose="020B0502020104020203" pitchFamily="34" charset="77"/>
              </a:rPr>
              <a:t>She put the milk in the fridge. </a:t>
            </a:r>
          </a:p>
          <a:p>
            <a:pPr marL="278606" indent="-278606">
              <a:buAutoNum type="arabicParenR"/>
            </a:pPr>
            <a:r>
              <a:rPr lang="en-GB" sz="1050" dirty="0">
                <a:latin typeface="Gill Sans MT" panose="020B0502020104020203" pitchFamily="34" charset="77"/>
              </a:rPr>
              <a:t>It landed right beside me. </a:t>
            </a:r>
          </a:p>
          <a:p>
            <a:pPr marL="278606" indent="-278606">
              <a:buAutoNum type="arabicParenR"/>
            </a:pPr>
            <a:r>
              <a:rPr lang="en-GB" sz="1050" dirty="0">
                <a:latin typeface="Gill Sans MT" panose="020B0502020104020203" pitchFamily="34" charset="77"/>
              </a:rPr>
              <a:t>He threaded the cotton through the needle.</a:t>
            </a:r>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2" name="TextBox 51">
            <a:extLst>
              <a:ext uri="{FF2B5EF4-FFF2-40B4-BE49-F238E27FC236}">
                <a16:creationId xmlns:a16="http://schemas.microsoft.com/office/drawing/2014/main" id="{1D8ED843-3579-554E-ACAD-EA693AC1C803}"/>
              </a:ext>
            </a:extLst>
          </p:cNvPr>
          <p:cNvSpPr txBox="1"/>
          <p:nvPr/>
        </p:nvSpPr>
        <p:spPr>
          <a:xfrm>
            <a:off x="6736347" y="610487"/>
            <a:ext cx="2978952" cy="2516073"/>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She walked towards the fence. </a:t>
            </a:r>
          </a:p>
          <a:p>
            <a:pPr marL="278606" indent="-278606">
              <a:buAutoNum type="arabicParenR"/>
            </a:pPr>
            <a:r>
              <a:rPr lang="en-GB" sz="1050" dirty="0">
                <a:latin typeface="Gill Sans MT" panose="020B0502020104020203" pitchFamily="34" charset="77"/>
              </a:rPr>
              <a:t>He ran around the tree.</a:t>
            </a:r>
          </a:p>
          <a:p>
            <a:pPr marL="278606" indent="-278606">
              <a:buAutoNum type="arabicParenR"/>
            </a:pPr>
            <a:r>
              <a:rPr lang="en-GB" sz="1050" dirty="0">
                <a:latin typeface="Gill Sans MT" panose="020B0502020104020203" pitchFamily="34" charset="77"/>
              </a:rPr>
              <a:t>They looked across the river. </a:t>
            </a:r>
          </a:p>
          <a:p>
            <a:pPr marL="278606" indent="-278606">
              <a:buAutoNum type="arabicParenR"/>
            </a:pPr>
            <a:r>
              <a:rPr lang="en-GB" sz="1050" dirty="0">
                <a:latin typeface="Gill Sans MT" panose="020B0502020104020203" pitchFamily="34" charset="77"/>
              </a:rPr>
              <a:t>She stood by me. </a:t>
            </a:r>
          </a:p>
          <a:p>
            <a:pPr marL="278606" indent="-278606">
              <a:buAutoNum type="arabicParenR"/>
            </a:pPr>
            <a:r>
              <a:rPr lang="en-GB" sz="1050" dirty="0">
                <a:latin typeface="Gill Sans MT" panose="020B0502020104020203" pitchFamily="34" charset="77"/>
              </a:rPr>
              <a:t>He packed his clothes in a bag. </a:t>
            </a:r>
          </a:p>
          <a:p>
            <a:pPr marL="278606" indent="-278606">
              <a:buAutoNum type="arabicParenR"/>
            </a:pPr>
            <a:r>
              <a:rPr lang="en-GB" sz="1050" dirty="0">
                <a:latin typeface="Gill Sans MT" panose="020B0502020104020203" pitchFamily="34" charset="77"/>
              </a:rPr>
              <a:t>I walked into the shop. </a:t>
            </a:r>
          </a:p>
          <a:p>
            <a:pPr marL="278606" indent="-278606">
              <a:buAutoNum type="arabicParenR"/>
            </a:pPr>
            <a:r>
              <a:rPr lang="en-GB" sz="1050" dirty="0">
                <a:latin typeface="Gill Sans MT" panose="020B0502020104020203" pitchFamily="34" charset="77"/>
              </a:rPr>
              <a:t>He went out the back door. </a:t>
            </a:r>
          </a:p>
          <a:p>
            <a:pPr marL="278606" indent="-278606">
              <a:buAutoNum type="arabicParenR"/>
            </a:pPr>
            <a:r>
              <a:rPr lang="en-GB" sz="1050" dirty="0">
                <a:latin typeface="Gill Sans MT" panose="020B0502020104020203" pitchFamily="34" charset="77"/>
              </a:rPr>
              <a:t>She put the milk in the fridge. </a:t>
            </a:r>
          </a:p>
          <a:p>
            <a:pPr marL="278606" indent="-278606">
              <a:buAutoNum type="arabicParenR"/>
            </a:pPr>
            <a:r>
              <a:rPr lang="en-GB" sz="1050" dirty="0">
                <a:latin typeface="Gill Sans MT" panose="020B0502020104020203" pitchFamily="34" charset="77"/>
              </a:rPr>
              <a:t>It landed right beside me. </a:t>
            </a:r>
          </a:p>
          <a:p>
            <a:pPr marL="278606" indent="-278606">
              <a:buAutoNum type="arabicParenR"/>
            </a:pPr>
            <a:r>
              <a:rPr lang="en-GB" sz="1050" dirty="0">
                <a:latin typeface="Gill Sans MT" panose="020B0502020104020203" pitchFamily="34" charset="77"/>
              </a:rPr>
              <a:t>He threaded the cotton through the needle.</a:t>
            </a:r>
          </a:p>
          <a:p>
            <a:pPr marL="278606" indent="-278606">
              <a:buAutoNum type="arabicParenR"/>
            </a:pPr>
            <a:endParaRPr lang="en-GB" sz="1050" dirty="0">
              <a:latin typeface="Gill Sans MT" panose="020B0502020104020203" pitchFamily="34" charset="77"/>
            </a:endParaRPr>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7" name="TextBox 56">
            <a:extLst>
              <a:ext uri="{FF2B5EF4-FFF2-40B4-BE49-F238E27FC236}">
                <a16:creationId xmlns:a16="http://schemas.microsoft.com/office/drawing/2014/main" id="{4A97DFBD-447A-0241-AC74-A0A45BB7587F}"/>
              </a:ext>
            </a:extLst>
          </p:cNvPr>
          <p:cNvSpPr txBox="1"/>
          <p:nvPr/>
        </p:nvSpPr>
        <p:spPr>
          <a:xfrm>
            <a:off x="178776" y="3971451"/>
            <a:ext cx="2978952" cy="2516073"/>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She walked towards the fence. </a:t>
            </a:r>
          </a:p>
          <a:p>
            <a:pPr marL="278606" indent="-278606">
              <a:buAutoNum type="arabicParenR"/>
            </a:pPr>
            <a:r>
              <a:rPr lang="en-GB" sz="1050" dirty="0">
                <a:latin typeface="Gill Sans MT" panose="020B0502020104020203" pitchFamily="34" charset="77"/>
              </a:rPr>
              <a:t>He ran around the tree.</a:t>
            </a:r>
          </a:p>
          <a:p>
            <a:pPr marL="278606" indent="-278606">
              <a:buAutoNum type="arabicParenR"/>
            </a:pPr>
            <a:r>
              <a:rPr lang="en-GB" sz="1050" dirty="0">
                <a:latin typeface="Gill Sans MT" panose="020B0502020104020203" pitchFamily="34" charset="77"/>
              </a:rPr>
              <a:t>They looked across the river. </a:t>
            </a:r>
          </a:p>
          <a:p>
            <a:pPr marL="278606" indent="-278606">
              <a:buAutoNum type="arabicParenR"/>
            </a:pPr>
            <a:r>
              <a:rPr lang="en-GB" sz="1050" dirty="0">
                <a:latin typeface="Gill Sans MT" panose="020B0502020104020203" pitchFamily="34" charset="77"/>
              </a:rPr>
              <a:t>She stood by me. </a:t>
            </a:r>
          </a:p>
          <a:p>
            <a:pPr marL="278606" indent="-278606">
              <a:buAutoNum type="arabicParenR"/>
            </a:pPr>
            <a:r>
              <a:rPr lang="en-GB" sz="1050" dirty="0">
                <a:latin typeface="Gill Sans MT" panose="020B0502020104020203" pitchFamily="34" charset="77"/>
              </a:rPr>
              <a:t>He packed his clothes in a bag. </a:t>
            </a:r>
          </a:p>
          <a:p>
            <a:pPr marL="278606" indent="-278606">
              <a:buAutoNum type="arabicParenR"/>
            </a:pPr>
            <a:r>
              <a:rPr lang="en-GB" sz="1050" dirty="0">
                <a:latin typeface="Gill Sans MT" panose="020B0502020104020203" pitchFamily="34" charset="77"/>
              </a:rPr>
              <a:t>I walked into the shop. </a:t>
            </a:r>
          </a:p>
          <a:p>
            <a:pPr marL="278606" indent="-278606">
              <a:buAutoNum type="arabicParenR"/>
            </a:pPr>
            <a:r>
              <a:rPr lang="en-GB" sz="1050" dirty="0">
                <a:latin typeface="Gill Sans MT" panose="020B0502020104020203" pitchFamily="34" charset="77"/>
              </a:rPr>
              <a:t>He went out the back door. </a:t>
            </a:r>
          </a:p>
          <a:p>
            <a:pPr marL="278606" indent="-278606">
              <a:buAutoNum type="arabicParenR"/>
            </a:pPr>
            <a:r>
              <a:rPr lang="en-GB" sz="1050" dirty="0">
                <a:latin typeface="Gill Sans MT" panose="020B0502020104020203" pitchFamily="34" charset="77"/>
              </a:rPr>
              <a:t>She put the milk in the fridge. </a:t>
            </a:r>
          </a:p>
          <a:p>
            <a:pPr marL="278606" indent="-278606">
              <a:buAutoNum type="arabicParenR"/>
            </a:pPr>
            <a:r>
              <a:rPr lang="en-GB" sz="1050" dirty="0">
                <a:latin typeface="Gill Sans MT" panose="020B0502020104020203" pitchFamily="34" charset="77"/>
              </a:rPr>
              <a:t>It landed right beside me. </a:t>
            </a:r>
          </a:p>
          <a:p>
            <a:pPr marL="278606" indent="-278606">
              <a:buAutoNum type="arabicParenR"/>
            </a:pPr>
            <a:r>
              <a:rPr lang="en-GB" sz="1050" dirty="0">
                <a:latin typeface="Gill Sans MT" panose="020B0502020104020203" pitchFamily="34" charset="77"/>
              </a:rPr>
              <a:t>He threaded the cotton through the needle.</a:t>
            </a:r>
          </a:p>
          <a:p>
            <a:pPr marL="278606" indent="-278606">
              <a:buAutoNum type="arabicParenR"/>
            </a:pPr>
            <a:endParaRPr lang="en-GB" sz="1050" dirty="0">
              <a:latin typeface="Gill Sans MT" panose="020B0502020104020203" pitchFamily="34" charset="77"/>
            </a:endParaRPr>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TextBox 61">
            <a:extLst>
              <a:ext uri="{FF2B5EF4-FFF2-40B4-BE49-F238E27FC236}">
                <a16:creationId xmlns:a16="http://schemas.microsoft.com/office/drawing/2014/main" id="{4C090344-7B19-9448-93A6-10F6F49D5F6F}"/>
              </a:ext>
            </a:extLst>
          </p:cNvPr>
          <p:cNvSpPr txBox="1"/>
          <p:nvPr/>
        </p:nvSpPr>
        <p:spPr>
          <a:xfrm>
            <a:off x="3454449" y="3971451"/>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She walked towards the fence. </a:t>
            </a:r>
          </a:p>
          <a:p>
            <a:pPr marL="278606" indent="-278606">
              <a:buAutoNum type="arabicParenR"/>
            </a:pPr>
            <a:r>
              <a:rPr lang="en-GB" sz="1050" dirty="0">
                <a:latin typeface="Gill Sans MT" panose="020B0502020104020203" pitchFamily="34" charset="77"/>
              </a:rPr>
              <a:t>He ran around the tree.</a:t>
            </a:r>
          </a:p>
          <a:p>
            <a:pPr marL="278606" indent="-278606">
              <a:buAutoNum type="arabicParenR"/>
            </a:pPr>
            <a:r>
              <a:rPr lang="en-GB" sz="1050" dirty="0">
                <a:latin typeface="Gill Sans MT" panose="020B0502020104020203" pitchFamily="34" charset="77"/>
              </a:rPr>
              <a:t>They looked across the river. </a:t>
            </a:r>
          </a:p>
          <a:p>
            <a:pPr marL="278606" indent="-278606">
              <a:buAutoNum type="arabicParenR"/>
            </a:pPr>
            <a:r>
              <a:rPr lang="en-GB" sz="1050" dirty="0">
                <a:latin typeface="Gill Sans MT" panose="020B0502020104020203" pitchFamily="34" charset="77"/>
              </a:rPr>
              <a:t>She stood by me. </a:t>
            </a:r>
          </a:p>
          <a:p>
            <a:pPr marL="278606" indent="-278606">
              <a:buAutoNum type="arabicParenR"/>
            </a:pPr>
            <a:r>
              <a:rPr lang="en-GB" sz="1050" dirty="0">
                <a:latin typeface="Gill Sans MT" panose="020B0502020104020203" pitchFamily="34" charset="77"/>
              </a:rPr>
              <a:t>He packed his clothes in a bag. </a:t>
            </a:r>
          </a:p>
          <a:p>
            <a:pPr marL="278606" indent="-278606">
              <a:buAutoNum type="arabicParenR"/>
            </a:pPr>
            <a:r>
              <a:rPr lang="en-GB" sz="1050" dirty="0">
                <a:latin typeface="Gill Sans MT" panose="020B0502020104020203" pitchFamily="34" charset="77"/>
              </a:rPr>
              <a:t>I walked into the shop. </a:t>
            </a:r>
          </a:p>
          <a:p>
            <a:pPr marL="278606" indent="-278606">
              <a:buAutoNum type="arabicParenR"/>
            </a:pPr>
            <a:r>
              <a:rPr lang="en-GB" sz="1050" dirty="0">
                <a:latin typeface="Gill Sans MT" panose="020B0502020104020203" pitchFamily="34" charset="77"/>
              </a:rPr>
              <a:t>He went out the back door. </a:t>
            </a:r>
          </a:p>
          <a:p>
            <a:pPr marL="278606" indent="-278606">
              <a:buAutoNum type="arabicParenR"/>
            </a:pPr>
            <a:r>
              <a:rPr lang="en-GB" sz="1050" dirty="0">
                <a:latin typeface="Gill Sans MT" panose="020B0502020104020203" pitchFamily="34" charset="77"/>
              </a:rPr>
              <a:t>She put the milk in the fridge. </a:t>
            </a:r>
          </a:p>
          <a:p>
            <a:pPr marL="278606" indent="-278606">
              <a:buAutoNum type="arabicParenR"/>
            </a:pPr>
            <a:r>
              <a:rPr lang="en-GB" sz="1050" dirty="0">
                <a:latin typeface="Gill Sans MT" panose="020B0502020104020203" pitchFamily="34" charset="77"/>
              </a:rPr>
              <a:t>It landed right beside me. </a:t>
            </a:r>
          </a:p>
          <a:p>
            <a:pPr marL="278606" indent="-278606">
              <a:buAutoNum type="arabicParenR"/>
            </a:pPr>
            <a:r>
              <a:rPr lang="en-GB" sz="1050" dirty="0">
                <a:latin typeface="Gill Sans MT" panose="020B0502020104020203" pitchFamily="34" charset="77"/>
              </a:rPr>
              <a:t>He threaded the cotton through the needle.</a:t>
            </a:r>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7" name="TextBox 66">
            <a:extLst>
              <a:ext uri="{FF2B5EF4-FFF2-40B4-BE49-F238E27FC236}">
                <a16:creationId xmlns:a16="http://schemas.microsoft.com/office/drawing/2014/main" id="{F893F4E1-8FFC-B749-AEDE-6D59C398D363}"/>
              </a:ext>
            </a:extLst>
          </p:cNvPr>
          <p:cNvSpPr txBox="1"/>
          <p:nvPr/>
        </p:nvSpPr>
        <p:spPr>
          <a:xfrm>
            <a:off x="6736347" y="3971450"/>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She walked towards the fence. </a:t>
            </a:r>
          </a:p>
          <a:p>
            <a:pPr marL="278606" indent="-278606">
              <a:buAutoNum type="arabicParenR"/>
            </a:pPr>
            <a:r>
              <a:rPr lang="en-GB" sz="1050" dirty="0">
                <a:latin typeface="Gill Sans MT" panose="020B0502020104020203" pitchFamily="34" charset="77"/>
              </a:rPr>
              <a:t>He ran around the tree.</a:t>
            </a:r>
          </a:p>
          <a:p>
            <a:pPr marL="278606" indent="-278606">
              <a:buAutoNum type="arabicParenR"/>
            </a:pPr>
            <a:r>
              <a:rPr lang="en-GB" sz="1050" dirty="0">
                <a:latin typeface="Gill Sans MT" panose="020B0502020104020203" pitchFamily="34" charset="77"/>
              </a:rPr>
              <a:t>They looked across the river. </a:t>
            </a:r>
          </a:p>
          <a:p>
            <a:pPr marL="278606" indent="-278606">
              <a:buAutoNum type="arabicParenR"/>
            </a:pPr>
            <a:r>
              <a:rPr lang="en-GB" sz="1050" dirty="0">
                <a:latin typeface="Gill Sans MT" panose="020B0502020104020203" pitchFamily="34" charset="77"/>
              </a:rPr>
              <a:t>She stood by me. </a:t>
            </a:r>
          </a:p>
          <a:p>
            <a:pPr marL="278606" indent="-278606">
              <a:buAutoNum type="arabicParenR"/>
            </a:pPr>
            <a:r>
              <a:rPr lang="en-GB" sz="1050" dirty="0">
                <a:latin typeface="Gill Sans MT" panose="020B0502020104020203" pitchFamily="34" charset="77"/>
              </a:rPr>
              <a:t>He packed his clothes in a bag. </a:t>
            </a:r>
          </a:p>
          <a:p>
            <a:pPr marL="278606" indent="-278606">
              <a:buAutoNum type="arabicParenR"/>
            </a:pPr>
            <a:r>
              <a:rPr lang="en-GB" sz="1050" dirty="0">
                <a:latin typeface="Gill Sans MT" panose="020B0502020104020203" pitchFamily="34" charset="77"/>
              </a:rPr>
              <a:t>I walked into the shop. </a:t>
            </a:r>
          </a:p>
          <a:p>
            <a:pPr marL="278606" indent="-278606">
              <a:buAutoNum type="arabicParenR"/>
            </a:pPr>
            <a:r>
              <a:rPr lang="en-GB" sz="1050" dirty="0">
                <a:latin typeface="Gill Sans MT" panose="020B0502020104020203" pitchFamily="34" charset="77"/>
              </a:rPr>
              <a:t>He went out the back door. </a:t>
            </a:r>
          </a:p>
          <a:p>
            <a:pPr marL="278606" indent="-278606">
              <a:buAutoNum type="arabicParenR"/>
            </a:pPr>
            <a:r>
              <a:rPr lang="en-GB" sz="1050" dirty="0">
                <a:latin typeface="Gill Sans MT" panose="020B0502020104020203" pitchFamily="34" charset="77"/>
              </a:rPr>
              <a:t>She put the milk in the fridge. </a:t>
            </a:r>
          </a:p>
          <a:p>
            <a:pPr marL="278606" indent="-278606">
              <a:buAutoNum type="arabicParenR"/>
            </a:pPr>
            <a:r>
              <a:rPr lang="en-GB" sz="1050" dirty="0">
                <a:latin typeface="Gill Sans MT" panose="020B0502020104020203" pitchFamily="34" charset="77"/>
              </a:rPr>
              <a:t>It landed right beside me. </a:t>
            </a:r>
          </a:p>
          <a:p>
            <a:pPr marL="278606" indent="-278606">
              <a:buAutoNum type="arabicParenR"/>
            </a:pPr>
            <a:r>
              <a:rPr lang="en-GB" sz="1050" dirty="0">
                <a:latin typeface="Gill Sans MT" panose="020B0502020104020203" pitchFamily="34" charset="77"/>
              </a:rPr>
              <a:t>He threaded the cotton through the needle.</a:t>
            </a:r>
          </a:p>
        </p:txBody>
      </p:sp>
      <p:sp>
        <p:nvSpPr>
          <p:cNvPr id="32" name="Rounded Rectangle 31"/>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33" name="Oval 32"/>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34" name="Rounded Rectangle 33"/>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35" name="Oval 34"/>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42" name="Rounded Rectangle 41"/>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43" name="Oval 42"/>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69" name="Rounded Rectangle 68"/>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70" name="Oval 69"/>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71" name="Rounded Rectangle 70"/>
          <p:cNvSpPr/>
          <p:nvPr/>
        </p:nvSpPr>
        <p:spPr>
          <a:xfrm>
            <a:off x="6772924" y="3608932"/>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72" name="Oval 71"/>
          <p:cNvSpPr/>
          <p:nvPr/>
        </p:nvSpPr>
        <p:spPr>
          <a:xfrm>
            <a:off x="9061585" y="3556269"/>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6076" y="2828658"/>
            <a:ext cx="335778" cy="459485"/>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70161" y="2840620"/>
            <a:ext cx="335778" cy="459485"/>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7623" y="2842268"/>
            <a:ext cx="335778" cy="459485"/>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165" y="6175073"/>
            <a:ext cx="335778" cy="459485"/>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43250" y="6187035"/>
            <a:ext cx="335778" cy="459485"/>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70712" y="6188683"/>
            <a:ext cx="335778" cy="459485"/>
          </a:xfrm>
          <a:prstGeom prst="rect">
            <a:avLst/>
          </a:prstGeom>
        </p:spPr>
      </p:pic>
    </p:spTree>
    <p:extLst>
      <p:ext uri="{BB962C8B-B14F-4D97-AF65-F5344CB8AC3E}">
        <p14:creationId xmlns:p14="http://schemas.microsoft.com/office/powerpoint/2010/main" val="17247495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14" name="TextBox 13"/>
          <p:cNvSpPr txBox="1"/>
          <p:nvPr/>
        </p:nvSpPr>
        <p:spPr>
          <a:xfrm>
            <a:off x="178776" y="610488"/>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Hannah sat by the board.</a:t>
            </a:r>
          </a:p>
          <a:p>
            <a:pPr marL="278606" indent="-278606">
              <a:buAutoNum type="arabicParenR"/>
            </a:pPr>
            <a:r>
              <a:rPr lang="en-GB" sz="1050" dirty="0">
                <a:latin typeface="Gill Sans MT" panose="020B0502020104020203" pitchFamily="34" charset="77"/>
              </a:rPr>
              <a:t>Maisie is in the book corner. </a:t>
            </a:r>
          </a:p>
          <a:p>
            <a:pPr marL="278606" indent="-278606">
              <a:buAutoNum type="arabicParenR"/>
            </a:pPr>
            <a:r>
              <a:rPr lang="en-GB" sz="1050" dirty="0">
                <a:latin typeface="Gill Sans MT" panose="020B0502020104020203" pitchFamily="34" charset="77"/>
              </a:rPr>
              <a:t>They lined up near the door. </a:t>
            </a:r>
          </a:p>
          <a:p>
            <a:pPr marL="278606" indent="-278606">
              <a:buAutoNum type="arabicParenR"/>
            </a:pPr>
            <a:r>
              <a:rPr lang="en-GB" sz="1050" dirty="0">
                <a:latin typeface="Gill Sans MT" panose="020B0502020104020203" pitchFamily="34" charset="77"/>
              </a:rPr>
              <a:t>He took a pencil out of the pot. </a:t>
            </a:r>
          </a:p>
          <a:p>
            <a:pPr marL="278606" indent="-278606">
              <a:buAutoNum type="arabicParenR"/>
            </a:pPr>
            <a:r>
              <a:rPr lang="en-GB" sz="1050" dirty="0">
                <a:latin typeface="Gill Sans MT" panose="020B0502020104020203" pitchFamily="34" charset="77"/>
              </a:rPr>
              <a:t>They ran beyond the gate. </a:t>
            </a:r>
          </a:p>
          <a:p>
            <a:pPr marL="278606" indent="-278606">
              <a:buAutoNum type="arabicParenR"/>
            </a:pPr>
            <a:r>
              <a:rPr lang="en-GB" sz="1050" dirty="0">
                <a:latin typeface="Gill Sans MT" panose="020B0502020104020203" pitchFamily="34" charset="77"/>
              </a:rPr>
              <a:t>The sign hung above the door. </a:t>
            </a:r>
          </a:p>
          <a:p>
            <a:pPr marL="278606" indent="-278606">
              <a:buAutoNum type="arabicParenR"/>
            </a:pPr>
            <a:r>
              <a:rPr lang="en-GB" sz="1050" dirty="0">
                <a:latin typeface="Gill Sans MT" panose="020B0502020104020203" pitchFamily="34" charset="77"/>
              </a:rPr>
              <a:t>There was soil below their feet .</a:t>
            </a:r>
          </a:p>
          <a:p>
            <a:pPr marL="278606" indent="-278606">
              <a:buAutoNum type="arabicParenR"/>
            </a:pPr>
            <a:r>
              <a:rPr lang="en-GB" sz="1050" dirty="0">
                <a:latin typeface="Gill Sans MT" panose="020B0502020104020203" pitchFamily="34" charset="77"/>
              </a:rPr>
              <a:t>He leaned on the gate.</a:t>
            </a:r>
          </a:p>
          <a:p>
            <a:pPr marL="278606" indent="-278606">
              <a:buAutoNum type="arabicParenR"/>
            </a:pPr>
            <a:r>
              <a:rPr lang="en-GB" sz="1050" dirty="0">
                <a:latin typeface="Gill Sans MT" panose="020B0502020104020203" pitchFamily="34" charset="77"/>
              </a:rPr>
              <a:t>He put his bag on the table. </a:t>
            </a:r>
          </a:p>
          <a:p>
            <a:pPr marL="278606" indent="-278606">
              <a:buAutoNum type="arabicParenR"/>
            </a:pPr>
            <a:r>
              <a:rPr lang="en-GB" sz="1050" dirty="0">
                <a:latin typeface="Gill Sans MT" panose="020B0502020104020203" pitchFamily="34" charset="77"/>
              </a:rPr>
              <a:t>She threw it out of the window. </a:t>
            </a:r>
          </a:p>
          <a:p>
            <a:pPr marL="278606" indent="-278606">
              <a:buAutoNum type="arabicParenR"/>
            </a:pPr>
            <a:endParaRPr lang="en-GB" sz="1050" dirty="0">
              <a:latin typeface="Gill Sans MT" panose="020B0502020104020203" pitchFamily="34" charset="77"/>
            </a:endParaRP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7" name="TextBox 46">
            <a:extLst>
              <a:ext uri="{FF2B5EF4-FFF2-40B4-BE49-F238E27FC236}">
                <a16:creationId xmlns:a16="http://schemas.microsoft.com/office/drawing/2014/main" id="{FE92D84A-903F-ED4F-8C93-E8021C6E44A8}"/>
              </a:ext>
            </a:extLst>
          </p:cNvPr>
          <p:cNvSpPr txBox="1"/>
          <p:nvPr/>
        </p:nvSpPr>
        <p:spPr>
          <a:xfrm>
            <a:off x="3454449" y="610488"/>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Hannah sat by the board.</a:t>
            </a:r>
          </a:p>
          <a:p>
            <a:pPr marL="278606" indent="-278606">
              <a:buAutoNum type="arabicParenR"/>
            </a:pPr>
            <a:r>
              <a:rPr lang="en-GB" sz="1050" dirty="0">
                <a:latin typeface="Gill Sans MT" panose="020B0502020104020203" pitchFamily="34" charset="77"/>
              </a:rPr>
              <a:t>Maisie is in the book corner. </a:t>
            </a:r>
          </a:p>
          <a:p>
            <a:pPr marL="278606" indent="-278606">
              <a:buAutoNum type="arabicParenR"/>
            </a:pPr>
            <a:r>
              <a:rPr lang="en-GB" sz="1050" dirty="0">
                <a:latin typeface="Gill Sans MT" panose="020B0502020104020203" pitchFamily="34" charset="77"/>
              </a:rPr>
              <a:t>They lined up near the door. </a:t>
            </a:r>
          </a:p>
          <a:p>
            <a:pPr marL="278606" indent="-278606">
              <a:buAutoNum type="arabicParenR"/>
            </a:pPr>
            <a:r>
              <a:rPr lang="en-GB" sz="1050" dirty="0">
                <a:latin typeface="Gill Sans MT" panose="020B0502020104020203" pitchFamily="34" charset="77"/>
              </a:rPr>
              <a:t>He took a pencil out of the pot. </a:t>
            </a:r>
          </a:p>
          <a:p>
            <a:pPr marL="278606" indent="-278606">
              <a:buAutoNum type="arabicParenR"/>
            </a:pPr>
            <a:r>
              <a:rPr lang="en-GB" sz="1050" dirty="0">
                <a:latin typeface="Gill Sans MT" panose="020B0502020104020203" pitchFamily="34" charset="77"/>
              </a:rPr>
              <a:t>They ran beyond the gate. </a:t>
            </a:r>
          </a:p>
          <a:p>
            <a:pPr marL="278606" indent="-278606">
              <a:buAutoNum type="arabicParenR"/>
            </a:pPr>
            <a:r>
              <a:rPr lang="en-GB" sz="1050" dirty="0">
                <a:latin typeface="Gill Sans MT" panose="020B0502020104020203" pitchFamily="34" charset="77"/>
              </a:rPr>
              <a:t>The sign hung above the door. </a:t>
            </a:r>
          </a:p>
          <a:p>
            <a:pPr marL="278606" indent="-278606">
              <a:buAutoNum type="arabicParenR"/>
            </a:pPr>
            <a:r>
              <a:rPr lang="en-GB" sz="1050" dirty="0">
                <a:latin typeface="Gill Sans MT" panose="020B0502020104020203" pitchFamily="34" charset="77"/>
              </a:rPr>
              <a:t>There was soil below their feet .</a:t>
            </a:r>
          </a:p>
          <a:p>
            <a:pPr marL="278606" indent="-278606">
              <a:buAutoNum type="arabicParenR"/>
            </a:pPr>
            <a:r>
              <a:rPr lang="en-GB" sz="1050" dirty="0">
                <a:latin typeface="Gill Sans MT" panose="020B0502020104020203" pitchFamily="34" charset="77"/>
              </a:rPr>
              <a:t>He leaned on the gate.</a:t>
            </a:r>
          </a:p>
          <a:p>
            <a:pPr marL="278606" indent="-278606">
              <a:buAutoNum type="arabicParenR"/>
            </a:pPr>
            <a:r>
              <a:rPr lang="en-GB" sz="1050" dirty="0">
                <a:latin typeface="Gill Sans MT" panose="020B0502020104020203" pitchFamily="34" charset="77"/>
              </a:rPr>
              <a:t>He put his bag on the table. </a:t>
            </a:r>
          </a:p>
          <a:p>
            <a:pPr marL="278606" indent="-278606">
              <a:buAutoNum type="arabicParenR"/>
            </a:pPr>
            <a:r>
              <a:rPr lang="en-GB" sz="1050" dirty="0">
                <a:latin typeface="Gill Sans MT" panose="020B0502020104020203" pitchFamily="34" charset="77"/>
              </a:rPr>
              <a:t>She threw it out of the window. </a:t>
            </a:r>
          </a:p>
          <a:p>
            <a:pPr marL="278606" indent="-278606">
              <a:buAutoNum type="arabicParenR"/>
            </a:pPr>
            <a:endParaRPr lang="en-GB" sz="1050" dirty="0">
              <a:latin typeface="Gill Sans MT" panose="020B0502020104020203" pitchFamily="34" charset="77"/>
            </a:endParaRPr>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2" name="TextBox 51">
            <a:extLst>
              <a:ext uri="{FF2B5EF4-FFF2-40B4-BE49-F238E27FC236}">
                <a16:creationId xmlns:a16="http://schemas.microsoft.com/office/drawing/2014/main" id="{1D8ED843-3579-554E-ACAD-EA693AC1C803}"/>
              </a:ext>
            </a:extLst>
          </p:cNvPr>
          <p:cNvSpPr txBox="1"/>
          <p:nvPr/>
        </p:nvSpPr>
        <p:spPr>
          <a:xfrm>
            <a:off x="6736347" y="610487"/>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Hannah sat by the board.</a:t>
            </a:r>
          </a:p>
          <a:p>
            <a:pPr marL="278606" indent="-278606">
              <a:buAutoNum type="arabicParenR"/>
            </a:pPr>
            <a:r>
              <a:rPr lang="en-GB" sz="1050" dirty="0">
                <a:latin typeface="Gill Sans MT" panose="020B0502020104020203" pitchFamily="34" charset="77"/>
              </a:rPr>
              <a:t>Maisie is in the book corner. </a:t>
            </a:r>
          </a:p>
          <a:p>
            <a:pPr marL="278606" indent="-278606">
              <a:buAutoNum type="arabicParenR"/>
            </a:pPr>
            <a:r>
              <a:rPr lang="en-GB" sz="1050" dirty="0">
                <a:latin typeface="Gill Sans MT" panose="020B0502020104020203" pitchFamily="34" charset="77"/>
              </a:rPr>
              <a:t>They lined up near the door. </a:t>
            </a:r>
          </a:p>
          <a:p>
            <a:pPr marL="278606" indent="-278606">
              <a:buAutoNum type="arabicParenR"/>
            </a:pPr>
            <a:r>
              <a:rPr lang="en-GB" sz="1050" dirty="0">
                <a:latin typeface="Gill Sans MT" panose="020B0502020104020203" pitchFamily="34" charset="77"/>
              </a:rPr>
              <a:t>He took a pencil out of the pot. </a:t>
            </a:r>
          </a:p>
          <a:p>
            <a:pPr marL="278606" indent="-278606">
              <a:buAutoNum type="arabicParenR"/>
            </a:pPr>
            <a:r>
              <a:rPr lang="en-GB" sz="1050" dirty="0">
                <a:latin typeface="Gill Sans MT" panose="020B0502020104020203" pitchFamily="34" charset="77"/>
              </a:rPr>
              <a:t>They ran beyond the gate. </a:t>
            </a:r>
          </a:p>
          <a:p>
            <a:pPr marL="278606" indent="-278606">
              <a:buAutoNum type="arabicParenR"/>
            </a:pPr>
            <a:r>
              <a:rPr lang="en-GB" sz="1050" dirty="0">
                <a:latin typeface="Gill Sans MT" panose="020B0502020104020203" pitchFamily="34" charset="77"/>
              </a:rPr>
              <a:t>The sign hung above the door. </a:t>
            </a:r>
          </a:p>
          <a:p>
            <a:pPr marL="278606" indent="-278606">
              <a:buAutoNum type="arabicParenR"/>
            </a:pPr>
            <a:r>
              <a:rPr lang="en-GB" sz="1050" dirty="0">
                <a:latin typeface="Gill Sans MT" panose="020B0502020104020203" pitchFamily="34" charset="77"/>
              </a:rPr>
              <a:t>There was soil below their feet .</a:t>
            </a:r>
          </a:p>
          <a:p>
            <a:pPr marL="278606" indent="-278606">
              <a:buAutoNum type="arabicParenR"/>
            </a:pPr>
            <a:r>
              <a:rPr lang="en-GB" sz="1050" dirty="0">
                <a:latin typeface="Gill Sans MT" panose="020B0502020104020203" pitchFamily="34" charset="77"/>
              </a:rPr>
              <a:t>He leaned on the gate.</a:t>
            </a:r>
          </a:p>
          <a:p>
            <a:pPr marL="278606" indent="-278606">
              <a:buAutoNum type="arabicParenR"/>
            </a:pPr>
            <a:r>
              <a:rPr lang="en-GB" sz="1050" dirty="0">
                <a:latin typeface="Gill Sans MT" panose="020B0502020104020203" pitchFamily="34" charset="77"/>
              </a:rPr>
              <a:t>He put his bag on the table. </a:t>
            </a:r>
          </a:p>
          <a:p>
            <a:pPr marL="278606" indent="-278606">
              <a:buAutoNum type="arabicParenR"/>
            </a:pPr>
            <a:r>
              <a:rPr lang="en-GB" sz="1050" dirty="0">
                <a:latin typeface="Gill Sans MT" panose="020B0502020104020203" pitchFamily="34" charset="77"/>
              </a:rPr>
              <a:t>She threw it out of the window. </a:t>
            </a:r>
          </a:p>
          <a:p>
            <a:pPr marL="278606" indent="-278606">
              <a:buAutoNum type="arabicParenR"/>
            </a:pPr>
            <a:endParaRPr lang="en-GB" sz="1050" dirty="0">
              <a:latin typeface="Gill Sans MT" panose="020B0502020104020203" pitchFamily="34" charset="77"/>
            </a:endParaRPr>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7" name="TextBox 56">
            <a:extLst>
              <a:ext uri="{FF2B5EF4-FFF2-40B4-BE49-F238E27FC236}">
                <a16:creationId xmlns:a16="http://schemas.microsoft.com/office/drawing/2014/main" id="{4A97DFBD-447A-0241-AC74-A0A45BB7587F}"/>
              </a:ext>
            </a:extLst>
          </p:cNvPr>
          <p:cNvSpPr txBox="1"/>
          <p:nvPr/>
        </p:nvSpPr>
        <p:spPr>
          <a:xfrm>
            <a:off x="178776" y="3971451"/>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Hannah sat by the board.</a:t>
            </a:r>
          </a:p>
          <a:p>
            <a:pPr marL="278606" indent="-278606">
              <a:buAutoNum type="arabicParenR"/>
            </a:pPr>
            <a:r>
              <a:rPr lang="en-GB" sz="1050" dirty="0">
                <a:latin typeface="Gill Sans MT" panose="020B0502020104020203" pitchFamily="34" charset="77"/>
              </a:rPr>
              <a:t>Maisie is in the book corner. </a:t>
            </a:r>
          </a:p>
          <a:p>
            <a:pPr marL="278606" indent="-278606">
              <a:buAutoNum type="arabicParenR"/>
            </a:pPr>
            <a:r>
              <a:rPr lang="en-GB" sz="1050" dirty="0">
                <a:latin typeface="Gill Sans MT" panose="020B0502020104020203" pitchFamily="34" charset="77"/>
              </a:rPr>
              <a:t>They lined up near the door. </a:t>
            </a:r>
          </a:p>
          <a:p>
            <a:pPr marL="278606" indent="-278606">
              <a:buAutoNum type="arabicParenR"/>
            </a:pPr>
            <a:r>
              <a:rPr lang="en-GB" sz="1050" dirty="0">
                <a:latin typeface="Gill Sans MT" panose="020B0502020104020203" pitchFamily="34" charset="77"/>
              </a:rPr>
              <a:t>He took a pencil out of the pot. </a:t>
            </a:r>
          </a:p>
          <a:p>
            <a:pPr marL="278606" indent="-278606">
              <a:buAutoNum type="arabicParenR"/>
            </a:pPr>
            <a:r>
              <a:rPr lang="en-GB" sz="1050" dirty="0">
                <a:latin typeface="Gill Sans MT" panose="020B0502020104020203" pitchFamily="34" charset="77"/>
              </a:rPr>
              <a:t>They ran beyond the gate. </a:t>
            </a:r>
          </a:p>
          <a:p>
            <a:pPr marL="278606" indent="-278606">
              <a:buAutoNum type="arabicParenR"/>
            </a:pPr>
            <a:r>
              <a:rPr lang="en-GB" sz="1050" dirty="0">
                <a:latin typeface="Gill Sans MT" panose="020B0502020104020203" pitchFamily="34" charset="77"/>
              </a:rPr>
              <a:t>The sign hung above the door. </a:t>
            </a:r>
          </a:p>
          <a:p>
            <a:pPr marL="278606" indent="-278606">
              <a:buAutoNum type="arabicParenR"/>
            </a:pPr>
            <a:r>
              <a:rPr lang="en-GB" sz="1050" dirty="0">
                <a:latin typeface="Gill Sans MT" panose="020B0502020104020203" pitchFamily="34" charset="77"/>
              </a:rPr>
              <a:t>There was soil below their feet .</a:t>
            </a:r>
          </a:p>
          <a:p>
            <a:pPr marL="278606" indent="-278606">
              <a:buAutoNum type="arabicParenR"/>
            </a:pPr>
            <a:r>
              <a:rPr lang="en-GB" sz="1050" dirty="0">
                <a:latin typeface="Gill Sans MT" panose="020B0502020104020203" pitchFamily="34" charset="77"/>
              </a:rPr>
              <a:t>He leaned on the gate.</a:t>
            </a:r>
          </a:p>
          <a:p>
            <a:pPr marL="278606" indent="-278606">
              <a:buAutoNum type="arabicParenR"/>
            </a:pPr>
            <a:r>
              <a:rPr lang="en-GB" sz="1050" dirty="0">
                <a:latin typeface="Gill Sans MT" panose="020B0502020104020203" pitchFamily="34" charset="77"/>
              </a:rPr>
              <a:t>He put his bag on the table. </a:t>
            </a:r>
          </a:p>
          <a:p>
            <a:pPr marL="278606" indent="-278606">
              <a:buAutoNum type="arabicParenR"/>
            </a:pPr>
            <a:r>
              <a:rPr lang="en-GB" sz="1050" dirty="0">
                <a:latin typeface="Gill Sans MT" panose="020B0502020104020203" pitchFamily="34" charset="77"/>
              </a:rPr>
              <a:t>She threw it out of the window. </a:t>
            </a:r>
          </a:p>
          <a:p>
            <a:pPr marL="278606" indent="-278606">
              <a:buAutoNum type="arabicParenR"/>
            </a:pPr>
            <a:endParaRPr lang="en-GB" sz="1050" dirty="0">
              <a:latin typeface="Gill Sans MT" panose="020B0502020104020203" pitchFamily="34" charset="77"/>
            </a:endParaRPr>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TextBox 61">
            <a:extLst>
              <a:ext uri="{FF2B5EF4-FFF2-40B4-BE49-F238E27FC236}">
                <a16:creationId xmlns:a16="http://schemas.microsoft.com/office/drawing/2014/main" id="{4C090344-7B19-9448-93A6-10F6F49D5F6F}"/>
              </a:ext>
            </a:extLst>
          </p:cNvPr>
          <p:cNvSpPr txBox="1"/>
          <p:nvPr/>
        </p:nvSpPr>
        <p:spPr>
          <a:xfrm>
            <a:off x="3454449" y="3971451"/>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Hannah sat by the board.</a:t>
            </a:r>
          </a:p>
          <a:p>
            <a:pPr marL="278606" indent="-278606">
              <a:buAutoNum type="arabicParenR"/>
            </a:pPr>
            <a:r>
              <a:rPr lang="en-GB" sz="1050" dirty="0">
                <a:latin typeface="Gill Sans MT" panose="020B0502020104020203" pitchFamily="34" charset="77"/>
              </a:rPr>
              <a:t>Maisie is in the book corner. </a:t>
            </a:r>
          </a:p>
          <a:p>
            <a:pPr marL="278606" indent="-278606">
              <a:buAutoNum type="arabicParenR"/>
            </a:pPr>
            <a:r>
              <a:rPr lang="en-GB" sz="1050" dirty="0">
                <a:latin typeface="Gill Sans MT" panose="020B0502020104020203" pitchFamily="34" charset="77"/>
              </a:rPr>
              <a:t>They lined up near the door. </a:t>
            </a:r>
          </a:p>
          <a:p>
            <a:pPr marL="278606" indent="-278606">
              <a:buAutoNum type="arabicParenR"/>
            </a:pPr>
            <a:r>
              <a:rPr lang="en-GB" sz="1050" dirty="0">
                <a:latin typeface="Gill Sans MT" panose="020B0502020104020203" pitchFamily="34" charset="77"/>
              </a:rPr>
              <a:t>He took a pencil out of the pot. </a:t>
            </a:r>
          </a:p>
          <a:p>
            <a:pPr marL="278606" indent="-278606">
              <a:buAutoNum type="arabicParenR"/>
            </a:pPr>
            <a:r>
              <a:rPr lang="en-GB" sz="1050" dirty="0">
                <a:latin typeface="Gill Sans MT" panose="020B0502020104020203" pitchFamily="34" charset="77"/>
              </a:rPr>
              <a:t>They ran beyond the gate. </a:t>
            </a:r>
          </a:p>
          <a:p>
            <a:pPr marL="278606" indent="-278606">
              <a:buAutoNum type="arabicParenR"/>
            </a:pPr>
            <a:r>
              <a:rPr lang="en-GB" sz="1050" dirty="0">
                <a:latin typeface="Gill Sans MT" panose="020B0502020104020203" pitchFamily="34" charset="77"/>
              </a:rPr>
              <a:t>The sign hung above the door. </a:t>
            </a:r>
          </a:p>
          <a:p>
            <a:pPr marL="278606" indent="-278606">
              <a:buAutoNum type="arabicParenR"/>
            </a:pPr>
            <a:r>
              <a:rPr lang="en-GB" sz="1050" dirty="0">
                <a:latin typeface="Gill Sans MT" panose="020B0502020104020203" pitchFamily="34" charset="77"/>
              </a:rPr>
              <a:t>There was soil below their feet .</a:t>
            </a:r>
          </a:p>
          <a:p>
            <a:pPr marL="278606" indent="-278606">
              <a:buAutoNum type="arabicParenR"/>
            </a:pPr>
            <a:r>
              <a:rPr lang="en-GB" sz="1050" dirty="0">
                <a:latin typeface="Gill Sans MT" panose="020B0502020104020203" pitchFamily="34" charset="77"/>
              </a:rPr>
              <a:t>He leaned on the gate.</a:t>
            </a:r>
          </a:p>
          <a:p>
            <a:pPr marL="278606" indent="-278606">
              <a:buAutoNum type="arabicParenR"/>
            </a:pPr>
            <a:r>
              <a:rPr lang="en-GB" sz="1050" dirty="0">
                <a:latin typeface="Gill Sans MT" panose="020B0502020104020203" pitchFamily="34" charset="77"/>
              </a:rPr>
              <a:t>He put his bag on the table. </a:t>
            </a:r>
          </a:p>
          <a:p>
            <a:pPr marL="278606" indent="-278606">
              <a:buAutoNum type="arabicParenR"/>
            </a:pPr>
            <a:r>
              <a:rPr lang="en-GB" sz="1050" dirty="0">
                <a:latin typeface="Gill Sans MT" panose="020B0502020104020203" pitchFamily="34" charset="77"/>
              </a:rPr>
              <a:t>She threw it out of the window. </a:t>
            </a:r>
          </a:p>
          <a:p>
            <a:pPr marL="278606" indent="-278606">
              <a:buAutoNum type="arabicParenR"/>
            </a:pPr>
            <a:endParaRPr lang="en-GB" sz="1050" dirty="0">
              <a:latin typeface="Gill Sans MT" panose="020B0502020104020203" pitchFamily="34" charset="77"/>
            </a:endParaRPr>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7" name="TextBox 66">
            <a:extLst>
              <a:ext uri="{FF2B5EF4-FFF2-40B4-BE49-F238E27FC236}">
                <a16:creationId xmlns:a16="http://schemas.microsoft.com/office/drawing/2014/main" id="{F893F4E1-8FFC-B749-AEDE-6D59C398D363}"/>
              </a:ext>
            </a:extLst>
          </p:cNvPr>
          <p:cNvSpPr txBox="1"/>
          <p:nvPr/>
        </p:nvSpPr>
        <p:spPr>
          <a:xfrm>
            <a:off x="6736347" y="3971450"/>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Hannah sat by the board.</a:t>
            </a:r>
          </a:p>
          <a:p>
            <a:pPr marL="278606" indent="-278606">
              <a:buAutoNum type="arabicParenR"/>
            </a:pPr>
            <a:r>
              <a:rPr lang="en-GB" sz="1050" dirty="0">
                <a:latin typeface="Gill Sans MT" panose="020B0502020104020203" pitchFamily="34" charset="77"/>
              </a:rPr>
              <a:t>Maisie is in the book corner. </a:t>
            </a:r>
          </a:p>
          <a:p>
            <a:pPr marL="278606" indent="-278606">
              <a:buAutoNum type="arabicParenR"/>
            </a:pPr>
            <a:r>
              <a:rPr lang="en-GB" sz="1050" dirty="0">
                <a:latin typeface="Gill Sans MT" panose="020B0502020104020203" pitchFamily="34" charset="77"/>
              </a:rPr>
              <a:t>They lined up near the door. </a:t>
            </a:r>
          </a:p>
          <a:p>
            <a:pPr marL="278606" indent="-278606">
              <a:buAutoNum type="arabicParenR"/>
            </a:pPr>
            <a:r>
              <a:rPr lang="en-GB" sz="1050" dirty="0">
                <a:latin typeface="Gill Sans MT" panose="020B0502020104020203" pitchFamily="34" charset="77"/>
              </a:rPr>
              <a:t>He took a pencil out of the pot. </a:t>
            </a:r>
          </a:p>
          <a:p>
            <a:pPr marL="278606" indent="-278606">
              <a:buAutoNum type="arabicParenR"/>
            </a:pPr>
            <a:r>
              <a:rPr lang="en-GB" sz="1050" dirty="0">
                <a:latin typeface="Gill Sans MT" panose="020B0502020104020203" pitchFamily="34" charset="77"/>
              </a:rPr>
              <a:t>They ran beyond the gate. </a:t>
            </a:r>
          </a:p>
          <a:p>
            <a:pPr marL="278606" indent="-278606">
              <a:buAutoNum type="arabicParenR"/>
            </a:pPr>
            <a:r>
              <a:rPr lang="en-GB" sz="1050" dirty="0">
                <a:latin typeface="Gill Sans MT" panose="020B0502020104020203" pitchFamily="34" charset="77"/>
              </a:rPr>
              <a:t>The sign hung above the door. </a:t>
            </a:r>
          </a:p>
          <a:p>
            <a:pPr marL="278606" indent="-278606">
              <a:buAutoNum type="arabicParenR"/>
            </a:pPr>
            <a:r>
              <a:rPr lang="en-GB" sz="1050" dirty="0">
                <a:latin typeface="Gill Sans MT" panose="020B0502020104020203" pitchFamily="34" charset="77"/>
              </a:rPr>
              <a:t>There was soil below their feet .</a:t>
            </a:r>
          </a:p>
          <a:p>
            <a:pPr marL="278606" indent="-278606">
              <a:buAutoNum type="arabicParenR"/>
            </a:pPr>
            <a:r>
              <a:rPr lang="en-GB" sz="1050" dirty="0">
                <a:latin typeface="Gill Sans MT" panose="020B0502020104020203" pitchFamily="34" charset="77"/>
              </a:rPr>
              <a:t>He leaned on the gate.</a:t>
            </a:r>
          </a:p>
          <a:p>
            <a:pPr marL="278606" indent="-278606">
              <a:buAutoNum type="arabicParenR"/>
            </a:pPr>
            <a:r>
              <a:rPr lang="en-GB" sz="1050" dirty="0">
                <a:latin typeface="Gill Sans MT" panose="020B0502020104020203" pitchFamily="34" charset="77"/>
              </a:rPr>
              <a:t>He put his bag on the table. </a:t>
            </a:r>
          </a:p>
          <a:p>
            <a:pPr marL="278606" indent="-278606">
              <a:buAutoNum type="arabicParenR"/>
            </a:pPr>
            <a:r>
              <a:rPr lang="en-GB" sz="1050" dirty="0">
                <a:latin typeface="Gill Sans MT" panose="020B0502020104020203" pitchFamily="34" charset="77"/>
              </a:rPr>
              <a:t>She threw it out of the window. </a:t>
            </a:r>
          </a:p>
          <a:p>
            <a:pPr marL="278606" indent="-278606">
              <a:buAutoNum type="arabicParenR"/>
            </a:pPr>
            <a:endParaRPr lang="en-GB" sz="1050" dirty="0">
              <a:latin typeface="Gill Sans MT" panose="020B0502020104020203" pitchFamily="34" charset="77"/>
            </a:endParaRPr>
          </a:p>
        </p:txBody>
      </p:sp>
      <p:sp>
        <p:nvSpPr>
          <p:cNvPr id="32" name="Rounded Rectangle 31"/>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33" name="Oval 32"/>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34" name="Rounded Rectangle 33"/>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35" name="Oval 34"/>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42" name="Rounded Rectangle 41"/>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43" name="Oval 42"/>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69" name="Rounded Rectangle 68"/>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70" name="Oval 69"/>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71" name="Rounded Rectangle 70"/>
          <p:cNvSpPr/>
          <p:nvPr/>
        </p:nvSpPr>
        <p:spPr>
          <a:xfrm>
            <a:off x="6772924" y="3608932"/>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72" name="Oval 71"/>
          <p:cNvSpPr/>
          <p:nvPr/>
        </p:nvSpPr>
        <p:spPr>
          <a:xfrm>
            <a:off x="9061585" y="3556269"/>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6076" y="2828658"/>
            <a:ext cx="335778" cy="459485"/>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70161" y="2840620"/>
            <a:ext cx="335778" cy="459485"/>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7623" y="2842268"/>
            <a:ext cx="335778" cy="459485"/>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165" y="6175073"/>
            <a:ext cx="335778" cy="459485"/>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43250" y="6187035"/>
            <a:ext cx="335778" cy="459485"/>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70712" y="6188683"/>
            <a:ext cx="335778" cy="459485"/>
          </a:xfrm>
          <a:prstGeom prst="rect">
            <a:avLst/>
          </a:prstGeom>
        </p:spPr>
      </p:pic>
    </p:spTree>
    <p:extLst>
      <p:ext uri="{BB962C8B-B14F-4D97-AF65-F5344CB8AC3E}">
        <p14:creationId xmlns:p14="http://schemas.microsoft.com/office/powerpoint/2010/main" val="36279754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14" name="TextBox 13"/>
          <p:cNvSpPr txBox="1"/>
          <p:nvPr/>
        </p:nvSpPr>
        <p:spPr>
          <a:xfrm>
            <a:off x="178776" y="610488"/>
            <a:ext cx="2978952" cy="2516073"/>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He hung his coat on the hook. </a:t>
            </a:r>
          </a:p>
          <a:p>
            <a:pPr marL="278606" indent="-278606">
              <a:buAutoNum type="arabicParenR"/>
            </a:pPr>
            <a:r>
              <a:rPr lang="en-GB" sz="1050" dirty="0">
                <a:latin typeface="Gill Sans MT" panose="020B0502020104020203" pitchFamily="34" charset="77"/>
              </a:rPr>
              <a:t>She sat down beside me. </a:t>
            </a:r>
          </a:p>
          <a:p>
            <a:pPr marL="278606" indent="-278606">
              <a:buAutoNum type="arabicParenR"/>
            </a:pPr>
            <a:r>
              <a:rPr lang="en-GB" sz="1050" dirty="0">
                <a:latin typeface="Gill Sans MT" panose="020B0502020104020203" pitchFamily="34" charset="77"/>
              </a:rPr>
              <a:t>The ball went over the fence. </a:t>
            </a:r>
          </a:p>
          <a:p>
            <a:pPr marL="278606" indent="-278606">
              <a:buAutoNum type="arabicParenR"/>
            </a:pPr>
            <a:r>
              <a:rPr lang="en-GB" sz="1050" dirty="0">
                <a:latin typeface="Gill Sans MT" panose="020B0502020104020203" pitchFamily="34" charset="77"/>
              </a:rPr>
              <a:t>The puppy chewed through the blanked. </a:t>
            </a:r>
          </a:p>
          <a:p>
            <a:pPr marL="278606" indent="-278606">
              <a:buAutoNum type="arabicParenR"/>
            </a:pPr>
            <a:r>
              <a:rPr lang="en-GB" sz="1050" dirty="0">
                <a:latin typeface="Gill Sans MT" panose="020B0502020104020203" pitchFamily="34" charset="77"/>
              </a:rPr>
              <a:t>I sat on the chair. </a:t>
            </a:r>
          </a:p>
          <a:p>
            <a:pPr marL="278606" indent="-278606">
              <a:buAutoNum type="arabicParenR"/>
            </a:pPr>
            <a:r>
              <a:rPr lang="en-GB" sz="1050" dirty="0">
                <a:latin typeface="Gill Sans MT" panose="020B0502020104020203" pitchFamily="34" charset="77"/>
              </a:rPr>
              <a:t>He climbed under the table. </a:t>
            </a:r>
          </a:p>
          <a:p>
            <a:pPr marL="278606" indent="-278606">
              <a:buAutoNum type="arabicParenR"/>
            </a:pPr>
            <a:r>
              <a:rPr lang="en-GB" sz="1050" dirty="0">
                <a:latin typeface="Gill Sans MT" panose="020B0502020104020203" pitchFamily="34" charset="77"/>
              </a:rPr>
              <a:t>The cat sat in the window.</a:t>
            </a:r>
          </a:p>
          <a:p>
            <a:pPr marL="278606" indent="-278606">
              <a:buAutoNum type="arabicParenR"/>
            </a:pPr>
            <a:r>
              <a:rPr lang="en-GB" sz="1050" dirty="0">
                <a:latin typeface="Gill Sans MT" panose="020B0502020104020203" pitchFamily="34" charset="77"/>
              </a:rPr>
              <a:t>He wandered across the road.</a:t>
            </a:r>
          </a:p>
          <a:p>
            <a:pPr marL="278606" indent="-278606">
              <a:buAutoNum type="arabicParenR"/>
            </a:pPr>
            <a:r>
              <a:rPr lang="en-GB" sz="1050" dirty="0">
                <a:latin typeface="Gill Sans MT" panose="020B0502020104020203" pitchFamily="34" charset="77"/>
              </a:rPr>
              <a:t>A wave of pain shot through me. </a:t>
            </a:r>
          </a:p>
          <a:p>
            <a:pPr marL="278606" indent="-278606">
              <a:buAutoNum type="arabicParenR"/>
            </a:pPr>
            <a:r>
              <a:rPr lang="en-GB" sz="1050" dirty="0">
                <a:latin typeface="Gill Sans MT" panose="020B0502020104020203" pitchFamily="34" charset="77"/>
              </a:rPr>
              <a:t>I stubbed my toe on the table.</a:t>
            </a:r>
          </a:p>
          <a:p>
            <a:pPr marL="278606" indent="-278606">
              <a:buAutoNum type="arabicParenR"/>
            </a:pPr>
            <a:endParaRPr lang="en-GB" sz="1050" dirty="0">
              <a:latin typeface="Gill Sans MT" panose="020B0502020104020203" pitchFamily="34" charset="77"/>
            </a:endParaRP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7" name="TextBox 46">
            <a:extLst>
              <a:ext uri="{FF2B5EF4-FFF2-40B4-BE49-F238E27FC236}">
                <a16:creationId xmlns:a16="http://schemas.microsoft.com/office/drawing/2014/main" id="{FE92D84A-903F-ED4F-8C93-E8021C6E44A8}"/>
              </a:ext>
            </a:extLst>
          </p:cNvPr>
          <p:cNvSpPr txBox="1"/>
          <p:nvPr/>
        </p:nvSpPr>
        <p:spPr>
          <a:xfrm>
            <a:off x="3454449" y="610488"/>
            <a:ext cx="2978952" cy="2516073"/>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He hung his coat on the hook. </a:t>
            </a:r>
          </a:p>
          <a:p>
            <a:pPr marL="278606" indent="-278606">
              <a:buAutoNum type="arabicParenR"/>
            </a:pPr>
            <a:r>
              <a:rPr lang="en-GB" sz="1050" dirty="0">
                <a:latin typeface="Gill Sans MT" panose="020B0502020104020203" pitchFamily="34" charset="77"/>
              </a:rPr>
              <a:t>She sat down beside me. </a:t>
            </a:r>
          </a:p>
          <a:p>
            <a:pPr marL="278606" indent="-278606">
              <a:buAutoNum type="arabicParenR"/>
            </a:pPr>
            <a:r>
              <a:rPr lang="en-GB" sz="1050" dirty="0">
                <a:latin typeface="Gill Sans MT" panose="020B0502020104020203" pitchFamily="34" charset="77"/>
              </a:rPr>
              <a:t>The ball went over the fence. </a:t>
            </a:r>
          </a:p>
          <a:p>
            <a:pPr marL="278606" indent="-278606">
              <a:buAutoNum type="arabicParenR"/>
            </a:pPr>
            <a:r>
              <a:rPr lang="en-GB" sz="1050" dirty="0">
                <a:latin typeface="Gill Sans MT" panose="020B0502020104020203" pitchFamily="34" charset="77"/>
              </a:rPr>
              <a:t>The puppy chewed through the blanked. </a:t>
            </a:r>
          </a:p>
          <a:p>
            <a:pPr marL="278606" indent="-278606">
              <a:buAutoNum type="arabicParenR"/>
            </a:pPr>
            <a:r>
              <a:rPr lang="en-GB" sz="1050" dirty="0">
                <a:latin typeface="Gill Sans MT" panose="020B0502020104020203" pitchFamily="34" charset="77"/>
              </a:rPr>
              <a:t>I sat on the chair. </a:t>
            </a:r>
          </a:p>
          <a:p>
            <a:pPr marL="278606" indent="-278606">
              <a:buAutoNum type="arabicParenR"/>
            </a:pPr>
            <a:r>
              <a:rPr lang="en-GB" sz="1050" dirty="0">
                <a:latin typeface="Gill Sans MT" panose="020B0502020104020203" pitchFamily="34" charset="77"/>
              </a:rPr>
              <a:t>He climbed under the table. </a:t>
            </a:r>
          </a:p>
          <a:p>
            <a:pPr marL="278606" indent="-278606">
              <a:buAutoNum type="arabicParenR"/>
            </a:pPr>
            <a:r>
              <a:rPr lang="en-GB" sz="1050" dirty="0">
                <a:latin typeface="Gill Sans MT" panose="020B0502020104020203" pitchFamily="34" charset="77"/>
              </a:rPr>
              <a:t>The cat sat in the window.</a:t>
            </a:r>
          </a:p>
          <a:p>
            <a:pPr marL="278606" indent="-278606">
              <a:buAutoNum type="arabicParenR"/>
            </a:pPr>
            <a:r>
              <a:rPr lang="en-GB" sz="1050" dirty="0">
                <a:latin typeface="Gill Sans MT" panose="020B0502020104020203" pitchFamily="34" charset="77"/>
              </a:rPr>
              <a:t>He wandered across the road.</a:t>
            </a:r>
          </a:p>
          <a:p>
            <a:pPr marL="278606" indent="-278606">
              <a:buAutoNum type="arabicParenR"/>
            </a:pPr>
            <a:r>
              <a:rPr lang="en-GB" sz="1050" dirty="0">
                <a:latin typeface="Gill Sans MT" panose="020B0502020104020203" pitchFamily="34" charset="77"/>
              </a:rPr>
              <a:t>A wave of pain shot through me. </a:t>
            </a:r>
          </a:p>
          <a:p>
            <a:pPr marL="278606" indent="-278606">
              <a:buAutoNum type="arabicParenR"/>
            </a:pPr>
            <a:r>
              <a:rPr lang="en-GB" sz="1050" dirty="0">
                <a:latin typeface="Gill Sans MT" panose="020B0502020104020203" pitchFamily="34" charset="77"/>
              </a:rPr>
              <a:t>I stubbed my toe on the table.</a:t>
            </a:r>
          </a:p>
          <a:p>
            <a:pPr marL="278606" indent="-278606">
              <a:buAutoNum type="arabicParenR"/>
            </a:pPr>
            <a:endParaRPr lang="en-GB" sz="1050" dirty="0">
              <a:latin typeface="Gill Sans MT" panose="020B0502020104020203" pitchFamily="34" charset="77"/>
            </a:endParaRPr>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2" name="TextBox 51">
            <a:extLst>
              <a:ext uri="{FF2B5EF4-FFF2-40B4-BE49-F238E27FC236}">
                <a16:creationId xmlns:a16="http://schemas.microsoft.com/office/drawing/2014/main" id="{1D8ED843-3579-554E-ACAD-EA693AC1C803}"/>
              </a:ext>
            </a:extLst>
          </p:cNvPr>
          <p:cNvSpPr txBox="1"/>
          <p:nvPr/>
        </p:nvSpPr>
        <p:spPr>
          <a:xfrm>
            <a:off x="6736347" y="610487"/>
            <a:ext cx="2978952" cy="2516073"/>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He hung his coat on the hook. </a:t>
            </a:r>
          </a:p>
          <a:p>
            <a:pPr marL="278606" indent="-278606">
              <a:buAutoNum type="arabicParenR"/>
            </a:pPr>
            <a:r>
              <a:rPr lang="en-GB" sz="1050" dirty="0">
                <a:latin typeface="Gill Sans MT" panose="020B0502020104020203" pitchFamily="34" charset="77"/>
              </a:rPr>
              <a:t>She sat down beside me. </a:t>
            </a:r>
          </a:p>
          <a:p>
            <a:pPr marL="278606" indent="-278606">
              <a:buAutoNum type="arabicParenR"/>
            </a:pPr>
            <a:r>
              <a:rPr lang="en-GB" sz="1050" dirty="0">
                <a:latin typeface="Gill Sans MT" panose="020B0502020104020203" pitchFamily="34" charset="77"/>
              </a:rPr>
              <a:t>The ball went over the fence. </a:t>
            </a:r>
          </a:p>
          <a:p>
            <a:pPr marL="278606" indent="-278606">
              <a:buAutoNum type="arabicParenR"/>
            </a:pPr>
            <a:r>
              <a:rPr lang="en-GB" sz="1050" dirty="0">
                <a:latin typeface="Gill Sans MT" panose="020B0502020104020203" pitchFamily="34" charset="77"/>
              </a:rPr>
              <a:t>The puppy chewed through the blanked. </a:t>
            </a:r>
          </a:p>
          <a:p>
            <a:pPr marL="278606" indent="-278606">
              <a:buAutoNum type="arabicParenR"/>
            </a:pPr>
            <a:r>
              <a:rPr lang="en-GB" sz="1050" dirty="0">
                <a:latin typeface="Gill Sans MT" panose="020B0502020104020203" pitchFamily="34" charset="77"/>
              </a:rPr>
              <a:t>I sat on the chair. </a:t>
            </a:r>
          </a:p>
          <a:p>
            <a:pPr marL="278606" indent="-278606">
              <a:buAutoNum type="arabicParenR"/>
            </a:pPr>
            <a:r>
              <a:rPr lang="en-GB" sz="1050" dirty="0">
                <a:latin typeface="Gill Sans MT" panose="020B0502020104020203" pitchFamily="34" charset="77"/>
              </a:rPr>
              <a:t>He climbed under the table. </a:t>
            </a:r>
          </a:p>
          <a:p>
            <a:pPr marL="278606" indent="-278606">
              <a:buAutoNum type="arabicParenR"/>
            </a:pPr>
            <a:r>
              <a:rPr lang="en-GB" sz="1050" dirty="0">
                <a:latin typeface="Gill Sans MT" panose="020B0502020104020203" pitchFamily="34" charset="77"/>
              </a:rPr>
              <a:t>The cat sat in the window.</a:t>
            </a:r>
          </a:p>
          <a:p>
            <a:pPr marL="278606" indent="-278606">
              <a:buAutoNum type="arabicParenR"/>
            </a:pPr>
            <a:r>
              <a:rPr lang="en-GB" sz="1050" dirty="0">
                <a:latin typeface="Gill Sans MT" panose="020B0502020104020203" pitchFamily="34" charset="77"/>
              </a:rPr>
              <a:t>He wandered across the road.</a:t>
            </a:r>
          </a:p>
          <a:p>
            <a:pPr marL="278606" indent="-278606">
              <a:buAutoNum type="arabicParenR"/>
            </a:pPr>
            <a:r>
              <a:rPr lang="en-GB" sz="1050" dirty="0">
                <a:latin typeface="Gill Sans MT" panose="020B0502020104020203" pitchFamily="34" charset="77"/>
              </a:rPr>
              <a:t>A wave of pain shot through me. </a:t>
            </a:r>
          </a:p>
          <a:p>
            <a:pPr marL="278606" indent="-278606">
              <a:buAutoNum type="arabicParenR"/>
            </a:pPr>
            <a:r>
              <a:rPr lang="en-GB" sz="1050" dirty="0">
                <a:latin typeface="Gill Sans MT" panose="020B0502020104020203" pitchFamily="34" charset="77"/>
              </a:rPr>
              <a:t>I stubbed my toe on the table.</a:t>
            </a:r>
          </a:p>
          <a:p>
            <a:pPr marL="278606" indent="-278606">
              <a:buAutoNum type="arabicParenR"/>
            </a:pPr>
            <a:endParaRPr lang="en-GB" sz="1050" dirty="0">
              <a:latin typeface="Gill Sans MT" panose="020B0502020104020203" pitchFamily="34" charset="77"/>
            </a:endParaRPr>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7" name="TextBox 56">
            <a:extLst>
              <a:ext uri="{FF2B5EF4-FFF2-40B4-BE49-F238E27FC236}">
                <a16:creationId xmlns:a16="http://schemas.microsoft.com/office/drawing/2014/main" id="{4A97DFBD-447A-0241-AC74-A0A45BB7587F}"/>
              </a:ext>
            </a:extLst>
          </p:cNvPr>
          <p:cNvSpPr txBox="1"/>
          <p:nvPr/>
        </p:nvSpPr>
        <p:spPr>
          <a:xfrm>
            <a:off x="178776" y="3971451"/>
            <a:ext cx="2978952" cy="2516073"/>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He hung his coat on the hook. </a:t>
            </a:r>
          </a:p>
          <a:p>
            <a:pPr marL="278606" indent="-278606">
              <a:buAutoNum type="arabicParenR"/>
            </a:pPr>
            <a:r>
              <a:rPr lang="en-GB" sz="1050" dirty="0">
                <a:latin typeface="Gill Sans MT" panose="020B0502020104020203" pitchFamily="34" charset="77"/>
              </a:rPr>
              <a:t>She sat down beside me. </a:t>
            </a:r>
          </a:p>
          <a:p>
            <a:pPr marL="278606" indent="-278606">
              <a:buAutoNum type="arabicParenR"/>
            </a:pPr>
            <a:r>
              <a:rPr lang="en-GB" sz="1050" dirty="0">
                <a:latin typeface="Gill Sans MT" panose="020B0502020104020203" pitchFamily="34" charset="77"/>
              </a:rPr>
              <a:t>The ball went over the fence. </a:t>
            </a:r>
          </a:p>
          <a:p>
            <a:pPr marL="278606" indent="-278606">
              <a:buAutoNum type="arabicParenR"/>
            </a:pPr>
            <a:r>
              <a:rPr lang="en-GB" sz="1050" dirty="0">
                <a:latin typeface="Gill Sans MT" panose="020B0502020104020203" pitchFamily="34" charset="77"/>
              </a:rPr>
              <a:t>The puppy chewed through the blanked. </a:t>
            </a:r>
          </a:p>
          <a:p>
            <a:pPr marL="278606" indent="-278606">
              <a:buAutoNum type="arabicParenR"/>
            </a:pPr>
            <a:r>
              <a:rPr lang="en-GB" sz="1050" dirty="0">
                <a:latin typeface="Gill Sans MT" panose="020B0502020104020203" pitchFamily="34" charset="77"/>
              </a:rPr>
              <a:t>I sat on the chair. </a:t>
            </a:r>
          </a:p>
          <a:p>
            <a:pPr marL="278606" indent="-278606">
              <a:buAutoNum type="arabicParenR"/>
            </a:pPr>
            <a:r>
              <a:rPr lang="en-GB" sz="1050" dirty="0">
                <a:latin typeface="Gill Sans MT" panose="020B0502020104020203" pitchFamily="34" charset="77"/>
              </a:rPr>
              <a:t>He climbed under the table. </a:t>
            </a:r>
          </a:p>
          <a:p>
            <a:pPr marL="278606" indent="-278606">
              <a:buAutoNum type="arabicParenR"/>
            </a:pPr>
            <a:r>
              <a:rPr lang="en-GB" sz="1050" dirty="0">
                <a:latin typeface="Gill Sans MT" panose="020B0502020104020203" pitchFamily="34" charset="77"/>
              </a:rPr>
              <a:t>The cat sat in the window.</a:t>
            </a:r>
          </a:p>
          <a:p>
            <a:pPr marL="278606" indent="-278606">
              <a:buAutoNum type="arabicParenR"/>
            </a:pPr>
            <a:r>
              <a:rPr lang="en-GB" sz="1050" dirty="0">
                <a:latin typeface="Gill Sans MT" panose="020B0502020104020203" pitchFamily="34" charset="77"/>
              </a:rPr>
              <a:t>He wandered across the road.</a:t>
            </a:r>
          </a:p>
          <a:p>
            <a:pPr marL="278606" indent="-278606">
              <a:buAutoNum type="arabicParenR"/>
            </a:pPr>
            <a:r>
              <a:rPr lang="en-GB" sz="1050" dirty="0">
                <a:latin typeface="Gill Sans MT" panose="020B0502020104020203" pitchFamily="34" charset="77"/>
              </a:rPr>
              <a:t>A wave of pain shot through me. </a:t>
            </a:r>
          </a:p>
          <a:p>
            <a:pPr marL="278606" indent="-278606">
              <a:buAutoNum type="arabicParenR"/>
            </a:pPr>
            <a:r>
              <a:rPr lang="en-GB" sz="1050" dirty="0">
                <a:latin typeface="Gill Sans MT" panose="020B0502020104020203" pitchFamily="34" charset="77"/>
              </a:rPr>
              <a:t>I stubbed my toe on the table.</a:t>
            </a:r>
          </a:p>
          <a:p>
            <a:pPr marL="278606" indent="-278606">
              <a:buAutoNum type="arabicParenR"/>
            </a:pPr>
            <a:endParaRPr lang="en-GB" sz="1050" dirty="0">
              <a:latin typeface="Gill Sans MT" panose="020B0502020104020203" pitchFamily="34" charset="77"/>
            </a:endParaRPr>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TextBox 61">
            <a:extLst>
              <a:ext uri="{FF2B5EF4-FFF2-40B4-BE49-F238E27FC236}">
                <a16:creationId xmlns:a16="http://schemas.microsoft.com/office/drawing/2014/main" id="{4C090344-7B19-9448-93A6-10F6F49D5F6F}"/>
              </a:ext>
            </a:extLst>
          </p:cNvPr>
          <p:cNvSpPr txBox="1"/>
          <p:nvPr/>
        </p:nvSpPr>
        <p:spPr>
          <a:xfrm>
            <a:off x="3454449" y="3971451"/>
            <a:ext cx="2978952" cy="2516073"/>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He hung his coat on the hook. </a:t>
            </a:r>
          </a:p>
          <a:p>
            <a:pPr marL="278606" indent="-278606">
              <a:buAutoNum type="arabicParenR"/>
            </a:pPr>
            <a:r>
              <a:rPr lang="en-GB" sz="1050" dirty="0">
                <a:latin typeface="Gill Sans MT" panose="020B0502020104020203" pitchFamily="34" charset="77"/>
              </a:rPr>
              <a:t>She sat down beside me. </a:t>
            </a:r>
          </a:p>
          <a:p>
            <a:pPr marL="278606" indent="-278606">
              <a:buAutoNum type="arabicParenR"/>
            </a:pPr>
            <a:r>
              <a:rPr lang="en-GB" sz="1050" dirty="0">
                <a:latin typeface="Gill Sans MT" panose="020B0502020104020203" pitchFamily="34" charset="77"/>
              </a:rPr>
              <a:t>The ball went over the fence. </a:t>
            </a:r>
          </a:p>
          <a:p>
            <a:pPr marL="278606" indent="-278606">
              <a:buAutoNum type="arabicParenR"/>
            </a:pPr>
            <a:r>
              <a:rPr lang="en-GB" sz="1050" dirty="0">
                <a:latin typeface="Gill Sans MT" panose="020B0502020104020203" pitchFamily="34" charset="77"/>
              </a:rPr>
              <a:t>The puppy chewed through the blanked. </a:t>
            </a:r>
          </a:p>
          <a:p>
            <a:pPr marL="278606" indent="-278606">
              <a:buAutoNum type="arabicParenR"/>
            </a:pPr>
            <a:r>
              <a:rPr lang="en-GB" sz="1050" dirty="0">
                <a:latin typeface="Gill Sans MT" panose="020B0502020104020203" pitchFamily="34" charset="77"/>
              </a:rPr>
              <a:t>I sat on the chair. </a:t>
            </a:r>
          </a:p>
          <a:p>
            <a:pPr marL="278606" indent="-278606">
              <a:buAutoNum type="arabicParenR"/>
            </a:pPr>
            <a:r>
              <a:rPr lang="en-GB" sz="1050" dirty="0">
                <a:latin typeface="Gill Sans MT" panose="020B0502020104020203" pitchFamily="34" charset="77"/>
              </a:rPr>
              <a:t>He climbed under the table. </a:t>
            </a:r>
          </a:p>
          <a:p>
            <a:pPr marL="278606" indent="-278606">
              <a:buAutoNum type="arabicParenR"/>
            </a:pPr>
            <a:r>
              <a:rPr lang="en-GB" sz="1050" dirty="0">
                <a:latin typeface="Gill Sans MT" panose="020B0502020104020203" pitchFamily="34" charset="77"/>
              </a:rPr>
              <a:t>The cat sat in the window.</a:t>
            </a:r>
          </a:p>
          <a:p>
            <a:pPr marL="278606" indent="-278606">
              <a:buAutoNum type="arabicParenR"/>
            </a:pPr>
            <a:r>
              <a:rPr lang="en-GB" sz="1050" dirty="0">
                <a:latin typeface="Gill Sans MT" panose="020B0502020104020203" pitchFamily="34" charset="77"/>
              </a:rPr>
              <a:t>He wandered across the road.</a:t>
            </a:r>
          </a:p>
          <a:p>
            <a:pPr marL="278606" indent="-278606">
              <a:buAutoNum type="arabicParenR"/>
            </a:pPr>
            <a:r>
              <a:rPr lang="en-GB" sz="1050" dirty="0">
                <a:latin typeface="Gill Sans MT" panose="020B0502020104020203" pitchFamily="34" charset="77"/>
              </a:rPr>
              <a:t>A wave of pain shot through me. </a:t>
            </a:r>
          </a:p>
          <a:p>
            <a:pPr marL="278606" indent="-278606">
              <a:buAutoNum type="arabicParenR"/>
            </a:pPr>
            <a:r>
              <a:rPr lang="en-GB" sz="1050" dirty="0">
                <a:latin typeface="Gill Sans MT" panose="020B0502020104020203" pitchFamily="34" charset="77"/>
              </a:rPr>
              <a:t>I stubbed my toe on the table.</a:t>
            </a:r>
          </a:p>
          <a:p>
            <a:pPr marL="278606" indent="-278606">
              <a:buAutoNum type="arabicParenR"/>
            </a:pPr>
            <a:endParaRPr lang="en-GB" sz="1050" dirty="0">
              <a:latin typeface="Gill Sans MT" panose="020B0502020104020203" pitchFamily="34" charset="77"/>
            </a:endParaRPr>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7" name="TextBox 66">
            <a:extLst>
              <a:ext uri="{FF2B5EF4-FFF2-40B4-BE49-F238E27FC236}">
                <a16:creationId xmlns:a16="http://schemas.microsoft.com/office/drawing/2014/main" id="{F893F4E1-8FFC-B749-AEDE-6D59C398D363}"/>
              </a:ext>
            </a:extLst>
          </p:cNvPr>
          <p:cNvSpPr txBox="1"/>
          <p:nvPr/>
        </p:nvSpPr>
        <p:spPr>
          <a:xfrm>
            <a:off x="6736347" y="3971450"/>
            <a:ext cx="2978952" cy="2516073"/>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He hung his coat on the hook. </a:t>
            </a:r>
          </a:p>
          <a:p>
            <a:pPr marL="278606" indent="-278606">
              <a:buAutoNum type="arabicParenR"/>
            </a:pPr>
            <a:r>
              <a:rPr lang="en-GB" sz="1050" dirty="0">
                <a:latin typeface="Gill Sans MT" panose="020B0502020104020203" pitchFamily="34" charset="77"/>
              </a:rPr>
              <a:t>She sat down beside me. </a:t>
            </a:r>
          </a:p>
          <a:p>
            <a:pPr marL="278606" indent="-278606">
              <a:buAutoNum type="arabicParenR"/>
            </a:pPr>
            <a:r>
              <a:rPr lang="en-GB" sz="1050" dirty="0">
                <a:latin typeface="Gill Sans MT" panose="020B0502020104020203" pitchFamily="34" charset="77"/>
              </a:rPr>
              <a:t>The ball went over the fence. </a:t>
            </a:r>
          </a:p>
          <a:p>
            <a:pPr marL="278606" indent="-278606">
              <a:buAutoNum type="arabicParenR"/>
            </a:pPr>
            <a:r>
              <a:rPr lang="en-GB" sz="1050" dirty="0">
                <a:latin typeface="Gill Sans MT" panose="020B0502020104020203" pitchFamily="34" charset="77"/>
              </a:rPr>
              <a:t>The puppy chewed through the blanked. </a:t>
            </a:r>
          </a:p>
          <a:p>
            <a:pPr marL="278606" indent="-278606">
              <a:buAutoNum type="arabicParenR"/>
            </a:pPr>
            <a:r>
              <a:rPr lang="en-GB" sz="1050" dirty="0">
                <a:latin typeface="Gill Sans MT" panose="020B0502020104020203" pitchFamily="34" charset="77"/>
              </a:rPr>
              <a:t>I sat on the chair. </a:t>
            </a:r>
          </a:p>
          <a:p>
            <a:pPr marL="278606" indent="-278606">
              <a:buAutoNum type="arabicParenR"/>
            </a:pPr>
            <a:r>
              <a:rPr lang="en-GB" sz="1050" dirty="0">
                <a:latin typeface="Gill Sans MT" panose="020B0502020104020203" pitchFamily="34" charset="77"/>
              </a:rPr>
              <a:t>He climbed under the table. </a:t>
            </a:r>
          </a:p>
          <a:p>
            <a:pPr marL="278606" indent="-278606">
              <a:buAutoNum type="arabicParenR"/>
            </a:pPr>
            <a:r>
              <a:rPr lang="en-GB" sz="1050" dirty="0">
                <a:latin typeface="Gill Sans MT" panose="020B0502020104020203" pitchFamily="34" charset="77"/>
              </a:rPr>
              <a:t>The cat sat in the window.</a:t>
            </a:r>
          </a:p>
          <a:p>
            <a:pPr marL="278606" indent="-278606">
              <a:buAutoNum type="arabicParenR"/>
            </a:pPr>
            <a:r>
              <a:rPr lang="en-GB" sz="1050" dirty="0">
                <a:latin typeface="Gill Sans MT" panose="020B0502020104020203" pitchFamily="34" charset="77"/>
              </a:rPr>
              <a:t>He wandered across the road.</a:t>
            </a:r>
          </a:p>
          <a:p>
            <a:pPr marL="278606" indent="-278606">
              <a:buAutoNum type="arabicParenR"/>
            </a:pPr>
            <a:r>
              <a:rPr lang="en-GB" sz="1050" dirty="0">
                <a:latin typeface="Gill Sans MT" panose="020B0502020104020203" pitchFamily="34" charset="77"/>
              </a:rPr>
              <a:t>A wave of pain shot through me. </a:t>
            </a:r>
          </a:p>
          <a:p>
            <a:pPr marL="278606" indent="-278606">
              <a:buAutoNum type="arabicParenR"/>
            </a:pPr>
            <a:r>
              <a:rPr lang="en-GB" sz="1050" dirty="0">
                <a:latin typeface="Gill Sans MT" panose="020B0502020104020203" pitchFamily="34" charset="77"/>
              </a:rPr>
              <a:t>I stubbed my toe on the table.</a:t>
            </a:r>
          </a:p>
          <a:p>
            <a:pPr marL="278606" indent="-278606">
              <a:buAutoNum type="arabicParenR"/>
            </a:pPr>
            <a:endParaRPr lang="en-GB" sz="1050" dirty="0">
              <a:latin typeface="Gill Sans MT" panose="020B0502020104020203" pitchFamily="34" charset="77"/>
            </a:endParaRPr>
          </a:p>
        </p:txBody>
      </p:sp>
      <p:sp>
        <p:nvSpPr>
          <p:cNvPr id="32" name="Rounded Rectangle 31"/>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33" name="Oval 32"/>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34" name="Rounded Rectangle 33"/>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35" name="Oval 34"/>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42" name="Rounded Rectangle 41"/>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43" name="Oval 42"/>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69" name="Rounded Rectangle 68"/>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70" name="Oval 69"/>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71" name="Rounded Rectangle 70"/>
          <p:cNvSpPr/>
          <p:nvPr/>
        </p:nvSpPr>
        <p:spPr>
          <a:xfrm>
            <a:off x="6772924" y="3608932"/>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72" name="Oval 71"/>
          <p:cNvSpPr/>
          <p:nvPr/>
        </p:nvSpPr>
        <p:spPr>
          <a:xfrm>
            <a:off x="9061585" y="3556269"/>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6076" y="2828658"/>
            <a:ext cx="335778" cy="459485"/>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70161" y="2840620"/>
            <a:ext cx="335778" cy="459485"/>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7623" y="2842268"/>
            <a:ext cx="335778" cy="459485"/>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165" y="6175073"/>
            <a:ext cx="335778" cy="459485"/>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43250" y="6187035"/>
            <a:ext cx="335778" cy="459485"/>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70712" y="6188683"/>
            <a:ext cx="335778" cy="459485"/>
          </a:xfrm>
          <a:prstGeom prst="rect">
            <a:avLst/>
          </a:prstGeom>
        </p:spPr>
      </p:pic>
    </p:spTree>
    <p:extLst>
      <p:ext uri="{BB962C8B-B14F-4D97-AF65-F5344CB8AC3E}">
        <p14:creationId xmlns:p14="http://schemas.microsoft.com/office/powerpoint/2010/main" val="1063125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14" name="TextBox 13"/>
          <p:cNvSpPr txBox="1"/>
          <p:nvPr/>
        </p:nvSpPr>
        <p:spPr>
          <a:xfrm>
            <a:off x="178776" y="610488"/>
            <a:ext cx="2978952" cy="2192908"/>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They walked </a:t>
            </a:r>
            <a:r>
              <a:rPr lang="en-GB" sz="1050" u="sng" dirty="0">
                <a:latin typeface="Gill Sans MT" panose="020B0502020104020203" pitchFamily="34" charset="77"/>
              </a:rPr>
              <a:t>down</a:t>
            </a:r>
            <a:r>
              <a:rPr lang="en-GB" sz="1050" dirty="0">
                <a:latin typeface="Gill Sans MT" panose="020B0502020104020203" pitchFamily="34" charset="77"/>
              </a:rPr>
              <a:t> the stairs. </a:t>
            </a:r>
          </a:p>
          <a:p>
            <a:pPr marL="278606" indent="-278606">
              <a:buAutoNum type="arabicParenR"/>
            </a:pPr>
            <a:r>
              <a:rPr lang="en-GB" sz="1050" dirty="0">
                <a:latin typeface="Gill Sans MT" panose="020B0502020104020203" pitchFamily="34" charset="77"/>
              </a:rPr>
              <a:t>She wandered </a:t>
            </a:r>
            <a:r>
              <a:rPr lang="en-GB" sz="1050" u="sng" dirty="0">
                <a:latin typeface="Gill Sans MT" panose="020B0502020104020203" pitchFamily="34" charset="77"/>
              </a:rPr>
              <a:t>through</a:t>
            </a:r>
            <a:r>
              <a:rPr lang="en-GB" sz="1050" dirty="0">
                <a:latin typeface="Gill Sans MT" panose="020B0502020104020203" pitchFamily="34" charset="77"/>
              </a:rPr>
              <a:t> the woods.</a:t>
            </a:r>
          </a:p>
          <a:p>
            <a:pPr marL="278606" indent="-278606">
              <a:buAutoNum type="arabicParenR"/>
            </a:pPr>
            <a:r>
              <a:rPr lang="en-GB" sz="1050" dirty="0">
                <a:latin typeface="Gill Sans MT" panose="020B0502020104020203" pitchFamily="34" charset="77"/>
              </a:rPr>
              <a:t>They looked </a:t>
            </a:r>
            <a:r>
              <a:rPr lang="en-GB" sz="1050" u="sng" dirty="0">
                <a:latin typeface="Gill Sans MT" panose="020B0502020104020203" pitchFamily="34" charset="77"/>
              </a:rPr>
              <a:t>behind</a:t>
            </a:r>
            <a:r>
              <a:rPr lang="en-GB" sz="1050" dirty="0">
                <a:latin typeface="Gill Sans MT" panose="020B0502020104020203" pitchFamily="34" charset="77"/>
              </a:rPr>
              <a:t> the bookcase.</a:t>
            </a:r>
          </a:p>
          <a:p>
            <a:pPr marL="278606" indent="-278606">
              <a:buAutoNum type="arabicParenR"/>
            </a:pPr>
            <a:r>
              <a:rPr lang="en-GB" sz="1050" dirty="0">
                <a:latin typeface="Gill Sans MT" panose="020B0502020104020203" pitchFamily="34" charset="77"/>
              </a:rPr>
              <a:t>She jumped </a:t>
            </a:r>
            <a:r>
              <a:rPr lang="en-GB" sz="1050" u="sng" dirty="0">
                <a:latin typeface="Gill Sans MT" panose="020B0502020104020203" pitchFamily="34" charset="77"/>
              </a:rPr>
              <a:t>over</a:t>
            </a:r>
            <a:r>
              <a:rPr lang="en-GB" sz="1050" dirty="0">
                <a:latin typeface="Gill Sans MT" panose="020B0502020104020203" pitchFamily="34" charset="77"/>
              </a:rPr>
              <a:t> the fence.</a:t>
            </a:r>
          </a:p>
          <a:p>
            <a:pPr marL="278606" indent="-278606">
              <a:buAutoNum type="arabicParenR"/>
            </a:pPr>
            <a:r>
              <a:rPr lang="en-GB" sz="1050" dirty="0">
                <a:latin typeface="Gill Sans MT" panose="020B0502020104020203" pitchFamily="34" charset="77"/>
              </a:rPr>
              <a:t>He looked </a:t>
            </a:r>
            <a:r>
              <a:rPr lang="en-GB" sz="1050" u="sng" dirty="0">
                <a:latin typeface="Gill Sans MT" panose="020B0502020104020203" pitchFamily="34" charset="77"/>
              </a:rPr>
              <a:t>past</a:t>
            </a:r>
            <a:r>
              <a:rPr lang="en-GB" sz="1050" dirty="0">
                <a:latin typeface="Gill Sans MT" panose="020B0502020104020203" pitchFamily="34" charset="77"/>
              </a:rPr>
              <a:t> her.</a:t>
            </a:r>
          </a:p>
          <a:p>
            <a:pPr marL="278606" indent="-278606">
              <a:buAutoNum type="arabicParenR"/>
            </a:pPr>
            <a:r>
              <a:rPr lang="en-GB" sz="1050" dirty="0">
                <a:latin typeface="Gill Sans MT" panose="020B0502020104020203" pitchFamily="34" charset="77"/>
              </a:rPr>
              <a:t>She ran </a:t>
            </a:r>
            <a:r>
              <a:rPr lang="en-GB" sz="1050" u="sng" dirty="0">
                <a:latin typeface="Gill Sans MT" panose="020B0502020104020203" pitchFamily="34" charset="77"/>
              </a:rPr>
              <a:t>around</a:t>
            </a:r>
            <a:r>
              <a:rPr lang="en-GB" sz="1050" dirty="0">
                <a:latin typeface="Gill Sans MT" panose="020B0502020104020203" pitchFamily="34" charset="77"/>
              </a:rPr>
              <a:t> the bush.</a:t>
            </a:r>
          </a:p>
          <a:p>
            <a:pPr marL="278606" indent="-278606">
              <a:buAutoNum type="arabicParenR"/>
            </a:pPr>
            <a:r>
              <a:rPr lang="en-GB" sz="1050" dirty="0">
                <a:latin typeface="Gill Sans MT" panose="020B0502020104020203" pitchFamily="34" charset="77"/>
              </a:rPr>
              <a:t>He turned </a:t>
            </a:r>
            <a:r>
              <a:rPr lang="en-GB" sz="1050" u="sng" dirty="0">
                <a:latin typeface="Gill Sans MT" panose="020B0502020104020203" pitchFamily="34" charset="77"/>
              </a:rPr>
              <a:t>away</a:t>
            </a:r>
            <a:r>
              <a:rPr lang="en-GB" sz="1050" dirty="0">
                <a:latin typeface="Gill Sans MT" panose="020B0502020104020203" pitchFamily="34" charset="77"/>
              </a:rPr>
              <a:t> from me. </a:t>
            </a:r>
          </a:p>
          <a:p>
            <a:pPr marL="278606" indent="-278606">
              <a:buAutoNum type="arabicParenR"/>
            </a:pPr>
            <a:r>
              <a:rPr lang="en-GB" sz="1050" dirty="0">
                <a:latin typeface="Gill Sans MT" panose="020B0502020104020203" pitchFamily="34" charset="77"/>
              </a:rPr>
              <a:t>He put the gift </a:t>
            </a:r>
            <a:r>
              <a:rPr lang="en-GB" sz="1050" u="sng" dirty="0">
                <a:latin typeface="Gill Sans MT" panose="020B0502020104020203" pitchFamily="34" charset="77"/>
              </a:rPr>
              <a:t>into</a:t>
            </a:r>
            <a:r>
              <a:rPr lang="en-GB" sz="1050" dirty="0">
                <a:latin typeface="Gill Sans MT" panose="020B0502020104020203" pitchFamily="34" charset="77"/>
              </a:rPr>
              <a:t> the box.</a:t>
            </a:r>
          </a:p>
          <a:p>
            <a:pPr marL="278606" indent="-278606">
              <a:buAutoNum type="arabicParenR"/>
            </a:pPr>
            <a:r>
              <a:rPr lang="en-GB" sz="1050" dirty="0">
                <a:latin typeface="Gill Sans MT" panose="020B0502020104020203" pitchFamily="34" charset="77"/>
              </a:rPr>
              <a:t>The cat jumped </a:t>
            </a:r>
            <a:r>
              <a:rPr lang="en-GB" sz="1050" u="sng" dirty="0">
                <a:latin typeface="Gill Sans MT" panose="020B0502020104020203" pitchFamily="34" charset="77"/>
              </a:rPr>
              <a:t>out</a:t>
            </a:r>
            <a:r>
              <a:rPr lang="en-GB" sz="1050" dirty="0">
                <a:latin typeface="Gill Sans MT" panose="020B0502020104020203" pitchFamily="34" charset="77"/>
              </a:rPr>
              <a:t>. </a:t>
            </a:r>
          </a:p>
          <a:p>
            <a:pPr marL="278606" indent="-278606">
              <a:buAutoNum type="arabicParenR"/>
            </a:pPr>
            <a:r>
              <a:rPr lang="en-GB" sz="1050" dirty="0">
                <a:latin typeface="Gill Sans MT" panose="020B0502020104020203" pitchFamily="34" charset="77"/>
              </a:rPr>
              <a:t>The wriggled </a:t>
            </a:r>
            <a:r>
              <a:rPr lang="en-GB" sz="1050" u="sng" dirty="0">
                <a:latin typeface="Gill Sans MT" panose="020B0502020104020203" pitchFamily="34" charset="77"/>
              </a:rPr>
              <a:t>under</a:t>
            </a:r>
            <a:r>
              <a:rPr lang="en-GB" sz="1050" dirty="0">
                <a:latin typeface="Gill Sans MT" panose="020B0502020104020203" pitchFamily="34" charset="77"/>
              </a:rPr>
              <a:t> the wall. </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6076" y="2828658"/>
            <a:ext cx="335778" cy="459485"/>
          </a:xfrm>
          <a:prstGeom prst="rect">
            <a:avLst/>
          </a:prstGeom>
        </p:spPr>
      </p:pic>
      <p:sp>
        <p:nvSpPr>
          <p:cNvPr id="41" name="TextBox 40"/>
          <p:cNvSpPr txBox="1"/>
          <p:nvPr/>
        </p:nvSpPr>
        <p:spPr>
          <a:xfrm>
            <a:off x="6935372" y="4068870"/>
            <a:ext cx="1088760" cy="369332"/>
          </a:xfrm>
          <a:prstGeom prst="rect">
            <a:avLst/>
          </a:prstGeom>
          <a:noFill/>
        </p:spPr>
        <p:txBody>
          <a:bodyPr wrap="none" rtlCol="0">
            <a:spAutoFit/>
          </a:bodyPr>
          <a:lstStyle/>
          <a:p>
            <a:r>
              <a:rPr lang="en-GB" dirty="0">
                <a:latin typeface="Gill Sans MT" panose="020B0502020104020203"/>
              </a:rPr>
              <a:t>Answers</a:t>
            </a:r>
          </a:p>
        </p:txBody>
      </p:sp>
      <p:sp>
        <p:nvSpPr>
          <p:cNvPr id="45" name="Rectangle 44">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6" name="TextBox 45">
            <a:extLst>
              <a:ext uri="{FF2B5EF4-FFF2-40B4-BE49-F238E27FC236}">
                <a16:creationId xmlns:a16="http://schemas.microsoft.com/office/drawing/2014/main" id="{FE92D84A-903F-ED4F-8C93-E8021C6E44A8}"/>
              </a:ext>
            </a:extLst>
          </p:cNvPr>
          <p:cNvSpPr txBox="1"/>
          <p:nvPr/>
        </p:nvSpPr>
        <p:spPr>
          <a:xfrm>
            <a:off x="3454449" y="610488"/>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He looked </a:t>
            </a:r>
            <a:r>
              <a:rPr lang="en-GB" sz="1050" u="sng" dirty="0">
                <a:latin typeface="Gill Sans MT" panose="020B0502020104020203" pitchFamily="34" charset="77"/>
              </a:rPr>
              <a:t>behind</a:t>
            </a:r>
            <a:r>
              <a:rPr lang="en-GB" sz="1050" dirty="0">
                <a:latin typeface="Gill Sans MT" panose="020B0502020104020203" pitchFamily="34" charset="77"/>
              </a:rPr>
              <a:t> me. </a:t>
            </a:r>
          </a:p>
          <a:p>
            <a:pPr marL="278606" indent="-278606">
              <a:buAutoNum type="arabicParenR"/>
            </a:pPr>
            <a:r>
              <a:rPr lang="en-GB" sz="1050" dirty="0">
                <a:latin typeface="Gill Sans MT" panose="020B0502020104020203" pitchFamily="34" charset="77"/>
              </a:rPr>
              <a:t>She climbed </a:t>
            </a:r>
            <a:r>
              <a:rPr lang="en-GB" sz="1050" u="sng" dirty="0">
                <a:latin typeface="Gill Sans MT" panose="020B0502020104020203" pitchFamily="34" charset="77"/>
              </a:rPr>
              <a:t>up</a:t>
            </a:r>
            <a:r>
              <a:rPr lang="en-GB" sz="1050" dirty="0">
                <a:latin typeface="Gill Sans MT" panose="020B0502020104020203" pitchFamily="34" charset="77"/>
              </a:rPr>
              <a:t> the tree.</a:t>
            </a:r>
          </a:p>
          <a:p>
            <a:pPr marL="278606" indent="-278606">
              <a:buAutoNum type="arabicParenR"/>
            </a:pPr>
            <a:r>
              <a:rPr lang="en-GB" sz="1050" dirty="0">
                <a:latin typeface="Gill Sans MT" panose="020B0502020104020203" pitchFamily="34" charset="77"/>
              </a:rPr>
              <a:t>He sat </a:t>
            </a:r>
            <a:r>
              <a:rPr lang="en-GB" sz="1050" u="sng" dirty="0">
                <a:latin typeface="Gill Sans MT" panose="020B0502020104020203" pitchFamily="34" charset="77"/>
              </a:rPr>
              <a:t>on</a:t>
            </a:r>
            <a:r>
              <a:rPr lang="en-GB" sz="1050" dirty="0">
                <a:latin typeface="Gill Sans MT" panose="020B0502020104020203" pitchFamily="34" charset="77"/>
              </a:rPr>
              <a:t> the box. </a:t>
            </a:r>
          </a:p>
          <a:p>
            <a:pPr marL="278606" indent="-278606">
              <a:buAutoNum type="arabicParenR"/>
            </a:pPr>
            <a:r>
              <a:rPr lang="en-GB" sz="1050" dirty="0">
                <a:latin typeface="Gill Sans MT" panose="020B0502020104020203" pitchFamily="34" charset="77"/>
              </a:rPr>
              <a:t>She ran </a:t>
            </a:r>
            <a:r>
              <a:rPr lang="en-GB" sz="1050" u="sng" dirty="0">
                <a:latin typeface="Gill Sans MT" panose="020B0502020104020203" pitchFamily="34" charset="77"/>
              </a:rPr>
              <a:t>past</a:t>
            </a:r>
            <a:r>
              <a:rPr lang="en-GB" sz="1050" dirty="0">
                <a:latin typeface="Gill Sans MT" panose="020B0502020104020203" pitchFamily="34" charset="77"/>
              </a:rPr>
              <a:t> me. </a:t>
            </a:r>
          </a:p>
          <a:p>
            <a:pPr marL="278606" indent="-278606">
              <a:buAutoNum type="arabicParenR"/>
            </a:pPr>
            <a:r>
              <a:rPr lang="en-GB" sz="1050" dirty="0">
                <a:latin typeface="Gill Sans MT" panose="020B0502020104020203" pitchFamily="34" charset="77"/>
              </a:rPr>
              <a:t>He walked </a:t>
            </a:r>
            <a:r>
              <a:rPr lang="en-GB" sz="1050" u="sng" dirty="0">
                <a:latin typeface="Gill Sans MT" panose="020B0502020104020203" pitchFamily="34" charset="77"/>
              </a:rPr>
              <a:t>across</a:t>
            </a:r>
            <a:r>
              <a:rPr lang="en-GB" sz="1050" dirty="0">
                <a:latin typeface="Gill Sans MT" panose="020B0502020104020203" pitchFamily="34" charset="77"/>
              </a:rPr>
              <a:t> the road. </a:t>
            </a:r>
          </a:p>
          <a:p>
            <a:pPr marL="278606" indent="-278606">
              <a:buAutoNum type="arabicParenR"/>
            </a:pPr>
            <a:r>
              <a:rPr lang="en-GB" sz="1050" dirty="0">
                <a:latin typeface="Gill Sans MT" panose="020B0502020104020203" pitchFamily="34" charset="77"/>
              </a:rPr>
              <a:t>He ran his hands </a:t>
            </a:r>
            <a:r>
              <a:rPr lang="en-GB" sz="1050" u="sng" dirty="0">
                <a:latin typeface="Gill Sans MT" panose="020B0502020104020203" pitchFamily="34" charset="77"/>
              </a:rPr>
              <a:t>through</a:t>
            </a:r>
            <a:r>
              <a:rPr lang="en-GB" sz="1050" dirty="0">
                <a:latin typeface="Gill Sans MT" panose="020B0502020104020203" pitchFamily="34" charset="77"/>
              </a:rPr>
              <a:t> his hair. </a:t>
            </a:r>
          </a:p>
          <a:p>
            <a:pPr marL="278606" indent="-278606">
              <a:buAutoNum type="arabicParenR"/>
            </a:pPr>
            <a:r>
              <a:rPr lang="en-GB" sz="1050" dirty="0">
                <a:latin typeface="Gill Sans MT" panose="020B0502020104020203" pitchFamily="34" charset="77"/>
              </a:rPr>
              <a:t>She sat down </a:t>
            </a:r>
            <a:r>
              <a:rPr lang="en-GB" sz="1050" u="sng" dirty="0">
                <a:latin typeface="Gill Sans MT" panose="020B0502020104020203" pitchFamily="34" charset="77"/>
              </a:rPr>
              <a:t>beside</a:t>
            </a:r>
            <a:r>
              <a:rPr lang="en-GB" sz="1050" dirty="0">
                <a:latin typeface="Gill Sans MT" panose="020B0502020104020203" pitchFamily="34" charset="77"/>
              </a:rPr>
              <a:t> me. </a:t>
            </a:r>
          </a:p>
          <a:p>
            <a:pPr marL="278606" indent="-278606">
              <a:buAutoNum type="arabicParenR"/>
            </a:pPr>
            <a:r>
              <a:rPr lang="en-GB" sz="1050" dirty="0">
                <a:latin typeface="Gill Sans MT" panose="020B0502020104020203" pitchFamily="34" charset="77"/>
              </a:rPr>
              <a:t>There was a puppy </a:t>
            </a:r>
            <a:r>
              <a:rPr lang="en-GB" sz="1050" u="sng" dirty="0">
                <a:latin typeface="Gill Sans MT" panose="020B0502020104020203" pitchFamily="34" charset="77"/>
              </a:rPr>
              <a:t>by</a:t>
            </a:r>
            <a:r>
              <a:rPr lang="en-GB" sz="1050" dirty="0">
                <a:latin typeface="Gill Sans MT" panose="020B0502020104020203" pitchFamily="34" charset="77"/>
              </a:rPr>
              <a:t> her feet.</a:t>
            </a:r>
          </a:p>
          <a:p>
            <a:pPr marL="278606" indent="-278606">
              <a:buAutoNum type="arabicParenR"/>
            </a:pPr>
            <a:r>
              <a:rPr lang="en-GB" sz="1050" dirty="0">
                <a:latin typeface="Gill Sans MT" panose="020B0502020104020203" pitchFamily="34" charset="77"/>
              </a:rPr>
              <a:t>He poured soil </a:t>
            </a:r>
            <a:r>
              <a:rPr lang="en-GB" sz="1050" u="sng" dirty="0">
                <a:latin typeface="Gill Sans MT" panose="020B0502020104020203" pitchFamily="34" charset="77"/>
              </a:rPr>
              <a:t>into</a:t>
            </a:r>
            <a:r>
              <a:rPr lang="en-GB" sz="1050" dirty="0">
                <a:latin typeface="Gill Sans MT" panose="020B0502020104020203" pitchFamily="34" charset="77"/>
              </a:rPr>
              <a:t> the plant pot.</a:t>
            </a:r>
          </a:p>
          <a:p>
            <a:pPr marL="278606" indent="-278606">
              <a:buAutoNum type="arabicParenR"/>
            </a:pPr>
            <a:r>
              <a:rPr lang="en-GB" sz="1050" dirty="0">
                <a:latin typeface="Gill Sans MT" panose="020B0502020104020203" pitchFamily="34" charset="77"/>
              </a:rPr>
              <a:t>She pulled a tissue </a:t>
            </a:r>
            <a:r>
              <a:rPr lang="en-GB" sz="1050" u="sng" dirty="0">
                <a:latin typeface="Gill Sans MT" panose="020B0502020104020203" pitchFamily="34" charset="77"/>
              </a:rPr>
              <a:t>out</a:t>
            </a:r>
            <a:r>
              <a:rPr lang="en-GB" sz="1050" dirty="0">
                <a:latin typeface="Gill Sans MT" panose="020B0502020104020203" pitchFamily="34" charset="77"/>
              </a:rPr>
              <a:t> of the box. </a:t>
            </a:r>
          </a:p>
          <a:p>
            <a:pPr marL="278606" indent="-278606">
              <a:buAutoNum type="arabicParenR"/>
            </a:pPr>
            <a:endParaRPr lang="en-GB" sz="1050" dirty="0">
              <a:latin typeface="Gill Sans MT" panose="020B0502020104020203" pitchFamily="34" charset="77"/>
            </a:endParaRPr>
          </a:p>
        </p:txBody>
      </p:sp>
      <p:sp>
        <p:nvSpPr>
          <p:cNvPr id="48" name="Rounded Rectangle 47"/>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50" name="Oval 49"/>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7623" y="2842268"/>
            <a:ext cx="335778" cy="459485"/>
          </a:xfrm>
          <a:prstGeom prst="rect">
            <a:avLst/>
          </a:prstGeom>
        </p:spPr>
      </p:pic>
      <p:sp>
        <p:nvSpPr>
          <p:cNvPr id="53" name="Rectangle 52">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5" name="TextBox 54">
            <a:extLst>
              <a:ext uri="{FF2B5EF4-FFF2-40B4-BE49-F238E27FC236}">
                <a16:creationId xmlns:a16="http://schemas.microsoft.com/office/drawing/2014/main" id="{1D8ED843-3579-554E-ACAD-EA693AC1C803}"/>
              </a:ext>
            </a:extLst>
          </p:cNvPr>
          <p:cNvSpPr txBox="1"/>
          <p:nvPr/>
        </p:nvSpPr>
        <p:spPr>
          <a:xfrm>
            <a:off x="6736347" y="610487"/>
            <a:ext cx="2978952" cy="2516073"/>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She walked </a:t>
            </a:r>
            <a:r>
              <a:rPr lang="en-GB" sz="1050" u="sng" dirty="0">
                <a:latin typeface="Gill Sans MT" panose="020B0502020104020203" pitchFamily="34" charset="77"/>
              </a:rPr>
              <a:t>towards</a:t>
            </a:r>
            <a:r>
              <a:rPr lang="en-GB" sz="1050" dirty="0">
                <a:latin typeface="Gill Sans MT" panose="020B0502020104020203" pitchFamily="34" charset="77"/>
              </a:rPr>
              <a:t> the fence. </a:t>
            </a:r>
          </a:p>
          <a:p>
            <a:pPr marL="278606" indent="-278606">
              <a:buAutoNum type="arabicParenR"/>
            </a:pPr>
            <a:r>
              <a:rPr lang="en-GB" sz="1050" dirty="0">
                <a:latin typeface="Gill Sans MT" panose="020B0502020104020203" pitchFamily="34" charset="77"/>
              </a:rPr>
              <a:t>He ran </a:t>
            </a:r>
            <a:r>
              <a:rPr lang="en-GB" sz="1050" u="sng" dirty="0">
                <a:latin typeface="Gill Sans MT" panose="020B0502020104020203" pitchFamily="34" charset="77"/>
              </a:rPr>
              <a:t>around</a:t>
            </a:r>
            <a:r>
              <a:rPr lang="en-GB" sz="1050" dirty="0">
                <a:latin typeface="Gill Sans MT" panose="020B0502020104020203" pitchFamily="34" charset="77"/>
              </a:rPr>
              <a:t> the tree.</a:t>
            </a:r>
          </a:p>
          <a:p>
            <a:pPr marL="278606" indent="-278606">
              <a:buAutoNum type="arabicParenR"/>
            </a:pPr>
            <a:r>
              <a:rPr lang="en-GB" sz="1050" dirty="0">
                <a:latin typeface="Gill Sans MT" panose="020B0502020104020203" pitchFamily="34" charset="77"/>
              </a:rPr>
              <a:t>They looked </a:t>
            </a:r>
            <a:r>
              <a:rPr lang="en-GB" sz="1050" u="sng" dirty="0">
                <a:latin typeface="Gill Sans MT" panose="020B0502020104020203" pitchFamily="34" charset="77"/>
              </a:rPr>
              <a:t>across</a:t>
            </a:r>
            <a:r>
              <a:rPr lang="en-GB" sz="1050" dirty="0">
                <a:latin typeface="Gill Sans MT" panose="020B0502020104020203" pitchFamily="34" charset="77"/>
              </a:rPr>
              <a:t> the river. </a:t>
            </a:r>
          </a:p>
          <a:p>
            <a:pPr marL="278606" indent="-278606">
              <a:buAutoNum type="arabicParenR"/>
            </a:pPr>
            <a:r>
              <a:rPr lang="en-GB" sz="1050" dirty="0">
                <a:latin typeface="Gill Sans MT" panose="020B0502020104020203" pitchFamily="34" charset="77"/>
              </a:rPr>
              <a:t>She stood </a:t>
            </a:r>
            <a:r>
              <a:rPr lang="en-GB" sz="1050" u="sng" dirty="0">
                <a:latin typeface="Gill Sans MT" panose="020B0502020104020203" pitchFamily="34" charset="77"/>
              </a:rPr>
              <a:t>by</a:t>
            </a:r>
            <a:r>
              <a:rPr lang="en-GB" sz="1050" dirty="0">
                <a:latin typeface="Gill Sans MT" panose="020B0502020104020203" pitchFamily="34" charset="77"/>
              </a:rPr>
              <a:t> me. </a:t>
            </a:r>
          </a:p>
          <a:p>
            <a:pPr marL="278606" indent="-278606">
              <a:buAutoNum type="arabicParenR"/>
            </a:pPr>
            <a:r>
              <a:rPr lang="en-GB" sz="1050" dirty="0">
                <a:latin typeface="Gill Sans MT" panose="020B0502020104020203" pitchFamily="34" charset="77"/>
              </a:rPr>
              <a:t>He packed his clothes </a:t>
            </a:r>
            <a:r>
              <a:rPr lang="en-GB" sz="1050" u="sng" dirty="0">
                <a:latin typeface="Gill Sans MT" panose="020B0502020104020203" pitchFamily="34" charset="77"/>
              </a:rPr>
              <a:t>in</a:t>
            </a:r>
            <a:r>
              <a:rPr lang="en-GB" sz="1050" dirty="0">
                <a:latin typeface="Gill Sans MT" panose="020B0502020104020203" pitchFamily="34" charset="77"/>
              </a:rPr>
              <a:t> a bag. </a:t>
            </a:r>
          </a:p>
          <a:p>
            <a:pPr marL="278606" indent="-278606">
              <a:buAutoNum type="arabicParenR"/>
            </a:pPr>
            <a:r>
              <a:rPr lang="en-GB" sz="1050" dirty="0">
                <a:latin typeface="Gill Sans MT" panose="020B0502020104020203" pitchFamily="34" charset="77"/>
              </a:rPr>
              <a:t>I walked </a:t>
            </a:r>
            <a:r>
              <a:rPr lang="en-GB" sz="1050" u="sng" dirty="0">
                <a:latin typeface="Gill Sans MT" panose="020B0502020104020203" pitchFamily="34" charset="77"/>
              </a:rPr>
              <a:t>into</a:t>
            </a:r>
            <a:r>
              <a:rPr lang="en-GB" sz="1050" dirty="0">
                <a:latin typeface="Gill Sans MT" panose="020B0502020104020203" pitchFamily="34" charset="77"/>
              </a:rPr>
              <a:t> the shop. </a:t>
            </a:r>
          </a:p>
          <a:p>
            <a:pPr marL="278606" indent="-278606">
              <a:buAutoNum type="arabicParenR"/>
            </a:pPr>
            <a:r>
              <a:rPr lang="en-GB" sz="1050" dirty="0">
                <a:latin typeface="Gill Sans MT" panose="020B0502020104020203" pitchFamily="34" charset="77"/>
              </a:rPr>
              <a:t>He went </a:t>
            </a:r>
            <a:r>
              <a:rPr lang="en-GB" sz="1050" u="sng" dirty="0">
                <a:latin typeface="Gill Sans MT" panose="020B0502020104020203" pitchFamily="34" charset="77"/>
              </a:rPr>
              <a:t>out</a:t>
            </a:r>
            <a:r>
              <a:rPr lang="en-GB" sz="1050" dirty="0">
                <a:latin typeface="Gill Sans MT" panose="020B0502020104020203" pitchFamily="34" charset="77"/>
              </a:rPr>
              <a:t> the back door. </a:t>
            </a:r>
          </a:p>
          <a:p>
            <a:pPr marL="278606" indent="-278606">
              <a:buAutoNum type="arabicParenR"/>
            </a:pPr>
            <a:r>
              <a:rPr lang="en-GB" sz="1050" dirty="0">
                <a:latin typeface="Gill Sans MT" panose="020B0502020104020203" pitchFamily="34" charset="77"/>
              </a:rPr>
              <a:t>She put the milk </a:t>
            </a:r>
            <a:r>
              <a:rPr lang="en-GB" sz="1050" u="sng" dirty="0">
                <a:latin typeface="Gill Sans MT" panose="020B0502020104020203" pitchFamily="34" charset="77"/>
              </a:rPr>
              <a:t>in</a:t>
            </a:r>
            <a:r>
              <a:rPr lang="en-GB" sz="1050" dirty="0">
                <a:latin typeface="Gill Sans MT" panose="020B0502020104020203" pitchFamily="34" charset="77"/>
              </a:rPr>
              <a:t> the fridge. </a:t>
            </a:r>
          </a:p>
          <a:p>
            <a:pPr marL="278606" indent="-278606">
              <a:buAutoNum type="arabicParenR"/>
            </a:pPr>
            <a:r>
              <a:rPr lang="en-GB" sz="1050" dirty="0">
                <a:latin typeface="Gill Sans MT" panose="020B0502020104020203" pitchFamily="34" charset="77"/>
              </a:rPr>
              <a:t>It landed right </a:t>
            </a:r>
            <a:r>
              <a:rPr lang="en-GB" sz="1050" u="sng" dirty="0">
                <a:latin typeface="Gill Sans MT" panose="020B0502020104020203" pitchFamily="34" charset="77"/>
              </a:rPr>
              <a:t>beside</a:t>
            </a:r>
            <a:r>
              <a:rPr lang="en-GB" sz="1050" dirty="0">
                <a:latin typeface="Gill Sans MT" panose="020B0502020104020203" pitchFamily="34" charset="77"/>
              </a:rPr>
              <a:t> me. </a:t>
            </a:r>
          </a:p>
          <a:p>
            <a:pPr marL="278606" indent="-278606">
              <a:buAutoNum type="arabicParenR"/>
            </a:pPr>
            <a:r>
              <a:rPr lang="en-GB" sz="1050" dirty="0">
                <a:latin typeface="Gill Sans MT" panose="020B0502020104020203" pitchFamily="34" charset="77"/>
              </a:rPr>
              <a:t>He threaded the cotton </a:t>
            </a:r>
            <a:r>
              <a:rPr lang="en-GB" sz="1050" u="sng" dirty="0">
                <a:latin typeface="Gill Sans MT" panose="020B0502020104020203" pitchFamily="34" charset="77"/>
              </a:rPr>
              <a:t>through</a:t>
            </a:r>
            <a:r>
              <a:rPr lang="en-GB" sz="1050" dirty="0">
                <a:latin typeface="Gill Sans MT" panose="020B0502020104020203" pitchFamily="34" charset="77"/>
              </a:rPr>
              <a:t> the needle.</a:t>
            </a:r>
          </a:p>
          <a:p>
            <a:pPr marL="278606" indent="-278606">
              <a:buAutoNum type="arabicParenR"/>
            </a:pPr>
            <a:endParaRPr lang="en-GB" sz="1050" dirty="0">
              <a:latin typeface="Gill Sans MT" panose="020B0502020104020203" pitchFamily="34" charset="77"/>
            </a:endParaRPr>
          </a:p>
        </p:txBody>
      </p:sp>
      <p:sp>
        <p:nvSpPr>
          <p:cNvPr id="56" name="Rounded Rectangle 55"/>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58" name="Oval 57"/>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pic>
        <p:nvPicPr>
          <p:cNvPr id="60" name="Picture 5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70161" y="2840620"/>
            <a:ext cx="335778" cy="459485"/>
          </a:xfrm>
          <a:prstGeom prst="rect">
            <a:avLst/>
          </a:prstGeom>
        </p:spPr>
      </p:pic>
      <p:sp>
        <p:nvSpPr>
          <p:cNvPr id="61" name="Rectangle 60">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3" name="TextBox 62">
            <a:extLst>
              <a:ext uri="{FF2B5EF4-FFF2-40B4-BE49-F238E27FC236}">
                <a16:creationId xmlns:a16="http://schemas.microsoft.com/office/drawing/2014/main" id="{4A97DFBD-447A-0241-AC74-A0A45BB7587F}"/>
              </a:ext>
            </a:extLst>
          </p:cNvPr>
          <p:cNvSpPr txBox="1"/>
          <p:nvPr/>
        </p:nvSpPr>
        <p:spPr>
          <a:xfrm>
            <a:off x="178776" y="3971451"/>
            <a:ext cx="2978952" cy="2354491"/>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Hannah sat </a:t>
            </a:r>
            <a:r>
              <a:rPr lang="en-GB" sz="1050" u="sng" dirty="0">
                <a:latin typeface="Gill Sans MT" panose="020B0502020104020203" pitchFamily="34" charset="77"/>
              </a:rPr>
              <a:t>by</a:t>
            </a:r>
            <a:r>
              <a:rPr lang="en-GB" sz="1050" dirty="0">
                <a:latin typeface="Gill Sans MT" panose="020B0502020104020203" pitchFamily="34" charset="77"/>
              </a:rPr>
              <a:t> the board.</a:t>
            </a:r>
          </a:p>
          <a:p>
            <a:pPr marL="278606" indent="-278606">
              <a:buAutoNum type="arabicParenR"/>
            </a:pPr>
            <a:r>
              <a:rPr lang="en-GB" sz="1050" dirty="0">
                <a:latin typeface="Gill Sans MT" panose="020B0502020104020203" pitchFamily="34" charset="77"/>
              </a:rPr>
              <a:t>Maisie is </a:t>
            </a:r>
            <a:r>
              <a:rPr lang="en-GB" sz="1050" u="sng" dirty="0">
                <a:latin typeface="Gill Sans MT" panose="020B0502020104020203" pitchFamily="34" charset="77"/>
              </a:rPr>
              <a:t>in</a:t>
            </a:r>
            <a:r>
              <a:rPr lang="en-GB" sz="1050" dirty="0">
                <a:latin typeface="Gill Sans MT" panose="020B0502020104020203" pitchFamily="34" charset="77"/>
              </a:rPr>
              <a:t> the book corner. </a:t>
            </a:r>
          </a:p>
          <a:p>
            <a:pPr marL="278606" indent="-278606">
              <a:buAutoNum type="arabicParenR"/>
            </a:pPr>
            <a:r>
              <a:rPr lang="en-GB" sz="1050" dirty="0">
                <a:latin typeface="Gill Sans MT" panose="020B0502020104020203" pitchFamily="34" charset="77"/>
              </a:rPr>
              <a:t>They lined up </a:t>
            </a:r>
            <a:r>
              <a:rPr lang="en-GB" sz="1050" u="sng" dirty="0">
                <a:latin typeface="Gill Sans MT" panose="020B0502020104020203" pitchFamily="34" charset="77"/>
              </a:rPr>
              <a:t>near</a:t>
            </a:r>
            <a:r>
              <a:rPr lang="en-GB" sz="1050" dirty="0">
                <a:latin typeface="Gill Sans MT" panose="020B0502020104020203" pitchFamily="34" charset="77"/>
              </a:rPr>
              <a:t> the door. </a:t>
            </a:r>
          </a:p>
          <a:p>
            <a:pPr marL="278606" indent="-278606">
              <a:buAutoNum type="arabicParenR"/>
            </a:pPr>
            <a:r>
              <a:rPr lang="en-GB" sz="1050" dirty="0">
                <a:latin typeface="Gill Sans MT" panose="020B0502020104020203" pitchFamily="34" charset="77"/>
              </a:rPr>
              <a:t>He took a pencil </a:t>
            </a:r>
            <a:r>
              <a:rPr lang="en-GB" sz="1050" u="sng" dirty="0">
                <a:latin typeface="Gill Sans MT" panose="020B0502020104020203" pitchFamily="34" charset="77"/>
              </a:rPr>
              <a:t>out</a:t>
            </a:r>
            <a:r>
              <a:rPr lang="en-GB" sz="1050" dirty="0">
                <a:latin typeface="Gill Sans MT" panose="020B0502020104020203" pitchFamily="34" charset="77"/>
              </a:rPr>
              <a:t> of the pot. </a:t>
            </a:r>
          </a:p>
          <a:p>
            <a:pPr marL="278606" indent="-278606">
              <a:buAutoNum type="arabicParenR"/>
            </a:pPr>
            <a:r>
              <a:rPr lang="en-GB" sz="1050" dirty="0">
                <a:latin typeface="Gill Sans MT" panose="020B0502020104020203" pitchFamily="34" charset="77"/>
              </a:rPr>
              <a:t>They ran </a:t>
            </a:r>
            <a:r>
              <a:rPr lang="en-GB" sz="1050" u="sng" dirty="0">
                <a:latin typeface="Gill Sans MT" panose="020B0502020104020203" pitchFamily="34" charset="77"/>
              </a:rPr>
              <a:t>beyond</a:t>
            </a:r>
            <a:r>
              <a:rPr lang="en-GB" sz="1050" dirty="0">
                <a:latin typeface="Gill Sans MT" panose="020B0502020104020203" pitchFamily="34" charset="77"/>
              </a:rPr>
              <a:t> the gate. </a:t>
            </a:r>
          </a:p>
          <a:p>
            <a:pPr marL="278606" indent="-278606">
              <a:buAutoNum type="arabicParenR"/>
            </a:pPr>
            <a:r>
              <a:rPr lang="en-GB" sz="1050" dirty="0">
                <a:latin typeface="Gill Sans MT" panose="020B0502020104020203" pitchFamily="34" charset="77"/>
              </a:rPr>
              <a:t>The sign hung </a:t>
            </a:r>
            <a:r>
              <a:rPr lang="en-GB" sz="1050" u="sng" dirty="0">
                <a:latin typeface="Gill Sans MT" panose="020B0502020104020203" pitchFamily="34" charset="77"/>
              </a:rPr>
              <a:t>above</a:t>
            </a:r>
            <a:r>
              <a:rPr lang="en-GB" sz="1050" dirty="0">
                <a:latin typeface="Gill Sans MT" panose="020B0502020104020203" pitchFamily="34" charset="77"/>
              </a:rPr>
              <a:t> the door. </a:t>
            </a:r>
          </a:p>
          <a:p>
            <a:pPr marL="278606" indent="-278606">
              <a:buAutoNum type="arabicParenR"/>
            </a:pPr>
            <a:r>
              <a:rPr lang="en-GB" sz="1050" dirty="0">
                <a:latin typeface="Gill Sans MT" panose="020B0502020104020203" pitchFamily="34" charset="77"/>
              </a:rPr>
              <a:t>There was soil </a:t>
            </a:r>
            <a:r>
              <a:rPr lang="en-GB" sz="1050" u="sng" dirty="0">
                <a:latin typeface="Gill Sans MT" panose="020B0502020104020203" pitchFamily="34" charset="77"/>
              </a:rPr>
              <a:t>below</a:t>
            </a:r>
            <a:r>
              <a:rPr lang="en-GB" sz="1050" dirty="0">
                <a:latin typeface="Gill Sans MT" panose="020B0502020104020203" pitchFamily="34" charset="77"/>
              </a:rPr>
              <a:t> their feet .</a:t>
            </a:r>
          </a:p>
          <a:p>
            <a:pPr marL="278606" indent="-278606">
              <a:buAutoNum type="arabicParenR"/>
            </a:pPr>
            <a:r>
              <a:rPr lang="en-GB" sz="1050" dirty="0">
                <a:latin typeface="Gill Sans MT" panose="020B0502020104020203" pitchFamily="34" charset="77"/>
              </a:rPr>
              <a:t>He leaned </a:t>
            </a:r>
            <a:r>
              <a:rPr lang="en-GB" sz="1050" u="sng" dirty="0">
                <a:latin typeface="Gill Sans MT" panose="020B0502020104020203" pitchFamily="34" charset="77"/>
              </a:rPr>
              <a:t>on</a:t>
            </a:r>
            <a:r>
              <a:rPr lang="en-GB" sz="1050" dirty="0">
                <a:latin typeface="Gill Sans MT" panose="020B0502020104020203" pitchFamily="34" charset="77"/>
              </a:rPr>
              <a:t> the gate.</a:t>
            </a:r>
          </a:p>
          <a:p>
            <a:pPr marL="278606" indent="-278606">
              <a:buAutoNum type="arabicParenR"/>
            </a:pPr>
            <a:r>
              <a:rPr lang="en-GB" sz="1050" dirty="0">
                <a:latin typeface="Gill Sans MT" panose="020B0502020104020203" pitchFamily="34" charset="77"/>
              </a:rPr>
              <a:t>He put his bag </a:t>
            </a:r>
            <a:r>
              <a:rPr lang="en-GB" sz="1050" u="sng" dirty="0">
                <a:latin typeface="Gill Sans MT" panose="020B0502020104020203" pitchFamily="34" charset="77"/>
              </a:rPr>
              <a:t>on</a:t>
            </a:r>
            <a:r>
              <a:rPr lang="en-GB" sz="1050" dirty="0">
                <a:latin typeface="Gill Sans MT" panose="020B0502020104020203" pitchFamily="34" charset="77"/>
              </a:rPr>
              <a:t> the table. </a:t>
            </a:r>
          </a:p>
          <a:p>
            <a:pPr marL="278606" indent="-278606">
              <a:buAutoNum type="arabicParenR"/>
            </a:pPr>
            <a:r>
              <a:rPr lang="en-GB" sz="1050" dirty="0">
                <a:latin typeface="Gill Sans MT" panose="020B0502020104020203" pitchFamily="34" charset="77"/>
              </a:rPr>
              <a:t>She threw it </a:t>
            </a:r>
            <a:r>
              <a:rPr lang="en-GB" sz="1050" u="sng" dirty="0">
                <a:latin typeface="Gill Sans MT" panose="020B0502020104020203" pitchFamily="34" charset="77"/>
              </a:rPr>
              <a:t>out</a:t>
            </a:r>
            <a:r>
              <a:rPr lang="en-GB" sz="1050" dirty="0">
                <a:latin typeface="Gill Sans MT" panose="020B0502020104020203" pitchFamily="34" charset="77"/>
              </a:rPr>
              <a:t> of the window. </a:t>
            </a:r>
          </a:p>
          <a:p>
            <a:pPr marL="278606" indent="-278606">
              <a:buAutoNum type="arabicParenR"/>
            </a:pPr>
            <a:endParaRPr lang="en-GB" sz="1050" dirty="0">
              <a:latin typeface="Gill Sans MT" panose="020B0502020104020203" pitchFamily="34" charset="77"/>
            </a:endParaRPr>
          </a:p>
        </p:txBody>
      </p:sp>
      <p:sp>
        <p:nvSpPr>
          <p:cNvPr id="65" name="Rounded Rectangle 64"/>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66" name="Oval 65"/>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pic>
        <p:nvPicPr>
          <p:cNvPr id="68" name="Picture 6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165" y="6175073"/>
            <a:ext cx="335778" cy="459485"/>
          </a:xfrm>
          <a:prstGeom prst="rect">
            <a:avLst/>
          </a:prstGeom>
        </p:spPr>
      </p:pic>
      <p:sp>
        <p:nvSpPr>
          <p:cNvPr id="73" name="Rectangle 72">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74" name="TextBox 73">
            <a:extLst>
              <a:ext uri="{FF2B5EF4-FFF2-40B4-BE49-F238E27FC236}">
                <a16:creationId xmlns:a16="http://schemas.microsoft.com/office/drawing/2014/main" id="{4C090344-7B19-9448-93A6-10F6F49D5F6F}"/>
              </a:ext>
            </a:extLst>
          </p:cNvPr>
          <p:cNvSpPr txBox="1"/>
          <p:nvPr/>
        </p:nvSpPr>
        <p:spPr>
          <a:xfrm>
            <a:off x="3454449" y="3971451"/>
            <a:ext cx="2978952" cy="2516073"/>
          </a:xfrm>
          <a:prstGeom prst="rect">
            <a:avLst/>
          </a:prstGeom>
          <a:noFill/>
        </p:spPr>
        <p:txBody>
          <a:bodyPr wrap="square" rtlCol="0">
            <a:spAutoFit/>
          </a:bodyPr>
          <a:lstStyle/>
          <a:p>
            <a:r>
              <a:rPr lang="en-GB" sz="1050" dirty="0">
                <a:latin typeface="Gill Sans MT" panose="020B0502020104020203" pitchFamily="34" charset="77"/>
              </a:rPr>
              <a:t>Underline the preposition in each sentence:</a:t>
            </a:r>
          </a:p>
          <a:p>
            <a:endParaRPr lang="en-GB" sz="1050" dirty="0">
              <a:latin typeface="Gill Sans MT" panose="020B0502020104020203" pitchFamily="34" charset="77"/>
            </a:endParaRPr>
          </a:p>
          <a:p>
            <a:pPr marL="278606" indent="-278606">
              <a:buAutoNum type="arabicParenR"/>
            </a:pPr>
            <a:r>
              <a:rPr lang="en-GB" sz="1050" dirty="0">
                <a:latin typeface="Gill Sans MT" panose="020B0502020104020203" pitchFamily="34" charset="77"/>
              </a:rPr>
              <a:t>He hung his coat </a:t>
            </a:r>
            <a:r>
              <a:rPr lang="en-GB" sz="1050" u="sng" dirty="0">
                <a:latin typeface="Gill Sans MT" panose="020B0502020104020203" pitchFamily="34" charset="77"/>
              </a:rPr>
              <a:t>on</a:t>
            </a:r>
            <a:r>
              <a:rPr lang="en-GB" sz="1050" dirty="0">
                <a:latin typeface="Gill Sans MT" panose="020B0502020104020203" pitchFamily="34" charset="77"/>
              </a:rPr>
              <a:t> the hook. </a:t>
            </a:r>
          </a:p>
          <a:p>
            <a:pPr marL="278606" indent="-278606">
              <a:buAutoNum type="arabicParenR"/>
            </a:pPr>
            <a:r>
              <a:rPr lang="en-GB" sz="1050" dirty="0">
                <a:latin typeface="Gill Sans MT" panose="020B0502020104020203" pitchFamily="34" charset="77"/>
              </a:rPr>
              <a:t>She sat down </a:t>
            </a:r>
            <a:r>
              <a:rPr lang="en-GB" sz="1050" u="sng" dirty="0">
                <a:latin typeface="Gill Sans MT" panose="020B0502020104020203" pitchFamily="34" charset="77"/>
              </a:rPr>
              <a:t>beside</a:t>
            </a:r>
            <a:r>
              <a:rPr lang="en-GB" sz="1050" dirty="0">
                <a:latin typeface="Gill Sans MT" panose="020B0502020104020203" pitchFamily="34" charset="77"/>
              </a:rPr>
              <a:t> me. </a:t>
            </a:r>
          </a:p>
          <a:p>
            <a:pPr marL="278606" indent="-278606">
              <a:buAutoNum type="arabicParenR"/>
            </a:pPr>
            <a:r>
              <a:rPr lang="en-GB" sz="1050" dirty="0">
                <a:latin typeface="Gill Sans MT" panose="020B0502020104020203" pitchFamily="34" charset="77"/>
              </a:rPr>
              <a:t>The ball went </a:t>
            </a:r>
            <a:r>
              <a:rPr lang="en-GB" sz="1050" u="sng" dirty="0">
                <a:latin typeface="Gill Sans MT" panose="020B0502020104020203" pitchFamily="34" charset="77"/>
              </a:rPr>
              <a:t>over</a:t>
            </a:r>
            <a:r>
              <a:rPr lang="en-GB" sz="1050" dirty="0">
                <a:latin typeface="Gill Sans MT" panose="020B0502020104020203" pitchFamily="34" charset="77"/>
              </a:rPr>
              <a:t> the fence. </a:t>
            </a:r>
          </a:p>
          <a:p>
            <a:pPr marL="278606" indent="-278606">
              <a:buAutoNum type="arabicParenR"/>
            </a:pPr>
            <a:r>
              <a:rPr lang="en-GB" sz="1050" dirty="0">
                <a:latin typeface="Gill Sans MT" panose="020B0502020104020203" pitchFamily="34" charset="77"/>
              </a:rPr>
              <a:t>The puppy chewed </a:t>
            </a:r>
            <a:r>
              <a:rPr lang="en-GB" sz="1050" u="sng" dirty="0">
                <a:latin typeface="Gill Sans MT" panose="020B0502020104020203" pitchFamily="34" charset="77"/>
              </a:rPr>
              <a:t>through</a:t>
            </a:r>
            <a:r>
              <a:rPr lang="en-GB" sz="1050" dirty="0">
                <a:latin typeface="Gill Sans MT" panose="020B0502020104020203" pitchFamily="34" charset="77"/>
              </a:rPr>
              <a:t> the blanked. </a:t>
            </a:r>
          </a:p>
          <a:p>
            <a:pPr marL="278606" indent="-278606">
              <a:buAutoNum type="arabicParenR"/>
            </a:pPr>
            <a:r>
              <a:rPr lang="en-GB" sz="1050" dirty="0">
                <a:latin typeface="Gill Sans MT" panose="020B0502020104020203" pitchFamily="34" charset="77"/>
              </a:rPr>
              <a:t>I sat </a:t>
            </a:r>
            <a:r>
              <a:rPr lang="en-GB" sz="1050" u="sng" dirty="0">
                <a:latin typeface="Gill Sans MT" panose="020B0502020104020203" pitchFamily="34" charset="77"/>
              </a:rPr>
              <a:t>on</a:t>
            </a:r>
            <a:r>
              <a:rPr lang="en-GB" sz="1050" dirty="0">
                <a:latin typeface="Gill Sans MT" panose="020B0502020104020203" pitchFamily="34" charset="77"/>
              </a:rPr>
              <a:t> the chair. </a:t>
            </a:r>
          </a:p>
          <a:p>
            <a:pPr marL="278606" indent="-278606">
              <a:buAutoNum type="arabicParenR"/>
            </a:pPr>
            <a:r>
              <a:rPr lang="en-GB" sz="1050" dirty="0">
                <a:latin typeface="Gill Sans MT" panose="020B0502020104020203" pitchFamily="34" charset="77"/>
              </a:rPr>
              <a:t>He climbed </a:t>
            </a:r>
            <a:r>
              <a:rPr lang="en-GB" sz="1050" u="sng" dirty="0">
                <a:latin typeface="Gill Sans MT" panose="020B0502020104020203" pitchFamily="34" charset="77"/>
              </a:rPr>
              <a:t>under</a:t>
            </a:r>
            <a:r>
              <a:rPr lang="en-GB" sz="1050" dirty="0">
                <a:latin typeface="Gill Sans MT" panose="020B0502020104020203" pitchFamily="34" charset="77"/>
              </a:rPr>
              <a:t> the table. </a:t>
            </a:r>
          </a:p>
          <a:p>
            <a:pPr marL="278606" indent="-278606">
              <a:buAutoNum type="arabicParenR"/>
            </a:pPr>
            <a:r>
              <a:rPr lang="en-GB" sz="1050" dirty="0">
                <a:latin typeface="Gill Sans MT" panose="020B0502020104020203" pitchFamily="34" charset="77"/>
              </a:rPr>
              <a:t>The cat sat </a:t>
            </a:r>
            <a:r>
              <a:rPr lang="en-GB" sz="1050" u="sng" dirty="0">
                <a:latin typeface="Gill Sans MT" panose="020B0502020104020203" pitchFamily="34" charset="77"/>
              </a:rPr>
              <a:t>in</a:t>
            </a:r>
            <a:r>
              <a:rPr lang="en-GB" sz="1050" dirty="0">
                <a:latin typeface="Gill Sans MT" panose="020B0502020104020203" pitchFamily="34" charset="77"/>
              </a:rPr>
              <a:t> the window.</a:t>
            </a:r>
          </a:p>
          <a:p>
            <a:pPr marL="278606" indent="-278606">
              <a:buAutoNum type="arabicParenR"/>
            </a:pPr>
            <a:r>
              <a:rPr lang="en-GB" sz="1050" dirty="0">
                <a:latin typeface="Gill Sans MT" panose="020B0502020104020203" pitchFamily="34" charset="77"/>
              </a:rPr>
              <a:t>He wandered </a:t>
            </a:r>
            <a:r>
              <a:rPr lang="en-GB" sz="1050" u="sng" dirty="0">
                <a:latin typeface="Gill Sans MT" panose="020B0502020104020203" pitchFamily="34" charset="77"/>
              </a:rPr>
              <a:t>across</a:t>
            </a:r>
            <a:r>
              <a:rPr lang="en-GB" sz="1050" dirty="0">
                <a:latin typeface="Gill Sans MT" panose="020B0502020104020203" pitchFamily="34" charset="77"/>
              </a:rPr>
              <a:t> the road.</a:t>
            </a:r>
          </a:p>
          <a:p>
            <a:pPr marL="278606" indent="-278606">
              <a:buAutoNum type="arabicParenR"/>
            </a:pPr>
            <a:r>
              <a:rPr lang="en-GB" sz="1050" dirty="0">
                <a:latin typeface="Gill Sans MT" panose="020B0502020104020203" pitchFamily="34" charset="77"/>
              </a:rPr>
              <a:t>A wave of pain shot </a:t>
            </a:r>
            <a:r>
              <a:rPr lang="en-GB" sz="1050" u="sng" dirty="0">
                <a:latin typeface="Gill Sans MT" panose="020B0502020104020203" pitchFamily="34" charset="77"/>
              </a:rPr>
              <a:t>through</a:t>
            </a:r>
            <a:r>
              <a:rPr lang="en-GB" sz="1050" dirty="0">
                <a:latin typeface="Gill Sans MT" panose="020B0502020104020203" pitchFamily="34" charset="77"/>
              </a:rPr>
              <a:t> me. </a:t>
            </a:r>
          </a:p>
          <a:p>
            <a:pPr marL="278606" indent="-278606">
              <a:buAutoNum type="arabicParenR"/>
            </a:pPr>
            <a:r>
              <a:rPr lang="en-GB" sz="1050" dirty="0">
                <a:latin typeface="Gill Sans MT" panose="020B0502020104020203" pitchFamily="34" charset="77"/>
              </a:rPr>
              <a:t>I stubbed my toe </a:t>
            </a:r>
            <a:r>
              <a:rPr lang="en-GB" sz="1050" u="sng" dirty="0">
                <a:latin typeface="Gill Sans MT" panose="020B0502020104020203" pitchFamily="34" charset="77"/>
              </a:rPr>
              <a:t>on</a:t>
            </a:r>
            <a:r>
              <a:rPr lang="en-GB" sz="1050" dirty="0">
                <a:latin typeface="Gill Sans MT" panose="020B0502020104020203" pitchFamily="34" charset="77"/>
              </a:rPr>
              <a:t> the table.</a:t>
            </a:r>
          </a:p>
          <a:p>
            <a:pPr marL="278606" indent="-278606">
              <a:buAutoNum type="arabicParenR"/>
            </a:pPr>
            <a:endParaRPr lang="en-GB" sz="1050" dirty="0">
              <a:latin typeface="Gill Sans MT" panose="020B0502020104020203" pitchFamily="34" charset="77"/>
            </a:endParaRPr>
          </a:p>
        </p:txBody>
      </p:sp>
      <p:sp>
        <p:nvSpPr>
          <p:cNvPr id="75" name="Rounded Rectangle 74"/>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Prepositions</a:t>
            </a:r>
          </a:p>
        </p:txBody>
      </p:sp>
      <p:sp>
        <p:nvSpPr>
          <p:cNvPr id="76" name="Oval 75"/>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pic>
        <p:nvPicPr>
          <p:cNvPr id="77" name="Picture 7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70712" y="6188683"/>
            <a:ext cx="335778" cy="459485"/>
          </a:xfrm>
          <a:prstGeom prst="rect">
            <a:avLst/>
          </a:prstGeom>
        </p:spPr>
      </p:pic>
    </p:spTree>
    <p:extLst>
      <p:ext uri="{BB962C8B-B14F-4D97-AF65-F5344CB8AC3E}">
        <p14:creationId xmlns:p14="http://schemas.microsoft.com/office/powerpoint/2010/main" val="5702005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2E03242-98CC-0F49-8163-21376A468292}"/>
              </a:ext>
            </a:extLst>
          </p:cNvPr>
          <p:cNvSpPr/>
          <p:nvPr/>
        </p:nvSpPr>
        <p:spPr>
          <a:xfrm>
            <a:off x="1213453" y="1259175"/>
            <a:ext cx="7479093" cy="4339650"/>
          </a:xfrm>
          <a:prstGeom prst="rect">
            <a:avLst/>
          </a:prstGeom>
          <a:noFill/>
        </p:spPr>
        <p:txBody>
          <a:bodyPr wrap="square" lIns="91440" tIns="45720" rIns="91440" bIns="45720">
            <a:spAutoFit/>
          </a:bodyPr>
          <a:lstStyle/>
          <a:p>
            <a:pPr algn="ctr"/>
            <a:r>
              <a:rPr lang="en-GB" sz="13800" b="1" cap="none" spc="0" dirty="0">
                <a:ln w="0"/>
                <a:solidFill>
                  <a:srgbClr val="01A6E4"/>
                </a:solidFill>
                <a:effectLst>
                  <a:outerShdw blurRad="38100" dist="19050" dir="2700000" algn="tl" rotWithShape="0">
                    <a:schemeClr val="dk1">
                      <a:alpha val="40000"/>
                    </a:schemeClr>
                  </a:outerShdw>
                </a:effectLst>
                <a:latin typeface="Gill Sans MT" panose="020B0502020104020203" pitchFamily="34" charset="77"/>
              </a:rPr>
              <a:t>Summer</a:t>
            </a:r>
            <a:endParaRPr lang="en-GB" sz="900" b="1" dirty="0">
              <a:ln w="0"/>
              <a:solidFill>
                <a:srgbClr val="01A6E4"/>
              </a:solidFill>
              <a:effectLst>
                <a:outerShdw blurRad="38100" dist="19050" dir="2700000" algn="tl" rotWithShape="0">
                  <a:schemeClr val="dk1">
                    <a:alpha val="40000"/>
                  </a:schemeClr>
                </a:outerShdw>
              </a:effectLst>
              <a:latin typeface="Gill Sans MT" panose="020B0502020104020203" pitchFamily="34" charset="77"/>
            </a:endParaRPr>
          </a:p>
          <a:p>
            <a:pPr algn="ctr"/>
            <a:r>
              <a:rPr lang="en-GB" sz="13800" b="1" cap="none" spc="0" dirty="0">
                <a:ln w="0"/>
                <a:effectLst>
                  <a:outerShdw blurRad="38100" dist="19050" dir="2700000" algn="tl" rotWithShape="0">
                    <a:schemeClr val="dk1">
                      <a:alpha val="40000"/>
                    </a:schemeClr>
                  </a:outerShdw>
                </a:effectLst>
                <a:latin typeface="Gill Sans MT" panose="020B0502020104020203" pitchFamily="34" charset="77"/>
              </a:rPr>
              <a:t>Year 3</a:t>
            </a:r>
          </a:p>
        </p:txBody>
      </p:sp>
    </p:spTree>
    <p:extLst>
      <p:ext uri="{BB962C8B-B14F-4D97-AF65-F5344CB8AC3E}">
        <p14:creationId xmlns:p14="http://schemas.microsoft.com/office/powerpoint/2010/main" val="10764523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14" name="TextBox 13"/>
          <p:cNvSpPr txBox="1"/>
          <p:nvPr/>
        </p:nvSpPr>
        <p:spPr>
          <a:xfrm>
            <a:off x="178776" y="610488"/>
            <a:ext cx="2978952" cy="2708434"/>
          </a:xfrm>
          <a:prstGeom prst="rect">
            <a:avLst/>
          </a:prstGeom>
          <a:noFill/>
        </p:spPr>
        <p:txBody>
          <a:bodyPr wrap="square" rtlCol="0">
            <a:spAutoFit/>
          </a:bodyPr>
          <a:lstStyle/>
          <a:p>
            <a:r>
              <a:rPr lang="en-GB" sz="1000" dirty="0">
                <a:latin typeface="Gill Sans MT" panose="020B0502020104020203" pitchFamily="34" charset="77"/>
              </a:rPr>
              <a:t>Fill the spaces with words made from ‘create’</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He is a very ______ person.</a:t>
            </a:r>
          </a:p>
          <a:p>
            <a:pPr marL="278606" indent="-278606">
              <a:buAutoNum type="arabicParenR"/>
            </a:pPr>
            <a:r>
              <a:rPr lang="en-GB" sz="1000" dirty="0">
                <a:latin typeface="Gill Sans MT" panose="020B0502020104020203" pitchFamily="34" charset="77"/>
              </a:rPr>
              <a:t>She enjoys _________ pieces of art.</a:t>
            </a:r>
          </a:p>
          <a:p>
            <a:pPr marL="278606" indent="-278606">
              <a:buAutoNum type="arabicParenR"/>
            </a:pPr>
            <a:r>
              <a:rPr lang="en-GB" sz="1000" dirty="0">
                <a:latin typeface="Gill Sans MT" panose="020B0502020104020203" pitchFamily="34" charset="77"/>
              </a:rPr>
              <a:t>He looked at his ________ happily. </a:t>
            </a:r>
          </a:p>
          <a:p>
            <a:pPr marL="278606" indent="-278606">
              <a:buAutoNum type="arabicParenR"/>
            </a:pPr>
            <a:r>
              <a:rPr lang="en-GB" sz="1000" dirty="0">
                <a:latin typeface="Gill Sans MT" panose="020B0502020104020203" pitchFamily="34" charset="77"/>
              </a:rPr>
              <a:t>She ________ a beautiful sculpture yesterday.</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‘image’</a:t>
            </a:r>
          </a:p>
          <a:p>
            <a:pPr marL="278606" indent="-278606">
              <a:buAutoNum type="arabicParenR"/>
            </a:pP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She has a great _________ and comes up with amazing ideas.</a:t>
            </a:r>
          </a:p>
          <a:p>
            <a:pPr marL="278606" indent="-278606">
              <a:buAutoNum type="arabicParenR"/>
            </a:pPr>
            <a:r>
              <a:rPr lang="en-GB" sz="1000" dirty="0">
                <a:latin typeface="Gill Sans MT" panose="020B0502020104020203" pitchFamily="34" charset="77"/>
              </a:rPr>
              <a:t>Carl is a very ______ person.</a:t>
            </a:r>
          </a:p>
          <a:p>
            <a:pPr marL="278606" indent="-278606">
              <a:buAutoNum type="arabicParenR"/>
            </a:pPr>
            <a:r>
              <a:rPr lang="en-GB" sz="1000" dirty="0">
                <a:latin typeface="Gill Sans MT" panose="020B0502020104020203" pitchFamily="34" charset="77"/>
              </a:rPr>
              <a:t>Can you _______ a new fantasy land?</a:t>
            </a:r>
          </a:p>
          <a:p>
            <a:pPr marL="278606" indent="-278606">
              <a:buAutoNum type="arabicParenR"/>
            </a:pPr>
            <a:r>
              <a:rPr lang="en-GB" sz="1000" dirty="0">
                <a:latin typeface="Gill Sans MT" panose="020B0502020104020203" pitchFamily="34" charset="77"/>
              </a:rPr>
              <a:t>He is _____ what it would be like to win the lottery.</a:t>
            </a:r>
            <a:endParaRPr lang="en-GB" sz="1000" dirty="0">
              <a:latin typeface="Gill Sans MT" panose="020B0502020104020203"/>
            </a:endParaRP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7" name="TextBox 46">
            <a:extLst>
              <a:ext uri="{FF2B5EF4-FFF2-40B4-BE49-F238E27FC236}">
                <a16:creationId xmlns:a16="http://schemas.microsoft.com/office/drawing/2014/main" id="{FE92D84A-903F-ED4F-8C93-E8021C6E44A8}"/>
              </a:ext>
            </a:extLst>
          </p:cNvPr>
          <p:cNvSpPr txBox="1"/>
          <p:nvPr/>
        </p:nvSpPr>
        <p:spPr>
          <a:xfrm>
            <a:off x="3454449" y="610488"/>
            <a:ext cx="2978952" cy="2708434"/>
          </a:xfrm>
          <a:prstGeom prst="rect">
            <a:avLst/>
          </a:prstGeom>
          <a:noFill/>
        </p:spPr>
        <p:txBody>
          <a:bodyPr wrap="square" rtlCol="0">
            <a:spAutoFit/>
          </a:bodyPr>
          <a:lstStyle/>
          <a:p>
            <a:r>
              <a:rPr lang="en-GB" sz="1000" dirty="0">
                <a:latin typeface="Gill Sans MT" panose="020B0502020104020203" pitchFamily="34" charset="77"/>
              </a:rPr>
              <a:t>Fill the spaces with words made from ‘create’</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He is a very ______ person.</a:t>
            </a:r>
          </a:p>
          <a:p>
            <a:pPr marL="278606" indent="-278606">
              <a:buAutoNum type="arabicParenR"/>
            </a:pPr>
            <a:r>
              <a:rPr lang="en-GB" sz="1000" dirty="0">
                <a:latin typeface="Gill Sans MT" panose="020B0502020104020203" pitchFamily="34" charset="77"/>
              </a:rPr>
              <a:t>She enjoys _________ pieces of art.</a:t>
            </a:r>
          </a:p>
          <a:p>
            <a:pPr marL="278606" indent="-278606">
              <a:buAutoNum type="arabicParenR"/>
            </a:pPr>
            <a:r>
              <a:rPr lang="en-GB" sz="1000" dirty="0">
                <a:latin typeface="Gill Sans MT" panose="020B0502020104020203" pitchFamily="34" charset="77"/>
              </a:rPr>
              <a:t>He looked at his ________ happily. </a:t>
            </a:r>
          </a:p>
          <a:p>
            <a:pPr marL="278606" indent="-278606">
              <a:buAutoNum type="arabicParenR"/>
            </a:pPr>
            <a:r>
              <a:rPr lang="en-GB" sz="1000" dirty="0">
                <a:latin typeface="Gill Sans MT" panose="020B0502020104020203" pitchFamily="34" charset="77"/>
              </a:rPr>
              <a:t>She ________ a beautiful sculpture yesterday.</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‘image’</a:t>
            </a:r>
          </a:p>
          <a:p>
            <a:pPr marL="278606" indent="-278606">
              <a:buAutoNum type="arabicParenR"/>
            </a:pP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She has a great _________ and comes up with amazing ideas.</a:t>
            </a:r>
          </a:p>
          <a:p>
            <a:pPr marL="278606" indent="-278606">
              <a:buAutoNum type="arabicParenR"/>
            </a:pPr>
            <a:r>
              <a:rPr lang="en-GB" sz="1000" dirty="0">
                <a:latin typeface="Gill Sans MT" panose="020B0502020104020203" pitchFamily="34" charset="77"/>
              </a:rPr>
              <a:t>Carl is a very ______ person.</a:t>
            </a:r>
          </a:p>
          <a:p>
            <a:pPr marL="278606" indent="-278606">
              <a:buAutoNum type="arabicParenR"/>
            </a:pPr>
            <a:r>
              <a:rPr lang="en-GB" sz="1000" dirty="0">
                <a:latin typeface="Gill Sans MT" panose="020B0502020104020203" pitchFamily="34" charset="77"/>
              </a:rPr>
              <a:t>Can you _______ a new fantasy land?</a:t>
            </a:r>
          </a:p>
          <a:p>
            <a:pPr marL="278606" indent="-278606">
              <a:buAutoNum type="arabicParenR"/>
            </a:pPr>
            <a:r>
              <a:rPr lang="en-GB" sz="1000" dirty="0">
                <a:latin typeface="Gill Sans MT" panose="020B0502020104020203" pitchFamily="34" charset="77"/>
              </a:rPr>
              <a:t>He is _____ what it would be like to win the lottery.</a:t>
            </a:r>
            <a:endParaRPr lang="en-GB" sz="1000" dirty="0">
              <a:latin typeface="Gill Sans MT" panose="020B0502020104020203"/>
            </a:endParaRPr>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2" name="TextBox 51">
            <a:extLst>
              <a:ext uri="{FF2B5EF4-FFF2-40B4-BE49-F238E27FC236}">
                <a16:creationId xmlns:a16="http://schemas.microsoft.com/office/drawing/2014/main" id="{1D8ED843-3579-554E-ACAD-EA693AC1C803}"/>
              </a:ext>
            </a:extLst>
          </p:cNvPr>
          <p:cNvSpPr txBox="1"/>
          <p:nvPr/>
        </p:nvSpPr>
        <p:spPr>
          <a:xfrm>
            <a:off x="6736347" y="610487"/>
            <a:ext cx="2978952" cy="2708434"/>
          </a:xfrm>
          <a:prstGeom prst="rect">
            <a:avLst/>
          </a:prstGeom>
          <a:noFill/>
        </p:spPr>
        <p:txBody>
          <a:bodyPr wrap="square" rtlCol="0">
            <a:spAutoFit/>
          </a:bodyPr>
          <a:lstStyle/>
          <a:p>
            <a:r>
              <a:rPr lang="en-GB" sz="1000" dirty="0">
                <a:latin typeface="Gill Sans MT" panose="020B0502020104020203" pitchFamily="34" charset="77"/>
              </a:rPr>
              <a:t>Fill the spaces with words made from ‘create’</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He is a very ______ person.</a:t>
            </a:r>
          </a:p>
          <a:p>
            <a:pPr marL="278606" indent="-278606">
              <a:buAutoNum type="arabicParenR"/>
            </a:pPr>
            <a:r>
              <a:rPr lang="en-GB" sz="1000" dirty="0">
                <a:latin typeface="Gill Sans MT" panose="020B0502020104020203" pitchFamily="34" charset="77"/>
              </a:rPr>
              <a:t>She enjoys _________ pieces of art.</a:t>
            </a:r>
          </a:p>
          <a:p>
            <a:pPr marL="278606" indent="-278606">
              <a:buAutoNum type="arabicParenR"/>
            </a:pPr>
            <a:r>
              <a:rPr lang="en-GB" sz="1000" dirty="0">
                <a:latin typeface="Gill Sans MT" panose="020B0502020104020203" pitchFamily="34" charset="77"/>
              </a:rPr>
              <a:t>He looked at his ________ happily. </a:t>
            </a:r>
          </a:p>
          <a:p>
            <a:pPr marL="278606" indent="-278606">
              <a:buAutoNum type="arabicParenR"/>
            </a:pPr>
            <a:r>
              <a:rPr lang="en-GB" sz="1000" dirty="0">
                <a:latin typeface="Gill Sans MT" panose="020B0502020104020203" pitchFamily="34" charset="77"/>
              </a:rPr>
              <a:t>She ________ a beautiful sculpture yesterday.</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‘image’</a:t>
            </a:r>
          </a:p>
          <a:p>
            <a:pPr marL="278606" indent="-278606">
              <a:buAutoNum type="arabicParenR"/>
            </a:pP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She has a great _________ and comes up with amazing ideas.</a:t>
            </a:r>
          </a:p>
          <a:p>
            <a:pPr marL="278606" indent="-278606">
              <a:buAutoNum type="arabicParenR"/>
            </a:pPr>
            <a:r>
              <a:rPr lang="en-GB" sz="1000" dirty="0">
                <a:latin typeface="Gill Sans MT" panose="020B0502020104020203" pitchFamily="34" charset="77"/>
              </a:rPr>
              <a:t>Carl is a very ______ person.</a:t>
            </a:r>
          </a:p>
          <a:p>
            <a:pPr marL="278606" indent="-278606">
              <a:buAutoNum type="arabicParenR"/>
            </a:pPr>
            <a:r>
              <a:rPr lang="en-GB" sz="1000" dirty="0">
                <a:latin typeface="Gill Sans MT" panose="020B0502020104020203" pitchFamily="34" charset="77"/>
              </a:rPr>
              <a:t>Can you _______ a new fantasy land?</a:t>
            </a:r>
          </a:p>
          <a:p>
            <a:pPr marL="278606" indent="-278606">
              <a:buAutoNum type="arabicParenR"/>
            </a:pPr>
            <a:r>
              <a:rPr lang="en-GB" sz="1000" dirty="0">
                <a:latin typeface="Gill Sans MT" panose="020B0502020104020203" pitchFamily="34" charset="77"/>
              </a:rPr>
              <a:t>He is _____ what it would be like to win the lottery.</a:t>
            </a:r>
            <a:endParaRPr lang="en-GB" sz="1000" dirty="0">
              <a:latin typeface="Gill Sans MT" panose="020B0502020104020203"/>
            </a:endParaRPr>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7" name="TextBox 56">
            <a:extLst>
              <a:ext uri="{FF2B5EF4-FFF2-40B4-BE49-F238E27FC236}">
                <a16:creationId xmlns:a16="http://schemas.microsoft.com/office/drawing/2014/main" id="{4A97DFBD-447A-0241-AC74-A0A45BB7587F}"/>
              </a:ext>
            </a:extLst>
          </p:cNvPr>
          <p:cNvSpPr txBox="1"/>
          <p:nvPr/>
        </p:nvSpPr>
        <p:spPr>
          <a:xfrm>
            <a:off x="178776" y="3971451"/>
            <a:ext cx="2978952" cy="2708434"/>
          </a:xfrm>
          <a:prstGeom prst="rect">
            <a:avLst/>
          </a:prstGeom>
          <a:noFill/>
        </p:spPr>
        <p:txBody>
          <a:bodyPr wrap="square" rtlCol="0">
            <a:spAutoFit/>
          </a:bodyPr>
          <a:lstStyle/>
          <a:p>
            <a:r>
              <a:rPr lang="en-GB" sz="1000" dirty="0">
                <a:latin typeface="Gill Sans MT" panose="020B0502020104020203" pitchFamily="34" charset="77"/>
              </a:rPr>
              <a:t>Fill the spaces with words made from ‘create’</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He is a very ______ person.</a:t>
            </a:r>
          </a:p>
          <a:p>
            <a:pPr marL="278606" indent="-278606">
              <a:buAutoNum type="arabicParenR"/>
            </a:pPr>
            <a:r>
              <a:rPr lang="en-GB" sz="1000" dirty="0">
                <a:latin typeface="Gill Sans MT" panose="020B0502020104020203" pitchFamily="34" charset="77"/>
              </a:rPr>
              <a:t>She enjoys _________ pieces of art.</a:t>
            </a:r>
          </a:p>
          <a:p>
            <a:pPr marL="278606" indent="-278606">
              <a:buAutoNum type="arabicParenR"/>
            </a:pPr>
            <a:r>
              <a:rPr lang="en-GB" sz="1000" dirty="0">
                <a:latin typeface="Gill Sans MT" panose="020B0502020104020203" pitchFamily="34" charset="77"/>
              </a:rPr>
              <a:t>He looked at his ________ happily. </a:t>
            </a:r>
          </a:p>
          <a:p>
            <a:pPr marL="278606" indent="-278606">
              <a:buAutoNum type="arabicParenR"/>
            </a:pPr>
            <a:r>
              <a:rPr lang="en-GB" sz="1000" dirty="0">
                <a:latin typeface="Gill Sans MT" panose="020B0502020104020203" pitchFamily="34" charset="77"/>
              </a:rPr>
              <a:t>She ________ a beautiful sculpture yesterday.</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‘image’</a:t>
            </a:r>
          </a:p>
          <a:p>
            <a:pPr marL="278606" indent="-278606">
              <a:buAutoNum type="arabicParenR"/>
            </a:pP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She has a great _________ and comes up with amazing ideas.</a:t>
            </a:r>
          </a:p>
          <a:p>
            <a:pPr marL="278606" indent="-278606">
              <a:buAutoNum type="arabicParenR"/>
            </a:pPr>
            <a:r>
              <a:rPr lang="en-GB" sz="1000" dirty="0">
                <a:latin typeface="Gill Sans MT" panose="020B0502020104020203" pitchFamily="34" charset="77"/>
              </a:rPr>
              <a:t>Carl is a very ______ person.</a:t>
            </a:r>
          </a:p>
          <a:p>
            <a:pPr marL="278606" indent="-278606">
              <a:buAutoNum type="arabicParenR"/>
            </a:pPr>
            <a:r>
              <a:rPr lang="en-GB" sz="1000" dirty="0">
                <a:latin typeface="Gill Sans MT" panose="020B0502020104020203" pitchFamily="34" charset="77"/>
              </a:rPr>
              <a:t>Can you _______ a new fantasy land?</a:t>
            </a:r>
          </a:p>
          <a:p>
            <a:pPr marL="278606" indent="-278606">
              <a:buAutoNum type="arabicParenR"/>
            </a:pPr>
            <a:r>
              <a:rPr lang="en-GB" sz="1000" dirty="0">
                <a:latin typeface="Gill Sans MT" panose="020B0502020104020203" pitchFamily="34" charset="77"/>
              </a:rPr>
              <a:t>He is _____ what it would be like to win the lottery.</a:t>
            </a:r>
            <a:endParaRPr lang="en-GB" sz="1000" dirty="0">
              <a:latin typeface="Gill Sans MT" panose="020B0502020104020203"/>
            </a:endParaRPr>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TextBox 61">
            <a:extLst>
              <a:ext uri="{FF2B5EF4-FFF2-40B4-BE49-F238E27FC236}">
                <a16:creationId xmlns:a16="http://schemas.microsoft.com/office/drawing/2014/main" id="{4C090344-7B19-9448-93A6-10F6F49D5F6F}"/>
              </a:ext>
            </a:extLst>
          </p:cNvPr>
          <p:cNvSpPr txBox="1"/>
          <p:nvPr/>
        </p:nvSpPr>
        <p:spPr>
          <a:xfrm>
            <a:off x="3454449" y="3971451"/>
            <a:ext cx="2978952" cy="2708434"/>
          </a:xfrm>
          <a:prstGeom prst="rect">
            <a:avLst/>
          </a:prstGeom>
          <a:noFill/>
        </p:spPr>
        <p:txBody>
          <a:bodyPr wrap="square" rtlCol="0">
            <a:spAutoFit/>
          </a:bodyPr>
          <a:lstStyle/>
          <a:p>
            <a:r>
              <a:rPr lang="en-GB" sz="1000" dirty="0">
                <a:latin typeface="Gill Sans MT" panose="020B0502020104020203" pitchFamily="34" charset="77"/>
              </a:rPr>
              <a:t>Fill the spaces with words made from ‘create’</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He is a very ______ person.</a:t>
            </a:r>
          </a:p>
          <a:p>
            <a:pPr marL="278606" indent="-278606">
              <a:buAutoNum type="arabicParenR"/>
            </a:pPr>
            <a:r>
              <a:rPr lang="en-GB" sz="1000" dirty="0">
                <a:latin typeface="Gill Sans MT" panose="020B0502020104020203" pitchFamily="34" charset="77"/>
              </a:rPr>
              <a:t>She enjoys _________ pieces of art.</a:t>
            </a:r>
          </a:p>
          <a:p>
            <a:pPr marL="278606" indent="-278606">
              <a:buAutoNum type="arabicParenR"/>
            </a:pPr>
            <a:r>
              <a:rPr lang="en-GB" sz="1000" dirty="0">
                <a:latin typeface="Gill Sans MT" panose="020B0502020104020203" pitchFamily="34" charset="77"/>
              </a:rPr>
              <a:t>He looked at his ________ happily. </a:t>
            </a:r>
          </a:p>
          <a:p>
            <a:pPr marL="278606" indent="-278606">
              <a:buAutoNum type="arabicParenR"/>
            </a:pPr>
            <a:r>
              <a:rPr lang="en-GB" sz="1000" dirty="0">
                <a:latin typeface="Gill Sans MT" panose="020B0502020104020203" pitchFamily="34" charset="77"/>
              </a:rPr>
              <a:t>She ________ a beautiful sculpture yesterday.</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‘image’</a:t>
            </a:r>
          </a:p>
          <a:p>
            <a:pPr marL="278606" indent="-278606">
              <a:buAutoNum type="arabicParenR"/>
            </a:pP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She has a great _________ and comes up with amazing ideas.</a:t>
            </a:r>
          </a:p>
          <a:p>
            <a:pPr marL="278606" indent="-278606">
              <a:buAutoNum type="arabicParenR"/>
            </a:pPr>
            <a:r>
              <a:rPr lang="en-GB" sz="1000" dirty="0">
                <a:latin typeface="Gill Sans MT" panose="020B0502020104020203" pitchFamily="34" charset="77"/>
              </a:rPr>
              <a:t>Carl is a very ______ person.</a:t>
            </a:r>
          </a:p>
          <a:p>
            <a:pPr marL="278606" indent="-278606">
              <a:buAutoNum type="arabicParenR"/>
            </a:pPr>
            <a:r>
              <a:rPr lang="en-GB" sz="1000" dirty="0">
                <a:latin typeface="Gill Sans MT" panose="020B0502020104020203" pitchFamily="34" charset="77"/>
              </a:rPr>
              <a:t>Can you _______ a new fantasy land?</a:t>
            </a:r>
          </a:p>
          <a:p>
            <a:pPr marL="278606" indent="-278606">
              <a:buAutoNum type="arabicParenR"/>
            </a:pPr>
            <a:r>
              <a:rPr lang="en-GB" sz="1000" dirty="0">
                <a:latin typeface="Gill Sans MT" panose="020B0502020104020203" pitchFamily="34" charset="77"/>
              </a:rPr>
              <a:t>He is _____ what it would be like to win the lottery.</a:t>
            </a:r>
            <a:endParaRPr lang="en-GB" sz="1000" dirty="0">
              <a:latin typeface="Gill Sans MT" panose="020B0502020104020203"/>
            </a:endParaRPr>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7" name="TextBox 66">
            <a:extLst>
              <a:ext uri="{FF2B5EF4-FFF2-40B4-BE49-F238E27FC236}">
                <a16:creationId xmlns:a16="http://schemas.microsoft.com/office/drawing/2014/main" id="{F893F4E1-8FFC-B749-AEDE-6D59C398D363}"/>
              </a:ext>
            </a:extLst>
          </p:cNvPr>
          <p:cNvSpPr txBox="1"/>
          <p:nvPr/>
        </p:nvSpPr>
        <p:spPr>
          <a:xfrm>
            <a:off x="6736347" y="3971450"/>
            <a:ext cx="2978952" cy="2708434"/>
          </a:xfrm>
          <a:prstGeom prst="rect">
            <a:avLst/>
          </a:prstGeom>
          <a:noFill/>
        </p:spPr>
        <p:txBody>
          <a:bodyPr wrap="square" rtlCol="0">
            <a:spAutoFit/>
          </a:bodyPr>
          <a:lstStyle/>
          <a:p>
            <a:r>
              <a:rPr lang="en-GB" sz="1000" dirty="0">
                <a:latin typeface="Gill Sans MT" panose="020B0502020104020203" pitchFamily="34" charset="77"/>
              </a:rPr>
              <a:t>Fill the spaces with words made from ‘create’</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He is a very ______ person.</a:t>
            </a:r>
          </a:p>
          <a:p>
            <a:pPr marL="278606" indent="-278606">
              <a:buAutoNum type="arabicParenR"/>
            </a:pPr>
            <a:r>
              <a:rPr lang="en-GB" sz="1000" dirty="0">
                <a:latin typeface="Gill Sans MT" panose="020B0502020104020203" pitchFamily="34" charset="77"/>
              </a:rPr>
              <a:t>She enjoys _________ pieces of art.</a:t>
            </a:r>
          </a:p>
          <a:p>
            <a:pPr marL="278606" indent="-278606">
              <a:buAutoNum type="arabicParenR"/>
            </a:pPr>
            <a:r>
              <a:rPr lang="en-GB" sz="1000" dirty="0">
                <a:latin typeface="Gill Sans MT" panose="020B0502020104020203" pitchFamily="34" charset="77"/>
              </a:rPr>
              <a:t>He looked at his ________ happily. </a:t>
            </a:r>
          </a:p>
          <a:p>
            <a:pPr marL="278606" indent="-278606">
              <a:buAutoNum type="arabicParenR"/>
            </a:pPr>
            <a:r>
              <a:rPr lang="en-GB" sz="1000" dirty="0">
                <a:latin typeface="Gill Sans MT" panose="020B0502020104020203" pitchFamily="34" charset="77"/>
              </a:rPr>
              <a:t>She ________ a beautiful sculpture yesterday.</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‘image’</a:t>
            </a:r>
          </a:p>
          <a:p>
            <a:pPr marL="278606" indent="-278606">
              <a:buAutoNum type="arabicParenR"/>
            </a:pP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She has a great _________ and comes up with amazing ideas.</a:t>
            </a:r>
          </a:p>
          <a:p>
            <a:pPr marL="278606" indent="-278606">
              <a:buAutoNum type="arabicParenR"/>
            </a:pPr>
            <a:r>
              <a:rPr lang="en-GB" sz="1000" dirty="0">
                <a:latin typeface="Gill Sans MT" panose="020B0502020104020203" pitchFamily="34" charset="77"/>
              </a:rPr>
              <a:t>Carl is a very ______ person.</a:t>
            </a:r>
          </a:p>
          <a:p>
            <a:pPr marL="278606" indent="-278606">
              <a:buAutoNum type="arabicParenR"/>
            </a:pPr>
            <a:r>
              <a:rPr lang="en-GB" sz="1000" dirty="0">
                <a:latin typeface="Gill Sans MT" panose="020B0502020104020203" pitchFamily="34" charset="77"/>
              </a:rPr>
              <a:t>Can you _______ a new fantasy land?</a:t>
            </a:r>
          </a:p>
          <a:p>
            <a:pPr marL="278606" indent="-278606">
              <a:buAutoNum type="arabicParenR"/>
            </a:pPr>
            <a:r>
              <a:rPr lang="en-GB" sz="1000" dirty="0">
                <a:latin typeface="Gill Sans MT" panose="020B0502020104020203" pitchFamily="34" charset="77"/>
              </a:rPr>
              <a:t>He is _____ what it would be like to win the lottery.</a:t>
            </a:r>
            <a:endParaRPr lang="en-GB" sz="1000" dirty="0">
              <a:latin typeface="Gill Sans MT" panose="020B0502020104020203"/>
            </a:endParaRPr>
          </a:p>
        </p:txBody>
      </p:sp>
      <p:sp>
        <p:nvSpPr>
          <p:cNvPr id="32" name="Rounded Rectangle 31"/>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33" name="Oval 32"/>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34" name="Rounded Rectangle 33"/>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35" name="Oval 34"/>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42" name="Rounded Rectangle 41"/>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43" name="Oval 42"/>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69" name="Rounded Rectangle 68"/>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70" name="Oval 69"/>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71" name="Rounded Rectangle 70"/>
          <p:cNvSpPr/>
          <p:nvPr/>
        </p:nvSpPr>
        <p:spPr>
          <a:xfrm>
            <a:off x="6772924" y="3608932"/>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72" name="Oval 71"/>
          <p:cNvSpPr/>
          <p:nvPr/>
        </p:nvSpPr>
        <p:spPr>
          <a:xfrm>
            <a:off x="9061585" y="3556269"/>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8161" y="2886909"/>
            <a:ext cx="289918" cy="416624"/>
          </a:xfrm>
          <a:prstGeom prst="rect">
            <a:avLst/>
          </a:prstGeom>
        </p:spPr>
      </p:pic>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0501" y="2883481"/>
            <a:ext cx="289918" cy="416624"/>
          </a:xfrm>
          <a:prstGeom prst="rect">
            <a:avLst/>
          </a:prstGeom>
        </p:spPr>
      </p:pic>
      <p:pic>
        <p:nvPicPr>
          <p:cNvPr id="53" name="Picture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3483" y="2871518"/>
            <a:ext cx="289918" cy="416624"/>
          </a:xfrm>
          <a:prstGeom prst="rect">
            <a:avLst/>
          </a:prstGeom>
        </p:spPr>
      </p:pic>
      <p:pic>
        <p:nvPicPr>
          <p:cNvPr id="55" name="Picture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8161" y="6235475"/>
            <a:ext cx="289918" cy="416624"/>
          </a:xfrm>
          <a:prstGeom prst="rect">
            <a:avLst/>
          </a:prstGeom>
        </p:spPr>
      </p:pic>
      <p:pic>
        <p:nvPicPr>
          <p:cNvPr id="56" name="Picture 5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0501" y="6232047"/>
            <a:ext cx="289918" cy="416624"/>
          </a:xfrm>
          <a:prstGeom prst="rect">
            <a:avLst/>
          </a:prstGeom>
        </p:spPr>
      </p:pic>
      <p:pic>
        <p:nvPicPr>
          <p:cNvPr id="58" name="Picture 5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3483" y="6220084"/>
            <a:ext cx="289918" cy="416624"/>
          </a:xfrm>
          <a:prstGeom prst="rect">
            <a:avLst/>
          </a:prstGeom>
        </p:spPr>
      </p:pic>
    </p:spTree>
    <p:extLst>
      <p:ext uri="{BB962C8B-B14F-4D97-AF65-F5344CB8AC3E}">
        <p14:creationId xmlns:p14="http://schemas.microsoft.com/office/powerpoint/2010/main" val="2520302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14" name="TextBox 13"/>
          <p:cNvSpPr txBox="1"/>
          <p:nvPr/>
        </p:nvSpPr>
        <p:spPr>
          <a:xfrm>
            <a:off x="156636" y="608590"/>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am going to </a:t>
            </a:r>
            <a:r>
              <a:rPr lang="en-GB" sz="1000" dirty="0" err="1">
                <a:latin typeface="Gill Sans MT" panose="020B0502020104020203" pitchFamily="34" charset="77"/>
              </a:rPr>
              <a:t>spain</a:t>
            </a:r>
            <a:r>
              <a:rPr lang="en-GB" sz="1000" dirty="0">
                <a:latin typeface="Gill Sans MT" panose="020B0502020104020203" pitchFamily="34" charset="77"/>
              </a:rPr>
              <a:t> in august</a:t>
            </a:r>
          </a:p>
          <a:p>
            <a:pPr marL="278606" indent="-278606">
              <a:buAutoNum type="arabicParenR"/>
            </a:pPr>
            <a:r>
              <a:rPr lang="en-GB" sz="1000" dirty="0">
                <a:latin typeface="Gill Sans MT" panose="020B0502020104020203" pitchFamily="34" charset="77"/>
              </a:rPr>
              <a:t>we are moving to east surrey in may</a:t>
            </a:r>
          </a:p>
          <a:p>
            <a:pPr marL="278606" indent="-278606">
              <a:buAutoNum type="arabicParenR"/>
            </a:pPr>
            <a:r>
              <a:rPr lang="en-GB" sz="1000" dirty="0" err="1">
                <a:latin typeface="Gill Sans MT" panose="020B0502020104020203" pitchFamily="34" charset="77"/>
              </a:rPr>
              <a:t>mrs</a:t>
            </a:r>
            <a:r>
              <a:rPr lang="en-GB" sz="1000" dirty="0">
                <a:latin typeface="Gill Sans MT" panose="020B0502020104020203" pitchFamily="34" charset="77"/>
              </a:rPr>
              <a:t> </a:t>
            </a:r>
            <a:r>
              <a:rPr lang="en-GB" sz="1000" dirty="0" err="1">
                <a:latin typeface="Gill Sans MT" panose="020B0502020104020203" pitchFamily="34" charset="77"/>
              </a:rPr>
              <a:t>stepford</a:t>
            </a:r>
            <a:r>
              <a:rPr lang="en-GB" sz="1000" dirty="0">
                <a:latin typeface="Gill Sans MT" panose="020B0502020104020203" pitchFamily="34" charset="77"/>
              </a:rPr>
              <a:t> told tommy to sit down</a:t>
            </a:r>
          </a:p>
          <a:p>
            <a:pPr marL="278606" indent="-278606">
              <a:buAutoNum type="arabicParenR"/>
            </a:pPr>
            <a:r>
              <a:rPr lang="en-GB" sz="1000" dirty="0">
                <a:latin typeface="Gill Sans MT" panose="020B0502020104020203" pitchFamily="34" charset="77"/>
              </a:rPr>
              <a:t>we are going to </a:t>
            </a:r>
            <a:r>
              <a:rPr lang="en-GB" sz="1000" dirty="0" err="1">
                <a:latin typeface="Gill Sans MT" panose="020B0502020104020203" pitchFamily="34" charset="77"/>
              </a:rPr>
              <a:t>kensington</a:t>
            </a:r>
            <a:r>
              <a:rPr lang="en-GB" sz="1000" dirty="0">
                <a:latin typeface="Gill Sans MT" panose="020B0502020104020203" pitchFamily="34" charset="77"/>
              </a:rPr>
              <a:t> in </a:t>
            </a:r>
            <a:r>
              <a:rPr lang="en-GB" sz="1000" dirty="0" err="1">
                <a:latin typeface="Gill Sans MT" panose="020B0502020104020203" pitchFamily="34" charset="77"/>
              </a:rPr>
              <a:t>london</a:t>
            </a:r>
            <a:r>
              <a:rPr lang="en-GB" sz="1000" dirty="0">
                <a:latin typeface="Gill Sans MT" panose="020B0502020104020203" pitchFamily="34" charset="77"/>
              </a:rPr>
              <a:t> in </a:t>
            </a:r>
            <a:r>
              <a:rPr lang="en-GB" sz="1000" dirty="0" err="1">
                <a:latin typeface="Gill Sans MT" panose="020B0502020104020203" pitchFamily="34" charset="77"/>
              </a:rPr>
              <a:t>july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teacher is called </a:t>
            </a:r>
            <a:r>
              <a:rPr lang="en-GB" sz="1000" dirty="0" err="1">
                <a:latin typeface="Gill Sans MT" panose="020B0502020104020203" pitchFamily="34" charset="77"/>
              </a:rPr>
              <a:t>mrs</a:t>
            </a:r>
            <a:r>
              <a:rPr lang="en-GB" sz="1000" dirty="0">
                <a:latin typeface="Gill Sans MT" panose="020B0502020104020203" pitchFamily="34" charset="77"/>
              </a:rPr>
              <a:t> jones she is very strict</a:t>
            </a:r>
          </a:p>
          <a:p>
            <a:pPr marL="278606" indent="-278606">
              <a:buAutoNum type="arabicParenR"/>
            </a:pPr>
            <a:r>
              <a:rPr lang="en-GB" sz="1000" dirty="0">
                <a:latin typeface="Gill Sans MT" panose="020B0502020104020203" pitchFamily="34" charset="77"/>
              </a:rPr>
              <a:t>my name is tom </a:t>
            </a:r>
            <a:r>
              <a:rPr lang="en-GB" sz="1000" dirty="0" err="1">
                <a:latin typeface="Gill Sans MT" panose="020B0502020104020203" pitchFamily="34" charset="77"/>
              </a:rPr>
              <a:t>i</a:t>
            </a:r>
            <a:r>
              <a:rPr lang="en-GB" sz="1000" dirty="0">
                <a:latin typeface="Gill Sans MT" panose="020B0502020104020203" pitchFamily="34" charset="77"/>
              </a:rPr>
              <a:t> am nine years old</a:t>
            </a:r>
          </a:p>
          <a:p>
            <a:pPr marL="278606" indent="-278606">
              <a:buAutoNum type="arabicParenR"/>
            </a:pPr>
            <a:r>
              <a:rPr lang="en-GB" sz="1000" dirty="0">
                <a:latin typeface="Gill Sans MT" panose="020B0502020104020203" pitchFamily="34" charset="77"/>
              </a:rPr>
              <a:t>we have a dog he is called woof</a:t>
            </a:r>
          </a:p>
          <a:p>
            <a:pPr marL="278606" indent="-278606">
              <a:buAutoNum type="arabicParenR"/>
            </a:pPr>
            <a:r>
              <a:rPr lang="en-GB" sz="1000" dirty="0">
                <a:latin typeface="Gill Sans MT" panose="020B0502020104020203" pitchFamily="34" charset="77"/>
              </a:rPr>
              <a:t>my name is </a:t>
            </a:r>
            <a:r>
              <a:rPr lang="en-GB" sz="1000" dirty="0" err="1">
                <a:latin typeface="Gill Sans MT" panose="020B0502020104020203" pitchFamily="34" charset="77"/>
              </a:rPr>
              <a:t>paul</a:t>
            </a:r>
            <a:r>
              <a:rPr lang="en-GB" sz="1000" dirty="0">
                <a:latin typeface="Gill Sans MT" panose="020B0502020104020203" pitchFamily="34" charset="77"/>
              </a:rPr>
              <a:t> </a:t>
            </a:r>
            <a:r>
              <a:rPr lang="en-GB" sz="1000" dirty="0" err="1">
                <a:latin typeface="Gill Sans MT" panose="020B0502020104020203" pitchFamily="34" charset="77"/>
              </a:rPr>
              <a:t>i</a:t>
            </a:r>
            <a:r>
              <a:rPr lang="en-GB" sz="1000" dirty="0">
                <a:latin typeface="Gill Sans MT" panose="020B0502020104020203" pitchFamily="34" charset="77"/>
              </a:rPr>
              <a:t> like cats</a:t>
            </a:r>
          </a:p>
          <a:p>
            <a:pPr marL="278606" indent="-278606">
              <a:buAutoNum type="arabicParenR"/>
            </a:pPr>
            <a:r>
              <a:rPr lang="en-GB" sz="1000" dirty="0">
                <a:latin typeface="Gill Sans MT" panose="020B0502020104020203" pitchFamily="34" charset="77"/>
              </a:rPr>
              <a:t>we have been to </a:t>
            </a:r>
            <a:r>
              <a:rPr lang="en-GB" sz="1000" dirty="0" err="1">
                <a:latin typeface="Gill Sans MT" panose="020B0502020104020203" pitchFamily="34" charset="77"/>
              </a:rPr>
              <a:t>italy</a:t>
            </a:r>
            <a:r>
              <a:rPr lang="en-GB" sz="1000" dirty="0">
                <a:latin typeface="Gill Sans MT" panose="020B0502020104020203" pitchFamily="34" charset="77"/>
              </a:rPr>
              <a:t> we had a really good time</a:t>
            </a:r>
          </a:p>
          <a:p>
            <a:pPr marL="278606" indent="-278606">
              <a:buAutoNum type="arabicParenR"/>
            </a:pPr>
            <a:r>
              <a:rPr lang="en-GB" sz="1000" dirty="0">
                <a:latin typeface="Gill Sans MT" panose="020B0502020104020203" pitchFamily="34" charset="77"/>
              </a:rPr>
              <a:t>my sister is called </a:t>
            </a:r>
            <a:r>
              <a:rPr lang="en-GB" sz="1000" dirty="0" err="1">
                <a:latin typeface="Gill Sans MT" panose="020B0502020104020203" pitchFamily="34" charset="77"/>
              </a:rPr>
              <a:t>shannon</a:t>
            </a:r>
            <a:r>
              <a:rPr lang="en-GB" sz="1000" dirty="0">
                <a:latin typeface="Gill Sans MT" panose="020B0502020104020203" pitchFamily="34" charset="77"/>
              </a:rPr>
              <a:t> she is really annoying</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2" name="Rounded Rectangle 31"/>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33" name="Oval 32"/>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34" name="Rounded Rectangle 33"/>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35" name="Oval 34"/>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42" name="Rounded Rectangle 4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43" name="Oval 4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69" name="Rounded Rectangle 68"/>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70" name="Oval 69"/>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71" name="Rounded Rectangle 70"/>
          <p:cNvSpPr/>
          <p:nvPr/>
        </p:nvSpPr>
        <p:spPr>
          <a:xfrm>
            <a:off x="6772924" y="3608932"/>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72" name="Oval 71"/>
          <p:cNvSpPr/>
          <p:nvPr/>
        </p:nvSpPr>
        <p:spPr>
          <a:xfrm>
            <a:off x="9061585" y="3556269"/>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789095" y="2749944"/>
            <a:ext cx="393299" cy="538198"/>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352351" y="6124603"/>
            <a:ext cx="393299" cy="538198"/>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037252" y="6110907"/>
            <a:ext cx="393299" cy="538198"/>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752529" y="6105293"/>
            <a:ext cx="393299" cy="538198"/>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037253" y="2757171"/>
            <a:ext cx="393299" cy="538198"/>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352350" y="2761811"/>
            <a:ext cx="393299" cy="538198"/>
          </a:xfrm>
          <a:prstGeom prst="rect">
            <a:avLst/>
          </a:prstGeom>
        </p:spPr>
      </p:pic>
      <p:sp>
        <p:nvSpPr>
          <p:cNvPr id="41" name="TextBox 40"/>
          <p:cNvSpPr txBox="1"/>
          <p:nvPr/>
        </p:nvSpPr>
        <p:spPr>
          <a:xfrm>
            <a:off x="3392902" y="594150"/>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am going to </a:t>
            </a:r>
            <a:r>
              <a:rPr lang="en-GB" sz="1000" dirty="0" err="1">
                <a:latin typeface="Gill Sans MT" panose="020B0502020104020203" pitchFamily="34" charset="77"/>
              </a:rPr>
              <a:t>spain</a:t>
            </a:r>
            <a:r>
              <a:rPr lang="en-GB" sz="1000" dirty="0">
                <a:latin typeface="Gill Sans MT" panose="020B0502020104020203" pitchFamily="34" charset="77"/>
              </a:rPr>
              <a:t> in august</a:t>
            </a:r>
          </a:p>
          <a:p>
            <a:pPr marL="278606" indent="-278606">
              <a:buAutoNum type="arabicParenR"/>
            </a:pPr>
            <a:r>
              <a:rPr lang="en-GB" sz="1000" dirty="0">
                <a:latin typeface="Gill Sans MT" panose="020B0502020104020203" pitchFamily="34" charset="77"/>
              </a:rPr>
              <a:t>we are moving to east surrey in may</a:t>
            </a:r>
          </a:p>
          <a:p>
            <a:pPr marL="278606" indent="-278606">
              <a:buAutoNum type="arabicParenR"/>
            </a:pPr>
            <a:r>
              <a:rPr lang="en-GB" sz="1000" dirty="0" err="1">
                <a:latin typeface="Gill Sans MT" panose="020B0502020104020203" pitchFamily="34" charset="77"/>
              </a:rPr>
              <a:t>mrs</a:t>
            </a:r>
            <a:r>
              <a:rPr lang="en-GB" sz="1000" dirty="0">
                <a:latin typeface="Gill Sans MT" panose="020B0502020104020203" pitchFamily="34" charset="77"/>
              </a:rPr>
              <a:t> </a:t>
            </a:r>
            <a:r>
              <a:rPr lang="en-GB" sz="1000" dirty="0" err="1">
                <a:latin typeface="Gill Sans MT" panose="020B0502020104020203" pitchFamily="34" charset="77"/>
              </a:rPr>
              <a:t>stepford</a:t>
            </a:r>
            <a:r>
              <a:rPr lang="en-GB" sz="1000" dirty="0">
                <a:latin typeface="Gill Sans MT" panose="020B0502020104020203" pitchFamily="34" charset="77"/>
              </a:rPr>
              <a:t> told tommy to sit down</a:t>
            </a:r>
          </a:p>
          <a:p>
            <a:pPr marL="278606" indent="-278606">
              <a:buAutoNum type="arabicParenR"/>
            </a:pPr>
            <a:r>
              <a:rPr lang="en-GB" sz="1000" dirty="0">
                <a:latin typeface="Gill Sans MT" panose="020B0502020104020203" pitchFamily="34" charset="77"/>
              </a:rPr>
              <a:t>we are going to </a:t>
            </a:r>
            <a:r>
              <a:rPr lang="en-GB" sz="1000" dirty="0" err="1">
                <a:latin typeface="Gill Sans MT" panose="020B0502020104020203" pitchFamily="34" charset="77"/>
              </a:rPr>
              <a:t>kensington</a:t>
            </a:r>
            <a:r>
              <a:rPr lang="en-GB" sz="1000" dirty="0">
                <a:latin typeface="Gill Sans MT" panose="020B0502020104020203" pitchFamily="34" charset="77"/>
              </a:rPr>
              <a:t> in </a:t>
            </a:r>
            <a:r>
              <a:rPr lang="en-GB" sz="1000" dirty="0" err="1">
                <a:latin typeface="Gill Sans MT" panose="020B0502020104020203" pitchFamily="34" charset="77"/>
              </a:rPr>
              <a:t>london</a:t>
            </a:r>
            <a:r>
              <a:rPr lang="en-GB" sz="1000" dirty="0">
                <a:latin typeface="Gill Sans MT" panose="020B0502020104020203" pitchFamily="34" charset="77"/>
              </a:rPr>
              <a:t> in </a:t>
            </a:r>
            <a:r>
              <a:rPr lang="en-GB" sz="1000" dirty="0" err="1">
                <a:latin typeface="Gill Sans MT" panose="020B0502020104020203" pitchFamily="34" charset="77"/>
              </a:rPr>
              <a:t>july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teacher is called </a:t>
            </a:r>
            <a:r>
              <a:rPr lang="en-GB" sz="1000" dirty="0" err="1">
                <a:latin typeface="Gill Sans MT" panose="020B0502020104020203" pitchFamily="34" charset="77"/>
              </a:rPr>
              <a:t>mrs</a:t>
            </a:r>
            <a:r>
              <a:rPr lang="en-GB" sz="1000" dirty="0">
                <a:latin typeface="Gill Sans MT" panose="020B0502020104020203" pitchFamily="34" charset="77"/>
              </a:rPr>
              <a:t> jones she is very strict</a:t>
            </a:r>
          </a:p>
          <a:p>
            <a:pPr marL="278606" indent="-278606">
              <a:buAutoNum type="arabicParenR"/>
            </a:pPr>
            <a:r>
              <a:rPr lang="en-GB" sz="1000" dirty="0">
                <a:latin typeface="Gill Sans MT" panose="020B0502020104020203" pitchFamily="34" charset="77"/>
              </a:rPr>
              <a:t>my name is tom </a:t>
            </a:r>
            <a:r>
              <a:rPr lang="en-GB" sz="1000" dirty="0" err="1">
                <a:latin typeface="Gill Sans MT" panose="020B0502020104020203" pitchFamily="34" charset="77"/>
              </a:rPr>
              <a:t>i</a:t>
            </a:r>
            <a:r>
              <a:rPr lang="en-GB" sz="1000" dirty="0">
                <a:latin typeface="Gill Sans MT" panose="020B0502020104020203" pitchFamily="34" charset="77"/>
              </a:rPr>
              <a:t> am nine years old</a:t>
            </a:r>
          </a:p>
          <a:p>
            <a:pPr marL="278606" indent="-278606">
              <a:buAutoNum type="arabicParenR"/>
            </a:pPr>
            <a:r>
              <a:rPr lang="en-GB" sz="1000" dirty="0">
                <a:latin typeface="Gill Sans MT" panose="020B0502020104020203" pitchFamily="34" charset="77"/>
              </a:rPr>
              <a:t>we have a dog he is called woof</a:t>
            </a:r>
          </a:p>
          <a:p>
            <a:pPr marL="278606" indent="-278606">
              <a:buAutoNum type="arabicParenR"/>
            </a:pPr>
            <a:r>
              <a:rPr lang="en-GB" sz="1000" dirty="0">
                <a:latin typeface="Gill Sans MT" panose="020B0502020104020203" pitchFamily="34" charset="77"/>
              </a:rPr>
              <a:t>my name is </a:t>
            </a:r>
            <a:r>
              <a:rPr lang="en-GB" sz="1000" dirty="0" err="1">
                <a:latin typeface="Gill Sans MT" panose="020B0502020104020203" pitchFamily="34" charset="77"/>
              </a:rPr>
              <a:t>paul</a:t>
            </a:r>
            <a:r>
              <a:rPr lang="en-GB" sz="1000" dirty="0">
                <a:latin typeface="Gill Sans MT" panose="020B0502020104020203" pitchFamily="34" charset="77"/>
              </a:rPr>
              <a:t> </a:t>
            </a:r>
            <a:r>
              <a:rPr lang="en-GB" sz="1000" dirty="0" err="1">
                <a:latin typeface="Gill Sans MT" panose="020B0502020104020203" pitchFamily="34" charset="77"/>
              </a:rPr>
              <a:t>i</a:t>
            </a:r>
            <a:r>
              <a:rPr lang="en-GB" sz="1000" dirty="0">
                <a:latin typeface="Gill Sans MT" panose="020B0502020104020203" pitchFamily="34" charset="77"/>
              </a:rPr>
              <a:t> like cats</a:t>
            </a:r>
          </a:p>
          <a:p>
            <a:pPr marL="278606" indent="-278606">
              <a:buAutoNum type="arabicParenR"/>
            </a:pPr>
            <a:r>
              <a:rPr lang="en-GB" sz="1000" dirty="0">
                <a:latin typeface="Gill Sans MT" panose="020B0502020104020203" pitchFamily="34" charset="77"/>
              </a:rPr>
              <a:t>we have been to </a:t>
            </a:r>
            <a:r>
              <a:rPr lang="en-GB" sz="1000" dirty="0" err="1">
                <a:latin typeface="Gill Sans MT" panose="020B0502020104020203" pitchFamily="34" charset="77"/>
              </a:rPr>
              <a:t>italy</a:t>
            </a:r>
            <a:r>
              <a:rPr lang="en-GB" sz="1000" dirty="0">
                <a:latin typeface="Gill Sans MT" panose="020B0502020104020203" pitchFamily="34" charset="77"/>
              </a:rPr>
              <a:t> we had a really good time</a:t>
            </a:r>
          </a:p>
          <a:p>
            <a:pPr marL="278606" indent="-278606">
              <a:buAutoNum type="arabicParenR"/>
            </a:pPr>
            <a:r>
              <a:rPr lang="en-GB" sz="1000" dirty="0">
                <a:latin typeface="Gill Sans MT" panose="020B0502020104020203" pitchFamily="34" charset="77"/>
              </a:rPr>
              <a:t>my sister is called </a:t>
            </a:r>
            <a:r>
              <a:rPr lang="en-GB" sz="1000" dirty="0" err="1">
                <a:latin typeface="Gill Sans MT" panose="020B0502020104020203" pitchFamily="34" charset="77"/>
              </a:rPr>
              <a:t>shannon</a:t>
            </a:r>
            <a:r>
              <a:rPr lang="en-GB" sz="1000" dirty="0">
                <a:latin typeface="Gill Sans MT" panose="020B0502020104020203" pitchFamily="34" charset="77"/>
              </a:rPr>
              <a:t> she is really annoying</a:t>
            </a:r>
          </a:p>
        </p:txBody>
      </p:sp>
      <p:sp>
        <p:nvSpPr>
          <p:cNvPr id="45" name="TextBox 44"/>
          <p:cNvSpPr txBox="1"/>
          <p:nvPr/>
        </p:nvSpPr>
        <p:spPr>
          <a:xfrm>
            <a:off x="6709537" y="628693"/>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am going to </a:t>
            </a:r>
            <a:r>
              <a:rPr lang="en-GB" sz="1000" dirty="0" err="1">
                <a:latin typeface="Gill Sans MT" panose="020B0502020104020203" pitchFamily="34" charset="77"/>
              </a:rPr>
              <a:t>spain</a:t>
            </a:r>
            <a:r>
              <a:rPr lang="en-GB" sz="1000" dirty="0">
                <a:latin typeface="Gill Sans MT" panose="020B0502020104020203" pitchFamily="34" charset="77"/>
              </a:rPr>
              <a:t> in august</a:t>
            </a:r>
          </a:p>
          <a:p>
            <a:pPr marL="278606" indent="-278606">
              <a:buAutoNum type="arabicParenR"/>
            </a:pPr>
            <a:r>
              <a:rPr lang="en-GB" sz="1000" dirty="0">
                <a:latin typeface="Gill Sans MT" panose="020B0502020104020203" pitchFamily="34" charset="77"/>
              </a:rPr>
              <a:t>we are moving to east surrey in may</a:t>
            </a:r>
          </a:p>
          <a:p>
            <a:pPr marL="278606" indent="-278606">
              <a:buAutoNum type="arabicParenR"/>
            </a:pPr>
            <a:r>
              <a:rPr lang="en-GB" sz="1000" dirty="0" err="1">
                <a:latin typeface="Gill Sans MT" panose="020B0502020104020203" pitchFamily="34" charset="77"/>
              </a:rPr>
              <a:t>mrs</a:t>
            </a:r>
            <a:r>
              <a:rPr lang="en-GB" sz="1000" dirty="0">
                <a:latin typeface="Gill Sans MT" panose="020B0502020104020203" pitchFamily="34" charset="77"/>
              </a:rPr>
              <a:t> </a:t>
            </a:r>
            <a:r>
              <a:rPr lang="en-GB" sz="1000" dirty="0" err="1">
                <a:latin typeface="Gill Sans MT" panose="020B0502020104020203" pitchFamily="34" charset="77"/>
              </a:rPr>
              <a:t>stepford</a:t>
            </a:r>
            <a:r>
              <a:rPr lang="en-GB" sz="1000" dirty="0">
                <a:latin typeface="Gill Sans MT" panose="020B0502020104020203" pitchFamily="34" charset="77"/>
              </a:rPr>
              <a:t> told tommy to sit down</a:t>
            </a:r>
          </a:p>
          <a:p>
            <a:pPr marL="278606" indent="-278606">
              <a:buAutoNum type="arabicParenR"/>
            </a:pPr>
            <a:r>
              <a:rPr lang="en-GB" sz="1000" dirty="0">
                <a:latin typeface="Gill Sans MT" panose="020B0502020104020203" pitchFamily="34" charset="77"/>
              </a:rPr>
              <a:t>we are going to </a:t>
            </a:r>
            <a:r>
              <a:rPr lang="en-GB" sz="1000" dirty="0" err="1">
                <a:latin typeface="Gill Sans MT" panose="020B0502020104020203" pitchFamily="34" charset="77"/>
              </a:rPr>
              <a:t>kensington</a:t>
            </a:r>
            <a:r>
              <a:rPr lang="en-GB" sz="1000" dirty="0">
                <a:latin typeface="Gill Sans MT" panose="020B0502020104020203" pitchFamily="34" charset="77"/>
              </a:rPr>
              <a:t> in </a:t>
            </a:r>
            <a:r>
              <a:rPr lang="en-GB" sz="1000" dirty="0" err="1">
                <a:latin typeface="Gill Sans MT" panose="020B0502020104020203" pitchFamily="34" charset="77"/>
              </a:rPr>
              <a:t>london</a:t>
            </a:r>
            <a:r>
              <a:rPr lang="en-GB" sz="1000" dirty="0">
                <a:latin typeface="Gill Sans MT" panose="020B0502020104020203" pitchFamily="34" charset="77"/>
              </a:rPr>
              <a:t> in </a:t>
            </a:r>
            <a:r>
              <a:rPr lang="en-GB" sz="1000" dirty="0" err="1">
                <a:latin typeface="Gill Sans MT" panose="020B0502020104020203" pitchFamily="34" charset="77"/>
              </a:rPr>
              <a:t>july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teacher is called </a:t>
            </a:r>
            <a:r>
              <a:rPr lang="en-GB" sz="1000" dirty="0" err="1">
                <a:latin typeface="Gill Sans MT" panose="020B0502020104020203" pitchFamily="34" charset="77"/>
              </a:rPr>
              <a:t>mrs</a:t>
            </a:r>
            <a:r>
              <a:rPr lang="en-GB" sz="1000" dirty="0">
                <a:latin typeface="Gill Sans MT" panose="020B0502020104020203" pitchFamily="34" charset="77"/>
              </a:rPr>
              <a:t> jones she is very strict</a:t>
            </a:r>
          </a:p>
          <a:p>
            <a:pPr marL="278606" indent="-278606">
              <a:buAutoNum type="arabicParenR"/>
            </a:pPr>
            <a:r>
              <a:rPr lang="en-GB" sz="1000" dirty="0">
                <a:latin typeface="Gill Sans MT" panose="020B0502020104020203" pitchFamily="34" charset="77"/>
              </a:rPr>
              <a:t>my name is tom </a:t>
            </a:r>
            <a:r>
              <a:rPr lang="en-GB" sz="1000" dirty="0" err="1">
                <a:latin typeface="Gill Sans MT" panose="020B0502020104020203" pitchFamily="34" charset="77"/>
              </a:rPr>
              <a:t>i</a:t>
            </a:r>
            <a:r>
              <a:rPr lang="en-GB" sz="1000" dirty="0">
                <a:latin typeface="Gill Sans MT" panose="020B0502020104020203" pitchFamily="34" charset="77"/>
              </a:rPr>
              <a:t> am nine years old</a:t>
            </a:r>
          </a:p>
          <a:p>
            <a:pPr marL="278606" indent="-278606">
              <a:buAutoNum type="arabicParenR"/>
            </a:pPr>
            <a:r>
              <a:rPr lang="en-GB" sz="1000" dirty="0">
                <a:latin typeface="Gill Sans MT" panose="020B0502020104020203" pitchFamily="34" charset="77"/>
              </a:rPr>
              <a:t>we have a dog he is called woof</a:t>
            </a:r>
          </a:p>
          <a:p>
            <a:pPr marL="278606" indent="-278606">
              <a:buAutoNum type="arabicParenR"/>
            </a:pPr>
            <a:r>
              <a:rPr lang="en-GB" sz="1000" dirty="0">
                <a:latin typeface="Gill Sans MT" panose="020B0502020104020203" pitchFamily="34" charset="77"/>
              </a:rPr>
              <a:t>my name is </a:t>
            </a:r>
            <a:r>
              <a:rPr lang="en-GB" sz="1000" dirty="0" err="1">
                <a:latin typeface="Gill Sans MT" panose="020B0502020104020203" pitchFamily="34" charset="77"/>
              </a:rPr>
              <a:t>paul</a:t>
            </a:r>
            <a:r>
              <a:rPr lang="en-GB" sz="1000" dirty="0">
                <a:latin typeface="Gill Sans MT" panose="020B0502020104020203" pitchFamily="34" charset="77"/>
              </a:rPr>
              <a:t> </a:t>
            </a:r>
            <a:r>
              <a:rPr lang="en-GB" sz="1000" dirty="0" err="1">
                <a:latin typeface="Gill Sans MT" panose="020B0502020104020203" pitchFamily="34" charset="77"/>
              </a:rPr>
              <a:t>i</a:t>
            </a:r>
            <a:r>
              <a:rPr lang="en-GB" sz="1000" dirty="0">
                <a:latin typeface="Gill Sans MT" panose="020B0502020104020203" pitchFamily="34" charset="77"/>
              </a:rPr>
              <a:t> like cats</a:t>
            </a:r>
          </a:p>
          <a:p>
            <a:pPr marL="278606" indent="-278606">
              <a:buAutoNum type="arabicParenR"/>
            </a:pPr>
            <a:r>
              <a:rPr lang="en-GB" sz="1000" dirty="0">
                <a:latin typeface="Gill Sans MT" panose="020B0502020104020203" pitchFamily="34" charset="77"/>
              </a:rPr>
              <a:t>we have been to </a:t>
            </a:r>
            <a:r>
              <a:rPr lang="en-GB" sz="1000" dirty="0" err="1">
                <a:latin typeface="Gill Sans MT" panose="020B0502020104020203" pitchFamily="34" charset="77"/>
              </a:rPr>
              <a:t>italy</a:t>
            </a:r>
            <a:r>
              <a:rPr lang="en-GB" sz="1000" dirty="0">
                <a:latin typeface="Gill Sans MT" panose="020B0502020104020203" pitchFamily="34" charset="77"/>
              </a:rPr>
              <a:t> we had a really good time</a:t>
            </a:r>
          </a:p>
          <a:p>
            <a:pPr marL="278606" indent="-278606">
              <a:buAutoNum type="arabicParenR"/>
            </a:pPr>
            <a:r>
              <a:rPr lang="en-GB" sz="1000" dirty="0">
                <a:latin typeface="Gill Sans MT" panose="020B0502020104020203" pitchFamily="34" charset="77"/>
              </a:rPr>
              <a:t>my sister is called </a:t>
            </a:r>
            <a:r>
              <a:rPr lang="en-GB" sz="1000" dirty="0" err="1">
                <a:latin typeface="Gill Sans MT" panose="020B0502020104020203" pitchFamily="34" charset="77"/>
              </a:rPr>
              <a:t>shannon</a:t>
            </a:r>
            <a:r>
              <a:rPr lang="en-GB" sz="1000" dirty="0">
                <a:latin typeface="Gill Sans MT" panose="020B0502020104020203" pitchFamily="34" charset="77"/>
              </a:rPr>
              <a:t> she is really annoying</a:t>
            </a:r>
          </a:p>
        </p:txBody>
      </p:sp>
      <p:sp>
        <p:nvSpPr>
          <p:cNvPr id="46" name="TextBox 45"/>
          <p:cNvSpPr txBox="1"/>
          <p:nvPr/>
        </p:nvSpPr>
        <p:spPr>
          <a:xfrm>
            <a:off x="123405" y="3993335"/>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am going to </a:t>
            </a:r>
            <a:r>
              <a:rPr lang="en-GB" sz="1000" dirty="0" err="1">
                <a:latin typeface="Gill Sans MT" panose="020B0502020104020203" pitchFamily="34" charset="77"/>
              </a:rPr>
              <a:t>spain</a:t>
            </a:r>
            <a:r>
              <a:rPr lang="en-GB" sz="1000" dirty="0">
                <a:latin typeface="Gill Sans MT" panose="020B0502020104020203" pitchFamily="34" charset="77"/>
              </a:rPr>
              <a:t> in august</a:t>
            </a:r>
          </a:p>
          <a:p>
            <a:pPr marL="278606" indent="-278606">
              <a:buAutoNum type="arabicParenR"/>
            </a:pPr>
            <a:r>
              <a:rPr lang="en-GB" sz="1000" dirty="0">
                <a:latin typeface="Gill Sans MT" panose="020B0502020104020203" pitchFamily="34" charset="77"/>
              </a:rPr>
              <a:t>we are moving to east surrey in may</a:t>
            </a:r>
          </a:p>
          <a:p>
            <a:pPr marL="278606" indent="-278606">
              <a:buAutoNum type="arabicParenR"/>
            </a:pPr>
            <a:r>
              <a:rPr lang="en-GB" sz="1000" dirty="0" err="1">
                <a:latin typeface="Gill Sans MT" panose="020B0502020104020203" pitchFamily="34" charset="77"/>
              </a:rPr>
              <a:t>mrs</a:t>
            </a:r>
            <a:r>
              <a:rPr lang="en-GB" sz="1000" dirty="0">
                <a:latin typeface="Gill Sans MT" panose="020B0502020104020203" pitchFamily="34" charset="77"/>
              </a:rPr>
              <a:t> </a:t>
            </a:r>
            <a:r>
              <a:rPr lang="en-GB" sz="1000" dirty="0" err="1">
                <a:latin typeface="Gill Sans MT" panose="020B0502020104020203" pitchFamily="34" charset="77"/>
              </a:rPr>
              <a:t>stepford</a:t>
            </a:r>
            <a:r>
              <a:rPr lang="en-GB" sz="1000" dirty="0">
                <a:latin typeface="Gill Sans MT" panose="020B0502020104020203" pitchFamily="34" charset="77"/>
              </a:rPr>
              <a:t> told tommy to sit down</a:t>
            </a:r>
          </a:p>
          <a:p>
            <a:pPr marL="278606" indent="-278606">
              <a:buAutoNum type="arabicParenR"/>
            </a:pPr>
            <a:r>
              <a:rPr lang="en-GB" sz="1000" dirty="0">
                <a:latin typeface="Gill Sans MT" panose="020B0502020104020203" pitchFamily="34" charset="77"/>
              </a:rPr>
              <a:t>we are going to </a:t>
            </a:r>
            <a:r>
              <a:rPr lang="en-GB" sz="1000" dirty="0" err="1">
                <a:latin typeface="Gill Sans MT" panose="020B0502020104020203" pitchFamily="34" charset="77"/>
              </a:rPr>
              <a:t>kensington</a:t>
            </a:r>
            <a:r>
              <a:rPr lang="en-GB" sz="1000" dirty="0">
                <a:latin typeface="Gill Sans MT" panose="020B0502020104020203" pitchFamily="34" charset="77"/>
              </a:rPr>
              <a:t> in </a:t>
            </a:r>
            <a:r>
              <a:rPr lang="en-GB" sz="1000" dirty="0" err="1">
                <a:latin typeface="Gill Sans MT" panose="020B0502020104020203" pitchFamily="34" charset="77"/>
              </a:rPr>
              <a:t>london</a:t>
            </a:r>
            <a:r>
              <a:rPr lang="en-GB" sz="1000" dirty="0">
                <a:latin typeface="Gill Sans MT" panose="020B0502020104020203" pitchFamily="34" charset="77"/>
              </a:rPr>
              <a:t> in </a:t>
            </a:r>
            <a:r>
              <a:rPr lang="en-GB" sz="1000" dirty="0" err="1">
                <a:latin typeface="Gill Sans MT" panose="020B0502020104020203" pitchFamily="34" charset="77"/>
              </a:rPr>
              <a:t>july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teacher is called </a:t>
            </a:r>
            <a:r>
              <a:rPr lang="en-GB" sz="1000" dirty="0" err="1">
                <a:latin typeface="Gill Sans MT" panose="020B0502020104020203" pitchFamily="34" charset="77"/>
              </a:rPr>
              <a:t>mrs</a:t>
            </a:r>
            <a:r>
              <a:rPr lang="en-GB" sz="1000" dirty="0">
                <a:latin typeface="Gill Sans MT" panose="020B0502020104020203" pitchFamily="34" charset="77"/>
              </a:rPr>
              <a:t> jones she is very strict</a:t>
            </a:r>
          </a:p>
          <a:p>
            <a:pPr marL="278606" indent="-278606">
              <a:buAutoNum type="arabicParenR"/>
            </a:pPr>
            <a:r>
              <a:rPr lang="en-GB" sz="1000" dirty="0">
                <a:latin typeface="Gill Sans MT" panose="020B0502020104020203" pitchFamily="34" charset="77"/>
              </a:rPr>
              <a:t>my name is tom </a:t>
            </a:r>
            <a:r>
              <a:rPr lang="en-GB" sz="1000" dirty="0" err="1">
                <a:latin typeface="Gill Sans MT" panose="020B0502020104020203" pitchFamily="34" charset="77"/>
              </a:rPr>
              <a:t>i</a:t>
            </a:r>
            <a:r>
              <a:rPr lang="en-GB" sz="1000" dirty="0">
                <a:latin typeface="Gill Sans MT" panose="020B0502020104020203" pitchFamily="34" charset="77"/>
              </a:rPr>
              <a:t> am nine years old</a:t>
            </a:r>
          </a:p>
          <a:p>
            <a:pPr marL="278606" indent="-278606">
              <a:buAutoNum type="arabicParenR"/>
            </a:pPr>
            <a:r>
              <a:rPr lang="en-GB" sz="1000" dirty="0">
                <a:latin typeface="Gill Sans MT" panose="020B0502020104020203" pitchFamily="34" charset="77"/>
              </a:rPr>
              <a:t>we have a dog he is called woof</a:t>
            </a:r>
          </a:p>
          <a:p>
            <a:pPr marL="278606" indent="-278606">
              <a:buAutoNum type="arabicParenR"/>
            </a:pPr>
            <a:r>
              <a:rPr lang="en-GB" sz="1000" dirty="0">
                <a:latin typeface="Gill Sans MT" panose="020B0502020104020203" pitchFamily="34" charset="77"/>
              </a:rPr>
              <a:t>my name is </a:t>
            </a:r>
            <a:r>
              <a:rPr lang="en-GB" sz="1000" dirty="0" err="1">
                <a:latin typeface="Gill Sans MT" panose="020B0502020104020203" pitchFamily="34" charset="77"/>
              </a:rPr>
              <a:t>paul</a:t>
            </a:r>
            <a:r>
              <a:rPr lang="en-GB" sz="1000" dirty="0">
                <a:latin typeface="Gill Sans MT" panose="020B0502020104020203" pitchFamily="34" charset="77"/>
              </a:rPr>
              <a:t> </a:t>
            </a:r>
            <a:r>
              <a:rPr lang="en-GB" sz="1000" dirty="0" err="1">
                <a:latin typeface="Gill Sans MT" panose="020B0502020104020203" pitchFamily="34" charset="77"/>
              </a:rPr>
              <a:t>i</a:t>
            </a:r>
            <a:r>
              <a:rPr lang="en-GB" sz="1000" dirty="0">
                <a:latin typeface="Gill Sans MT" panose="020B0502020104020203" pitchFamily="34" charset="77"/>
              </a:rPr>
              <a:t> like cats</a:t>
            </a:r>
          </a:p>
          <a:p>
            <a:pPr marL="278606" indent="-278606">
              <a:buAutoNum type="arabicParenR"/>
            </a:pPr>
            <a:r>
              <a:rPr lang="en-GB" sz="1000" dirty="0">
                <a:latin typeface="Gill Sans MT" panose="020B0502020104020203" pitchFamily="34" charset="77"/>
              </a:rPr>
              <a:t>we have been to </a:t>
            </a:r>
            <a:r>
              <a:rPr lang="en-GB" sz="1000" dirty="0" err="1">
                <a:latin typeface="Gill Sans MT" panose="020B0502020104020203" pitchFamily="34" charset="77"/>
              </a:rPr>
              <a:t>italy</a:t>
            </a:r>
            <a:r>
              <a:rPr lang="en-GB" sz="1000" dirty="0">
                <a:latin typeface="Gill Sans MT" panose="020B0502020104020203" pitchFamily="34" charset="77"/>
              </a:rPr>
              <a:t> we had a really good time</a:t>
            </a:r>
          </a:p>
          <a:p>
            <a:pPr marL="278606" indent="-278606">
              <a:buAutoNum type="arabicParenR"/>
            </a:pPr>
            <a:r>
              <a:rPr lang="en-GB" sz="1000" dirty="0">
                <a:latin typeface="Gill Sans MT" panose="020B0502020104020203" pitchFamily="34" charset="77"/>
              </a:rPr>
              <a:t>my sister is called </a:t>
            </a:r>
            <a:r>
              <a:rPr lang="en-GB" sz="1000" dirty="0" err="1">
                <a:latin typeface="Gill Sans MT" panose="020B0502020104020203" pitchFamily="34" charset="77"/>
              </a:rPr>
              <a:t>shannon</a:t>
            </a:r>
            <a:r>
              <a:rPr lang="en-GB" sz="1000" dirty="0">
                <a:latin typeface="Gill Sans MT" panose="020B0502020104020203" pitchFamily="34" charset="77"/>
              </a:rPr>
              <a:t> she is really annoying</a:t>
            </a:r>
          </a:p>
        </p:txBody>
      </p:sp>
      <p:sp>
        <p:nvSpPr>
          <p:cNvPr id="50" name="TextBox 49"/>
          <p:cNvSpPr txBox="1"/>
          <p:nvPr/>
        </p:nvSpPr>
        <p:spPr>
          <a:xfrm>
            <a:off x="3365614" y="3970640"/>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am going to </a:t>
            </a:r>
            <a:r>
              <a:rPr lang="en-GB" sz="1000" dirty="0" err="1">
                <a:latin typeface="Gill Sans MT" panose="020B0502020104020203" pitchFamily="34" charset="77"/>
              </a:rPr>
              <a:t>spain</a:t>
            </a:r>
            <a:r>
              <a:rPr lang="en-GB" sz="1000" dirty="0">
                <a:latin typeface="Gill Sans MT" panose="020B0502020104020203" pitchFamily="34" charset="77"/>
              </a:rPr>
              <a:t> in august</a:t>
            </a:r>
          </a:p>
          <a:p>
            <a:pPr marL="278606" indent="-278606">
              <a:buAutoNum type="arabicParenR"/>
            </a:pPr>
            <a:r>
              <a:rPr lang="en-GB" sz="1000" dirty="0">
                <a:latin typeface="Gill Sans MT" panose="020B0502020104020203" pitchFamily="34" charset="77"/>
              </a:rPr>
              <a:t>we are moving to east surrey in may</a:t>
            </a:r>
          </a:p>
          <a:p>
            <a:pPr marL="278606" indent="-278606">
              <a:buAutoNum type="arabicParenR"/>
            </a:pPr>
            <a:r>
              <a:rPr lang="en-GB" sz="1000" dirty="0" err="1">
                <a:latin typeface="Gill Sans MT" panose="020B0502020104020203" pitchFamily="34" charset="77"/>
              </a:rPr>
              <a:t>mrs</a:t>
            </a:r>
            <a:r>
              <a:rPr lang="en-GB" sz="1000" dirty="0">
                <a:latin typeface="Gill Sans MT" panose="020B0502020104020203" pitchFamily="34" charset="77"/>
              </a:rPr>
              <a:t> </a:t>
            </a:r>
            <a:r>
              <a:rPr lang="en-GB" sz="1000" dirty="0" err="1">
                <a:latin typeface="Gill Sans MT" panose="020B0502020104020203" pitchFamily="34" charset="77"/>
              </a:rPr>
              <a:t>stepford</a:t>
            </a:r>
            <a:r>
              <a:rPr lang="en-GB" sz="1000" dirty="0">
                <a:latin typeface="Gill Sans MT" panose="020B0502020104020203" pitchFamily="34" charset="77"/>
              </a:rPr>
              <a:t> told tommy to sit down</a:t>
            </a:r>
          </a:p>
          <a:p>
            <a:pPr marL="278606" indent="-278606">
              <a:buAutoNum type="arabicParenR"/>
            </a:pPr>
            <a:r>
              <a:rPr lang="en-GB" sz="1000" dirty="0">
                <a:latin typeface="Gill Sans MT" panose="020B0502020104020203" pitchFamily="34" charset="77"/>
              </a:rPr>
              <a:t>we are going to </a:t>
            </a:r>
            <a:r>
              <a:rPr lang="en-GB" sz="1000" dirty="0" err="1">
                <a:latin typeface="Gill Sans MT" panose="020B0502020104020203" pitchFamily="34" charset="77"/>
              </a:rPr>
              <a:t>kensington</a:t>
            </a:r>
            <a:r>
              <a:rPr lang="en-GB" sz="1000" dirty="0">
                <a:latin typeface="Gill Sans MT" panose="020B0502020104020203" pitchFamily="34" charset="77"/>
              </a:rPr>
              <a:t> in </a:t>
            </a:r>
            <a:r>
              <a:rPr lang="en-GB" sz="1000" dirty="0" err="1">
                <a:latin typeface="Gill Sans MT" panose="020B0502020104020203" pitchFamily="34" charset="77"/>
              </a:rPr>
              <a:t>london</a:t>
            </a:r>
            <a:r>
              <a:rPr lang="en-GB" sz="1000" dirty="0">
                <a:latin typeface="Gill Sans MT" panose="020B0502020104020203" pitchFamily="34" charset="77"/>
              </a:rPr>
              <a:t> in </a:t>
            </a:r>
            <a:r>
              <a:rPr lang="en-GB" sz="1000" dirty="0" err="1">
                <a:latin typeface="Gill Sans MT" panose="020B0502020104020203" pitchFamily="34" charset="77"/>
              </a:rPr>
              <a:t>july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teacher is called </a:t>
            </a:r>
            <a:r>
              <a:rPr lang="en-GB" sz="1000" dirty="0" err="1">
                <a:latin typeface="Gill Sans MT" panose="020B0502020104020203" pitchFamily="34" charset="77"/>
              </a:rPr>
              <a:t>mrs</a:t>
            </a:r>
            <a:r>
              <a:rPr lang="en-GB" sz="1000" dirty="0">
                <a:latin typeface="Gill Sans MT" panose="020B0502020104020203" pitchFamily="34" charset="77"/>
              </a:rPr>
              <a:t> jones she is very strict</a:t>
            </a:r>
          </a:p>
          <a:p>
            <a:pPr marL="278606" indent="-278606">
              <a:buAutoNum type="arabicParenR"/>
            </a:pPr>
            <a:r>
              <a:rPr lang="en-GB" sz="1000" dirty="0">
                <a:latin typeface="Gill Sans MT" panose="020B0502020104020203" pitchFamily="34" charset="77"/>
              </a:rPr>
              <a:t>my name is tom </a:t>
            </a:r>
            <a:r>
              <a:rPr lang="en-GB" sz="1000" dirty="0" err="1">
                <a:latin typeface="Gill Sans MT" panose="020B0502020104020203" pitchFamily="34" charset="77"/>
              </a:rPr>
              <a:t>i</a:t>
            </a:r>
            <a:r>
              <a:rPr lang="en-GB" sz="1000" dirty="0">
                <a:latin typeface="Gill Sans MT" panose="020B0502020104020203" pitchFamily="34" charset="77"/>
              </a:rPr>
              <a:t> am nine years old</a:t>
            </a:r>
          </a:p>
          <a:p>
            <a:pPr marL="278606" indent="-278606">
              <a:buAutoNum type="arabicParenR"/>
            </a:pPr>
            <a:r>
              <a:rPr lang="en-GB" sz="1000" dirty="0">
                <a:latin typeface="Gill Sans MT" panose="020B0502020104020203" pitchFamily="34" charset="77"/>
              </a:rPr>
              <a:t>we have a dog he is called woof</a:t>
            </a:r>
          </a:p>
          <a:p>
            <a:pPr marL="278606" indent="-278606">
              <a:buAutoNum type="arabicParenR"/>
            </a:pPr>
            <a:r>
              <a:rPr lang="en-GB" sz="1000" dirty="0">
                <a:latin typeface="Gill Sans MT" panose="020B0502020104020203" pitchFamily="34" charset="77"/>
              </a:rPr>
              <a:t>my name is </a:t>
            </a:r>
            <a:r>
              <a:rPr lang="en-GB" sz="1000" dirty="0" err="1">
                <a:latin typeface="Gill Sans MT" panose="020B0502020104020203" pitchFamily="34" charset="77"/>
              </a:rPr>
              <a:t>paul</a:t>
            </a:r>
            <a:r>
              <a:rPr lang="en-GB" sz="1000" dirty="0">
                <a:latin typeface="Gill Sans MT" panose="020B0502020104020203" pitchFamily="34" charset="77"/>
              </a:rPr>
              <a:t> </a:t>
            </a:r>
            <a:r>
              <a:rPr lang="en-GB" sz="1000" dirty="0" err="1">
                <a:latin typeface="Gill Sans MT" panose="020B0502020104020203" pitchFamily="34" charset="77"/>
              </a:rPr>
              <a:t>i</a:t>
            </a:r>
            <a:r>
              <a:rPr lang="en-GB" sz="1000" dirty="0">
                <a:latin typeface="Gill Sans MT" panose="020B0502020104020203" pitchFamily="34" charset="77"/>
              </a:rPr>
              <a:t> like cats</a:t>
            </a:r>
          </a:p>
          <a:p>
            <a:pPr marL="278606" indent="-278606">
              <a:buAutoNum type="arabicParenR"/>
            </a:pPr>
            <a:r>
              <a:rPr lang="en-GB" sz="1000" dirty="0">
                <a:latin typeface="Gill Sans MT" panose="020B0502020104020203" pitchFamily="34" charset="77"/>
              </a:rPr>
              <a:t>we have been to </a:t>
            </a:r>
            <a:r>
              <a:rPr lang="en-GB" sz="1000" dirty="0" err="1">
                <a:latin typeface="Gill Sans MT" panose="020B0502020104020203" pitchFamily="34" charset="77"/>
              </a:rPr>
              <a:t>italy</a:t>
            </a:r>
            <a:r>
              <a:rPr lang="en-GB" sz="1000" dirty="0">
                <a:latin typeface="Gill Sans MT" panose="020B0502020104020203" pitchFamily="34" charset="77"/>
              </a:rPr>
              <a:t> we had a really good time</a:t>
            </a:r>
          </a:p>
          <a:p>
            <a:pPr marL="278606" indent="-278606">
              <a:buAutoNum type="arabicParenR"/>
            </a:pPr>
            <a:r>
              <a:rPr lang="en-GB" sz="1000" dirty="0">
                <a:latin typeface="Gill Sans MT" panose="020B0502020104020203" pitchFamily="34" charset="77"/>
              </a:rPr>
              <a:t>my sister is called </a:t>
            </a:r>
            <a:r>
              <a:rPr lang="en-GB" sz="1000" dirty="0" err="1">
                <a:latin typeface="Gill Sans MT" panose="020B0502020104020203" pitchFamily="34" charset="77"/>
              </a:rPr>
              <a:t>shannon</a:t>
            </a:r>
            <a:r>
              <a:rPr lang="en-GB" sz="1000" dirty="0">
                <a:latin typeface="Gill Sans MT" panose="020B0502020104020203" pitchFamily="34" charset="77"/>
              </a:rPr>
              <a:t> she is really annoying</a:t>
            </a:r>
          </a:p>
        </p:txBody>
      </p:sp>
      <p:sp>
        <p:nvSpPr>
          <p:cNvPr id="51" name="TextBox 50"/>
          <p:cNvSpPr txBox="1"/>
          <p:nvPr/>
        </p:nvSpPr>
        <p:spPr>
          <a:xfrm>
            <a:off x="6681202" y="3970640"/>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am going to </a:t>
            </a:r>
            <a:r>
              <a:rPr lang="en-GB" sz="1000" dirty="0" err="1">
                <a:latin typeface="Gill Sans MT" panose="020B0502020104020203" pitchFamily="34" charset="77"/>
              </a:rPr>
              <a:t>spain</a:t>
            </a:r>
            <a:r>
              <a:rPr lang="en-GB" sz="1000" dirty="0">
                <a:latin typeface="Gill Sans MT" panose="020B0502020104020203" pitchFamily="34" charset="77"/>
              </a:rPr>
              <a:t> in august</a:t>
            </a:r>
          </a:p>
          <a:p>
            <a:pPr marL="278606" indent="-278606">
              <a:buAutoNum type="arabicParenR"/>
            </a:pPr>
            <a:r>
              <a:rPr lang="en-GB" sz="1000" dirty="0">
                <a:latin typeface="Gill Sans MT" panose="020B0502020104020203" pitchFamily="34" charset="77"/>
              </a:rPr>
              <a:t>we are moving to east surrey in may</a:t>
            </a:r>
          </a:p>
          <a:p>
            <a:pPr marL="278606" indent="-278606">
              <a:buAutoNum type="arabicParenR"/>
            </a:pPr>
            <a:r>
              <a:rPr lang="en-GB" sz="1000" dirty="0" err="1">
                <a:latin typeface="Gill Sans MT" panose="020B0502020104020203" pitchFamily="34" charset="77"/>
              </a:rPr>
              <a:t>mrs</a:t>
            </a:r>
            <a:r>
              <a:rPr lang="en-GB" sz="1000" dirty="0">
                <a:latin typeface="Gill Sans MT" panose="020B0502020104020203" pitchFamily="34" charset="77"/>
              </a:rPr>
              <a:t> </a:t>
            </a:r>
            <a:r>
              <a:rPr lang="en-GB" sz="1000" dirty="0" err="1">
                <a:latin typeface="Gill Sans MT" panose="020B0502020104020203" pitchFamily="34" charset="77"/>
              </a:rPr>
              <a:t>stepford</a:t>
            </a:r>
            <a:r>
              <a:rPr lang="en-GB" sz="1000" dirty="0">
                <a:latin typeface="Gill Sans MT" panose="020B0502020104020203" pitchFamily="34" charset="77"/>
              </a:rPr>
              <a:t> told tommy to sit down</a:t>
            </a:r>
          </a:p>
          <a:p>
            <a:pPr marL="278606" indent="-278606">
              <a:buAutoNum type="arabicParenR"/>
            </a:pPr>
            <a:r>
              <a:rPr lang="en-GB" sz="1000" dirty="0">
                <a:latin typeface="Gill Sans MT" panose="020B0502020104020203" pitchFamily="34" charset="77"/>
              </a:rPr>
              <a:t>we are going to </a:t>
            </a:r>
            <a:r>
              <a:rPr lang="en-GB" sz="1000" dirty="0" err="1">
                <a:latin typeface="Gill Sans MT" panose="020B0502020104020203" pitchFamily="34" charset="77"/>
              </a:rPr>
              <a:t>kensington</a:t>
            </a:r>
            <a:r>
              <a:rPr lang="en-GB" sz="1000" dirty="0">
                <a:latin typeface="Gill Sans MT" panose="020B0502020104020203" pitchFamily="34" charset="77"/>
              </a:rPr>
              <a:t> in </a:t>
            </a:r>
            <a:r>
              <a:rPr lang="en-GB" sz="1000" dirty="0" err="1">
                <a:latin typeface="Gill Sans MT" panose="020B0502020104020203" pitchFamily="34" charset="77"/>
              </a:rPr>
              <a:t>london</a:t>
            </a:r>
            <a:r>
              <a:rPr lang="en-GB" sz="1000" dirty="0">
                <a:latin typeface="Gill Sans MT" panose="020B0502020104020203" pitchFamily="34" charset="77"/>
              </a:rPr>
              <a:t> in </a:t>
            </a:r>
            <a:r>
              <a:rPr lang="en-GB" sz="1000" dirty="0" err="1">
                <a:latin typeface="Gill Sans MT" panose="020B0502020104020203" pitchFamily="34" charset="77"/>
              </a:rPr>
              <a:t>july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teacher is called </a:t>
            </a:r>
            <a:r>
              <a:rPr lang="en-GB" sz="1000" dirty="0" err="1">
                <a:latin typeface="Gill Sans MT" panose="020B0502020104020203" pitchFamily="34" charset="77"/>
              </a:rPr>
              <a:t>mrs</a:t>
            </a:r>
            <a:r>
              <a:rPr lang="en-GB" sz="1000" dirty="0">
                <a:latin typeface="Gill Sans MT" panose="020B0502020104020203" pitchFamily="34" charset="77"/>
              </a:rPr>
              <a:t> jones she is very strict</a:t>
            </a:r>
          </a:p>
          <a:p>
            <a:pPr marL="278606" indent="-278606">
              <a:buAutoNum type="arabicParenR"/>
            </a:pPr>
            <a:r>
              <a:rPr lang="en-GB" sz="1000" dirty="0">
                <a:latin typeface="Gill Sans MT" panose="020B0502020104020203" pitchFamily="34" charset="77"/>
              </a:rPr>
              <a:t>my name is tom </a:t>
            </a:r>
            <a:r>
              <a:rPr lang="en-GB" sz="1000" dirty="0" err="1">
                <a:latin typeface="Gill Sans MT" panose="020B0502020104020203" pitchFamily="34" charset="77"/>
              </a:rPr>
              <a:t>i</a:t>
            </a:r>
            <a:r>
              <a:rPr lang="en-GB" sz="1000" dirty="0">
                <a:latin typeface="Gill Sans MT" panose="020B0502020104020203" pitchFamily="34" charset="77"/>
              </a:rPr>
              <a:t> am nine years old</a:t>
            </a:r>
          </a:p>
          <a:p>
            <a:pPr marL="278606" indent="-278606">
              <a:buAutoNum type="arabicParenR"/>
            </a:pPr>
            <a:r>
              <a:rPr lang="en-GB" sz="1000" dirty="0">
                <a:latin typeface="Gill Sans MT" panose="020B0502020104020203" pitchFamily="34" charset="77"/>
              </a:rPr>
              <a:t>we have a dog he is called woof</a:t>
            </a:r>
          </a:p>
          <a:p>
            <a:pPr marL="278606" indent="-278606">
              <a:buAutoNum type="arabicParenR"/>
            </a:pPr>
            <a:r>
              <a:rPr lang="en-GB" sz="1000" dirty="0">
                <a:latin typeface="Gill Sans MT" panose="020B0502020104020203" pitchFamily="34" charset="77"/>
              </a:rPr>
              <a:t>my name is </a:t>
            </a:r>
            <a:r>
              <a:rPr lang="en-GB" sz="1000" dirty="0" err="1">
                <a:latin typeface="Gill Sans MT" panose="020B0502020104020203" pitchFamily="34" charset="77"/>
              </a:rPr>
              <a:t>paul</a:t>
            </a:r>
            <a:r>
              <a:rPr lang="en-GB" sz="1000" dirty="0">
                <a:latin typeface="Gill Sans MT" panose="020B0502020104020203" pitchFamily="34" charset="77"/>
              </a:rPr>
              <a:t> </a:t>
            </a:r>
            <a:r>
              <a:rPr lang="en-GB" sz="1000" dirty="0" err="1">
                <a:latin typeface="Gill Sans MT" panose="020B0502020104020203" pitchFamily="34" charset="77"/>
              </a:rPr>
              <a:t>i</a:t>
            </a:r>
            <a:r>
              <a:rPr lang="en-GB" sz="1000" dirty="0">
                <a:latin typeface="Gill Sans MT" panose="020B0502020104020203" pitchFamily="34" charset="77"/>
              </a:rPr>
              <a:t> like cats</a:t>
            </a:r>
          </a:p>
          <a:p>
            <a:pPr marL="278606" indent="-278606">
              <a:buAutoNum type="arabicParenR"/>
            </a:pPr>
            <a:r>
              <a:rPr lang="en-GB" sz="1000" dirty="0">
                <a:latin typeface="Gill Sans MT" panose="020B0502020104020203" pitchFamily="34" charset="77"/>
              </a:rPr>
              <a:t>we have been to </a:t>
            </a:r>
            <a:r>
              <a:rPr lang="en-GB" sz="1000" dirty="0" err="1">
                <a:latin typeface="Gill Sans MT" panose="020B0502020104020203" pitchFamily="34" charset="77"/>
              </a:rPr>
              <a:t>italy</a:t>
            </a:r>
            <a:r>
              <a:rPr lang="en-GB" sz="1000" dirty="0">
                <a:latin typeface="Gill Sans MT" panose="020B0502020104020203" pitchFamily="34" charset="77"/>
              </a:rPr>
              <a:t> we had a really good time</a:t>
            </a:r>
          </a:p>
          <a:p>
            <a:pPr marL="278606" indent="-278606">
              <a:buAutoNum type="arabicParenR"/>
            </a:pPr>
            <a:r>
              <a:rPr lang="en-GB" sz="1000" dirty="0">
                <a:latin typeface="Gill Sans MT" panose="020B0502020104020203" pitchFamily="34" charset="77"/>
              </a:rPr>
              <a:t>my sister is called </a:t>
            </a:r>
            <a:r>
              <a:rPr lang="en-GB" sz="1000" dirty="0" err="1">
                <a:latin typeface="Gill Sans MT" panose="020B0502020104020203" pitchFamily="34" charset="77"/>
              </a:rPr>
              <a:t>shannon</a:t>
            </a:r>
            <a:r>
              <a:rPr lang="en-GB" sz="1000" dirty="0">
                <a:latin typeface="Gill Sans MT" panose="020B0502020104020203" pitchFamily="34" charset="77"/>
              </a:rPr>
              <a:t> she is really annoying</a:t>
            </a:r>
          </a:p>
        </p:txBody>
      </p:sp>
    </p:spTree>
    <p:extLst>
      <p:ext uri="{BB962C8B-B14F-4D97-AF65-F5344CB8AC3E}">
        <p14:creationId xmlns:p14="http://schemas.microsoft.com/office/powerpoint/2010/main" val="30360714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14" name="TextBox 13"/>
          <p:cNvSpPr txBox="1"/>
          <p:nvPr/>
        </p:nvSpPr>
        <p:spPr>
          <a:xfrm>
            <a:off x="178776" y="610488"/>
            <a:ext cx="2978952" cy="2092881"/>
          </a:xfrm>
          <a:prstGeom prst="rect">
            <a:avLst/>
          </a:prstGeom>
          <a:noFill/>
        </p:spPr>
        <p:txBody>
          <a:bodyPr wrap="square" rtlCol="0">
            <a:spAutoFit/>
          </a:bodyPr>
          <a:lstStyle/>
          <a:p>
            <a:r>
              <a:rPr lang="en-GB" sz="1000" dirty="0">
                <a:latin typeface="Gill Sans MT" panose="020B0502020104020203" pitchFamily="34" charset="77"/>
              </a:rPr>
              <a:t>Fill the spaces with words made from ‘help’</a:t>
            </a:r>
          </a:p>
          <a:p>
            <a:pPr marL="278606" indent="-278606">
              <a:buAutoNum type="arabicParenR"/>
            </a:pPr>
            <a:r>
              <a:rPr lang="en-GB" sz="1000" dirty="0">
                <a:latin typeface="Gill Sans MT" panose="020B0502020104020203" pitchFamily="34" charset="77"/>
              </a:rPr>
              <a:t>Miss Smith asked for a _______.</a:t>
            </a:r>
          </a:p>
          <a:p>
            <a:pPr marL="278606" indent="-278606">
              <a:buAutoNum type="arabicParenR"/>
            </a:pPr>
            <a:r>
              <a:rPr lang="en-GB" sz="1000" dirty="0">
                <a:latin typeface="Gill Sans MT" panose="020B0502020104020203" pitchFamily="34" charset="77"/>
              </a:rPr>
              <a:t>He likes to be _______ and do things for people. </a:t>
            </a:r>
          </a:p>
          <a:p>
            <a:pPr marL="278606" indent="-278606">
              <a:buAutoNum type="arabicParenR"/>
            </a:pPr>
            <a:r>
              <a:rPr lang="en-GB" sz="1000" dirty="0">
                <a:latin typeface="Gill Sans MT" panose="020B0502020104020203" pitchFamily="34" charset="77"/>
              </a:rPr>
              <a:t>He felt ______ as there was nothing he could do. </a:t>
            </a:r>
          </a:p>
          <a:p>
            <a:pPr marL="278606" indent="-278606">
              <a:buAutoNum type="arabicParenR"/>
            </a:pPr>
            <a:r>
              <a:rPr lang="en-GB" sz="1000" dirty="0">
                <a:latin typeface="Gill Sans MT" panose="020B0502020104020203" pitchFamily="34" charset="77"/>
              </a:rPr>
              <a:t>He appreciated her _____________.</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‘friend’</a:t>
            </a:r>
          </a:p>
          <a:p>
            <a:pPr marL="278606" indent="-278606">
              <a:buAutoNum type="arabicParenR"/>
            </a:pPr>
            <a:r>
              <a:rPr lang="en-GB" sz="1000" dirty="0">
                <a:latin typeface="Gill Sans MT" panose="020B0502020104020203" pitchFamily="34" charset="77"/>
              </a:rPr>
              <a:t>He is a very ______ and kind person. </a:t>
            </a:r>
          </a:p>
          <a:p>
            <a:pPr marL="278606" indent="-278606">
              <a:buAutoNum type="arabicParenR"/>
            </a:pPr>
            <a:r>
              <a:rPr lang="en-GB" sz="1000" dirty="0">
                <a:latin typeface="Gill Sans MT" panose="020B0502020104020203" pitchFamily="34" charset="77"/>
              </a:rPr>
              <a:t>He appreciated her ________. </a:t>
            </a:r>
          </a:p>
          <a:p>
            <a:pPr marL="278606" indent="-278606">
              <a:buAutoNum type="arabicParenR"/>
            </a:pPr>
            <a:r>
              <a:rPr lang="en-GB" sz="1000" dirty="0">
                <a:latin typeface="Gill Sans MT" panose="020B0502020104020203" pitchFamily="34" charset="77"/>
              </a:rPr>
              <a:t>She invited her _______ over. </a:t>
            </a:r>
          </a:p>
          <a:p>
            <a:pPr marL="278606" indent="-278606">
              <a:buAutoNum type="arabicParenR"/>
            </a:pPr>
            <a:r>
              <a:rPr lang="en-GB" sz="1000" dirty="0">
                <a:latin typeface="Gill Sans MT" panose="020B0502020104020203" pitchFamily="34" charset="77"/>
              </a:rPr>
              <a:t>She is a rude, _______ person. </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7" name="TextBox 46">
            <a:extLst>
              <a:ext uri="{FF2B5EF4-FFF2-40B4-BE49-F238E27FC236}">
                <a16:creationId xmlns:a16="http://schemas.microsoft.com/office/drawing/2014/main" id="{FE92D84A-903F-ED4F-8C93-E8021C6E44A8}"/>
              </a:ext>
            </a:extLst>
          </p:cNvPr>
          <p:cNvSpPr txBox="1"/>
          <p:nvPr/>
        </p:nvSpPr>
        <p:spPr>
          <a:xfrm>
            <a:off x="3454449" y="610488"/>
            <a:ext cx="2978952" cy="2092881"/>
          </a:xfrm>
          <a:prstGeom prst="rect">
            <a:avLst/>
          </a:prstGeom>
          <a:noFill/>
        </p:spPr>
        <p:txBody>
          <a:bodyPr wrap="square" rtlCol="0">
            <a:spAutoFit/>
          </a:bodyPr>
          <a:lstStyle/>
          <a:p>
            <a:r>
              <a:rPr lang="en-GB" sz="1000" dirty="0">
                <a:latin typeface="Gill Sans MT" panose="020B0502020104020203" pitchFamily="34" charset="77"/>
              </a:rPr>
              <a:t>Fill the spaces with words made from ‘help’</a:t>
            </a:r>
          </a:p>
          <a:p>
            <a:pPr marL="278606" indent="-278606">
              <a:buAutoNum type="arabicParenR"/>
            </a:pPr>
            <a:r>
              <a:rPr lang="en-GB" sz="1000" dirty="0">
                <a:latin typeface="Gill Sans MT" panose="020B0502020104020203" pitchFamily="34" charset="77"/>
              </a:rPr>
              <a:t>Miss Smith asked for a _______.</a:t>
            </a:r>
          </a:p>
          <a:p>
            <a:pPr marL="278606" indent="-278606">
              <a:buAutoNum type="arabicParenR"/>
            </a:pPr>
            <a:r>
              <a:rPr lang="en-GB" sz="1000" dirty="0">
                <a:latin typeface="Gill Sans MT" panose="020B0502020104020203" pitchFamily="34" charset="77"/>
              </a:rPr>
              <a:t>He likes to be _______ and do things for people. </a:t>
            </a:r>
          </a:p>
          <a:p>
            <a:pPr marL="278606" indent="-278606">
              <a:buAutoNum type="arabicParenR"/>
            </a:pPr>
            <a:r>
              <a:rPr lang="en-GB" sz="1000" dirty="0">
                <a:latin typeface="Gill Sans MT" panose="020B0502020104020203" pitchFamily="34" charset="77"/>
              </a:rPr>
              <a:t>He felt ______ as there was nothing he could do. </a:t>
            </a:r>
          </a:p>
          <a:p>
            <a:pPr marL="278606" indent="-278606">
              <a:buAutoNum type="arabicParenR"/>
            </a:pPr>
            <a:r>
              <a:rPr lang="en-GB" sz="1000" dirty="0">
                <a:latin typeface="Gill Sans MT" panose="020B0502020104020203" pitchFamily="34" charset="77"/>
              </a:rPr>
              <a:t>He appreciated her _____________.</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‘friend’</a:t>
            </a:r>
          </a:p>
          <a:p>
            <a:pPr marL="278606" indent="-278606">
              <a:buAutoNum type="arabicParenR"/>
            </a:pPr>
            <a:r>
              <a:rPr lang="en-GB" sz="1000" dirty="0">
                <a:latin typeface="Gill Sans MT" panose="020B0502020104020203" pitchFamily="34" charset="77"/>
              </a:rPr>
              <a:t>He is a very ______ and kind person. </a:t>
            </a:r>
          </a:p>
          <a:p>
            <a:pPr marL="278606" indent="-278606">
              <a:buAutoNum type="arabicParenR"/>
            </a:pPr>
            <a:r>
              <a:rPr lang="en-GB" sz="1000" dirty="0">
                <a:latin typeface="Gill Sans MT" panose="020B0502020104020203" pitchFamily="34" charset="77"/>
              </a:rPr>
              <a:t>He appreciated her ________. </a:t>
            </a:r>
          </a:p>
          <a:p>
            <a:pPr marL="278606" indent="-278606">
              <a:buAutoNum type="arabicParenR"/>
            </a:pPr>
            <a:r>
              <a:rPr lang="en-GB" sz="1000" dirty="0">
                <a:latin typeface="Gill Sans MT" panose="020B0502020104020203" pitchFamily="34" charset="77"/>
              </a:rPr>
              <a:t>She invited her _______ over. </a:t>
            </a:r>
          </a:p>
          <a:p>
            <a:pPr marL="278606" indent="-278606">
              <a:buAutoNum type="arabicParenR"/>
            </a:pPr>
            <a:r>
              <a:rPr lang="en-GB" sz="1000" dirty="0">
                <a:latin typeface="Gill Sans MT" panose="020B0502020104020203" pitchFamily="34" charset="77"/>
              </a:rPr>
              <a:t>She is a rude, _______ person. </a:t>
            </a:r>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2" name="TextBox 51">
            <a:extLst>
              <a:ext uri="{FF2B5EF4-FFF2-40B4-BE49-F238E27FC236}">
                <a16:creationId xmlns:a16="http://schemas.microsoft.com/office/drawing/2014/main" id="{1D8ED843-3579-554E-ACAD-EA693AC1C803}"/>
              </a:ext>
            </a:extLst>
          </p:cNvPr>
          <p:cNvSpPr txBox="1"/>
          <p:nvPr/>
        </p:nvSpPr>
        <p:spPr>
          <a:xfrm>
            <a:off x="6736347" y="610487"/>
            <a:ext cx="2978952" cy="2092881"/>
          </a:xfrm>
          <a:prstGeom prst="rect">
            <a:avLst/>
          </a:prstGeom>
          <a:noFill/>
        </p:spPr>
        <p:txBody>
          <a:bodyPr wrap="square" rtlCol="0">
            <a:spAutoFit/>
          </a:bodyPr>
          <a:lstStyle/>
          <a:p>
            <a:r>
              <a:rPr lang="en-GB" sz="1000" dirty="0">
                <a:latin typeface="Gill Sans MT" panose="020B0502020104020203" pitchFamily="34" charset="77"/>
              </a:rPr>
              <a:t>Fill the spaces with words made from ‘help’</a:t>
            </a:r>
          </a:p>
          <a:p>
            <a:pPr marL="278606" indent="-278606">
              <a:buAutoNum type="arabicParenR"/>
            </a:pPr>
            <a:r>
              <a:rPr lang="en-GB" sz="1000" dirty="0">
                <a:latin typeface="Gill Sans MT" panose="020B0502020104020203" pitchFamily="34" charset="77"/>
              </a:rPr>
              <a:t>Miss Smith asked for a _______.</a:t>
            </a:r>
          </a:p>
          <a:p>
            <a:pPr marL="278606" indent="-278606">
              <a:buAutoNum type="arabicParenR"/>
            </a:pPr>
            <a:r>
              <a:rPr lang="en-GB" sz="1000" dirty="0">
                <a:latin typeface="Gill Sans MT" panose="020B0502020104020203" pitchFamily="34" charset="77"/>
              </a:rPr>
              <a:t>He likes to be _______ and do things for people. </a:t>
            </a:r>
          </a:p>
          <a:p>
            <a:pPr marL="278606" indent="-278606">
              <a:buAutoNum type="arabicParenR"/>
            </a:pPr>
            <a:r>
              <a:rPr lang="en-GB" sz="1000" dirty="0">
                <a:latin typeface="Gill Sans MT" panose="020B0502020104020203" pitchFamily="34" charset="77"/>
              </a:rPr>
              <a:t>He felt ______ as there was nothing he could do. </a:t>
            </a:r>
          </a:p>
          <a:p>
            <a:pPr marL="278606" indent="-278606">
              <a:buAutoNum type="arabicParenR"/>
            </a:pPr>
            <a:r>
              <a:rPr lang="en-GB" sz="1000" dirty="0">
                <a:latin typeface="Gill Sans MT" panose="020B0502020104020203" pitchFamily="34" charset="77"/>
              </a:rPr>
              <a:t>He appreciated her _____________.</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‘friend’</a:t>
            </a:r>
          </a:p>
          <a:p>
            <a:pPr marL="278606" indent="-278606">
              <a:buAutoNum type="arabicParenR"/>
            </a:pPr>
            <a:r>
              <a:rPr lang="en-GB" sz="1000" dirty="0">
                <a:latin typeface="Gill Sans MT" panose="020B0502020104020203" pitchFamily="34" charset="77"/>
              </a:rPr>
              <a:t>He is a very ______ and kind person. </a:t>
            </a:r>
          </a:p>
          <a:p>
            <a:pPr marL="278606" indent="-278606">
              <a:buAutoNum type="arabicParenR"/>
            </a:pPr>
            <a:r>
              <a:rPr lang="en-GB" sz="1000" dirty="0">
                <a:latin typeface="Gill Sans MT" panose="020B0502020104020203" pitchFamily="34" charset="77"/>
              </a:rPr>
              <a:t>He appreciated her ________. </a:t>
            </a:r>
          </a:p>
          <a:p>
            <a:pPr marL="278606" indent="-278606">
              <a:buAutoNum type="arabicParenR"/>
            </a:pPr>
            <a:r>
              <a:rPr lang="en-GB" sz="1000" dirty="0">
                <a:latin typeface="Gill Sans MT" panose="020B0502020104020203" pitchFamily="34" charset="77"/>
              </a:rPr>
              <a:t>She invited her _______ over. </a:t>
            </a:r>
          </a:p>
          <a:p>
            <a:pPr marL="278606" indent="-278606">
              <a:buAutoNum type="arabicParenR"/>
            </a:pPr>
            <a:r>
              <a:rPr lang="en-GB" sz="1000" dirty="0">
                <a:latin typeface="Gill Sans MT" panose="020B0502020104020203" pitchFamily="34" charset="77"/>
              </a:rPr>
              <a:t>She is a rude, _______ person. </a:t>
            </a:r>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7" name="TextBox 56">
            <a:extLst>
              <a:ext uri="{FF2B5EF4-FFF2-40B4-BE49-F238E27FC236}">
                <a16:creationId xmlns:a16="http://schemas.microsoft.com/office/drawing/2014/main" id="{4A97DFBD-447A-0241-AC74-A0A45BB7587F}"/>
              </a:ext>
            </a:extLst>
          </p:cNvPr>
          <p:cNvSpPr txBox="1"/>
          <p:nvPr/>
        </p:nvSpPr>
        <p:spPr>
          <a:xfrm>
            <a:off x="178776" y="3971451"/>
            <a:ext cx="2978952" cy="2092881"/>
          </a:xfrm>
          <a:prstGeom prst="rect">
            <a:avLst/>
          </a:prstGeom>
          <a:noFill/>
        </p:spPr>
        <p:txBody>
          <a:bodyPr wrap="square" rtlCol="0">
            <a:spAutoFit/>
          </a:bodyPr>
          <a:lstStyle/>
          <a:p>
            <a:r>
              <a:rPr lang="en-GB" sz="1000" dirty="0">
                <a:latin typeface="Gill Sans MT" panose="020B0502020104020203" pitchFamily="34" charset="77"/>
              </a:rPr>
              <a:t>Fill the spaces with words made from ‘help’</a:t>
            </a:r>
          </a:p>
          <a:p>
            <a:pPr marL="278606" indent="-278606">
              <a:buAutoNum type="arabicParenR"/>
            </a:pPr>
            <a:r>
              <a:rPr lang="en-GB" sz="1000" dirty="0">
                <a:latin typeface="Gill Sans MT" panose="020B0502020104020203" pitchFamily="34" charset="77"/>
              </a:rPr>
              <a:t>Miss Smith asked for a _______.</a:t>
            </a:r>
          </a:p>
          <a:p>
            <a:pPr marL="278606" indent="-278606">
              <a:buAutoNum type="arabicParenR"/>
            </a:pPr>
            <a:r>
              <a:rPr lang="en-GB" sz="1000" dirty="0">
                <a:latin typeface="Gill Sans MT" panose="020B0502020104020203" pitchFamily="34" charset="77"/>
              </a:rPr>
              <a:t>He likes to be _______ and do things for people. </a:t>
            </a:r>
          </a:p>
          <a:p>
            <a:pPr marL="278606" indent="-278606">
              <a:buAutoNum type="arabicParenR"/>
            </a:pPr>
            <a:r>
              <a:rPr lang="en-GB" sz="1000" dirty="0">
                <a:latin typeface="Gill Sans MT" panose="020B0502020104020203" pitchFamily="34" charset="77"/>
              </a:rPr>
              <a:t>He felt ______ as there was nothing he could do. </a:t>
            </a:r>
          </a:p>
          <a:p>
            <a:pPr marL="278606" indent="-278606">
              <a:buAutoNum type="arabicParenR"/>
            </a:pPr>
            <a:r>
              <a:rPr lang="en-GB" sz="1000" dirty="0">
                <a:latin typeface="Gill Sans MT" panose="020B0502020104020203" pitchFamily="34" charset="77"/>
              </a:rPr>
              <a:t>He appreciated her _____________.</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‘friend’</a:t>
            </a:r>
          </a:p>
          <a:p>
            <a:pPr marL="278606" indent="-278606">
              <a:buAutoNum type="arabicParenR"/>
            </a:pPr>
            <a:r>
              <a:rPr lang="en-GB" sz="1000" dirty="0">
                <a:latin typeface="Gill Sans MT" panose="020B0502020104020203" pitchFamily="34" charset="77"/>
              </a:rPr>
              <a:t>He is a very ______ and kind person. </a:t>
            </a:r>
          </a:p>
          <a:p>
            <a:pPr marL="278606" indent="-278606">
              <a:buAutoNum type="arabicParenR"/>
            </a:pPr>
            <a:r>
              <a:rPr lang="en-GB" sz="1000" dirty="0">
                <a:latin typeface="Gill Sans MT" panose="020B0502020104020203" pitchFamily="34" charset="77"/>
              </a:rPr>
              <a:t>He appreciated her ________. </a:t>
            </a:r>
          </a:p>
          <a:p>
            <a:pPr marL="278606" indent="-278606">
              <a:buAutoNum type="arabicParenR"/>
            </a:pPr>
            <a:r>
              <a:rPr lang="en-GB" sz="1000" dirty="0">
                <a:latin typeface="Gill Sans MT" panose="020B0502020104020203" pitchFamily="34" charset="77"/>
              </a:rPr>
              <a:t>She invited her _______ over. </a:t>
            </a:r>
          </a:p>
          <a:p>
            <a:pPr marL="278606" indent="-278606">
              <a:buAutoNum type="arabicParenR"/>
            </a:pPr>
            <a:r>
              <a:rPr lang="en-GB" sz="1000" dirty="0">
                <a:latin typeface="Gill Sans MT" panose="020B0502020104020203" pitchFamily="34" charset="77"/>
              </a:rPr>
              <a:t>She is a rude, _______ person. </a:t>
            </a:r>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TextBox 61">
            <a:extLst>
              <a:ext uri="{FF2B5EF4-FFF2-40B4-BE49-F238E27FC236}">
                <a16:creationId xmlns:a16="http://schemas.microsoft.com/office/drawing/2014/main" id="{4C090344-7B19-9448-93A6-10F6F49D5F6F}"/>
              </a:ext>
            </a:extLst>
          </p:cNvPr>
          <p:cNvSpPr txBox="1"/>
          <p:nvPr/>
        </p:nvSpPr>
        <p:spPr>
          <a:xfrm>
            <a:off x="3454449" y="3971451"/>
            <a:ext cx="2978952" cy="2092881"/>
          </a:xfrm>
          <a:prstGeom prst="rect">
            <a:avLst/>
          </a:prstGeom>
          <a:noFill/>
        </p:spPr>
        <p:txBody>
          <a:bodyPr wrap="square" rtlCol="0">
            <a:spAutoFit/>
          </a:bodyPr>
          <a:lstStyle/>
          <a:p>
            <a:r>
              <a:rPr lang="en-GB" sz="1000" dirty="0">
                <a:latin typeface="Gill Sans MT" panose="020B0502020104020203" pitchFamily="34" charset="77"/>
              </a:rPr>
              <a:t>Fill the spaces with words made from ‘help’</a:t>
            </a:r>
          </a:p>
          <a:p>
            <a:pPr marL="278606" indent="-278606">
              <a:buAutoNum type="arabicParenR"/>
            </a:pPr>
            <a:r>
              <a:rPr lang="en-GB" sz="1000" dirty="0">
                <a:latin typeface="Gill Sans MT" panose="020B0502020104020203" pitchFamily="34" charset="77"/>
              </a:rPr>
              <a:t>Miss Smith asked for a _______.</a:t>
            </a:r>
          </a:p>
          <a:p>
            <a:pPr marL="278606" indent="-278606">
              <a:buAutoNum type="arabicParenR"/>
            </a:pPr>
            <a:r>
              <a:rPr lang="en-GB" sz="1000" dirty="0">
                <a:latin typeface="Gill Sans MT" panose="020B0502020104020203" pitchFamily="34" charset="77"/>
              </a:rPr>
              <a:t>He likes to be _______ and do things for people. </a:t>
            </a:r>
          </a:p>
          <a:p>
            <a:pPr marL="278606" indent="-278606">
              <a:buAutoNum type="arabicParenR"/>
            </a:pPr>
            <a:r>
              <a:rPr lang="en-GB" sz="1000" dirty="0">
                <a:latin typeface="Gill Sans MT" panose="020B0502020104020203" pitchFamily="34" charset="77"/>
              </a:rPr>
              <a:t>He felt ______ as there was nothing he could do. </a:t>
            </a:r>
          </a:p>
          <a:p>
            <a:pPr marL="278606" indent="-278606">
              <a:buAutoNum type="arabicParenR"/>
            </a:pPr>
            <a:r>
              <a:rPr lang="en-GB" sz="1000" dirty="0">
                <a:latin typeface="Gill Sans MT" panose="020B0502020104020203" pitchFamily="34" charset="77"/>
              </a:rPr>
              <a:t>He appreciated her _____________.</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‘friend’</a:t>
            </a:r>
          </a:p>
          <a:p>
            <a:pPr marL="278606" indent="-278606">
              <a:buAutoNum type="arabicParenR"/>
            </a:pPr>
            <a:r>
              <a:rPr lang="en-GB" sz="1000" dirty="0">
                <a:latin typeface="Gill Sans MT" panose="020B0502020104020203" pitchFamily="34" charset="77"/>
              </a:rPr>
              <a:t>He is a very ______ and kind person. </a:t>
            </a:r>
          </a:p>
          <a:p>
            <a:pPr marL="278606" indent="-278606">
              <a:buAutoNum type="arabicParenR"/>
            </a:pPr>
            <a:r>
              <a:rPr lang="en-GB" sz="1000" dirty="0">
                <a:latin typeface="Gill Sans MT" panose="020B0502020104020203" pitchFamily="34" charset="77"/>
              </a:rPr>
              <a:t>He appreciated her ________. </a:t>
            </a:r>
          </a:p>
          <a:p>
            <a:pPr marL="278606" indent="-278606">
              <a:buAutoNum type="arabicParenR"/>
            </a:pPr>
            <a:r>
              <a:rPr lang="en-GB" sz="1000" dirty="0">
                <a:latin typeface="Gill Sans MT" panose="020B0502020104020203" pitchFamily="34" charset="77"/>
              </a:rPr>
              <a:t>She invited her _______ over. </a:t>
            </a:r>
          </a:p>
          <a:p>
            <a:pPr marL="278606" indent="-278606">
              <a:buAutoNum type="arabicParenR"/>
            </a:pPr>
            <a:r>
              <a:rPr lang="en-GB" sz="1000" dirty="0">
                <a:latin typeface="Gill Sans MT" panose="020B0502020104020203" pitchFamily="34" charset="77"/>
              </a:rPr>
              <a:t>She is a rude, _______ person. </a:t>
            </a:r>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7" name="TextBox 66">
            <a:extLst>
              <a:ext uri="{FF2B5EF4-FFF2-40B4-BE49-F238E27FC236}">
                <a16:creationId xmlns:a16="http://schemas.microsoft.com/office/drawing/2014/main" id="{F893F4E1-8FFC-B749-AEDE-6D59C398D363}"/>
              </a:ext>
            </a:extLst>
          </p:cNvPr>
          <p:cNvSpPr txBox="1"/>
          <p:nvPr/>
        </p:nvSpPr>
        <p:spPr>
          <a:xfrm>
            <a:off x="6736347" y="3971450"/>
            <a:ext cx="2978952" cy="2092881"/>
          </a:xfrm>
          <a:prstGeom prst="rect">
            <a:avLst/>
          </a:prstGeom>
          <a:noFill/>
        </p:spPr>
        <p:txBody>
          <a:bodyPr wrap="square" rtlCol="0">
            <a:spAutoFit/>
          </a:bodyPr>
          <a:lstStyle/>
          <a:p>
            <a:r>
              <a:rPr lang="en-GB" sz="1000" dirty="0">
                <a:latin typeface="Gill Sans MT" panose="020B0502020104020203" pitchFamily="34" charset="77"/>
              </a:rPr>
              <a:t>Fill the spaces with words made from ‘help’</a:t>
            </a:r>
          </a:p>
          <a:p>
            <a:pPr marL="278606" indent="-278606">
              <a:buAutoNum type="arabicParenR"/>
            </a:pPr>
            <a:r>
              <a:rPr lang="en-GB" sz="1000" dirty="0">
                <a:latin typeface="Gill Sans MT" panose="020B0502020104020203" pitchFamily="34" charset="77"/>
              </a:rPr>
              <a:t>Miss Smith asked for a _______.</a:t>
            </a:r>
          </a:p>
          <a:p>
            <a:pPr marL="278606" indent="-278606">
              <a:buAutoNum type="arabicParenR"/>
            </a:pPr>
            <a:r>
              <a:rPr lang="en-GB" sz="1000" dirty="0">
                <a:latin typeface="Gill Sans MT" panose="020B0502020104020203" pitchFamily="34" charset="77"/>
              </a:rPr>
              <a:t>He likes to be _______ and do things for people. </a:t>
            </a:r>
          </a:p>
          <a:p>
            <a:pPr marL="278606" indent="-278606">
              <a:buAutoNum type="arabicParenR"/>
            </a:pPr>
            <a:r>
              <a:rPr lang="en-GB" sz="1000" dirty="0">
                <a:latin typeface="Gill Sans MT" panose="020B0502020104020203" pitchFamily="34" charset="77"/>
              </a:rPr>
              <a:t>He felt ______ as there was nothing he could do. </a:t>
            </a:r>
          </a:p>
          <a:p>
            <a:pPr marL="278606" indent="-278606">
              <a:buAutoNum type="arabicParenR"/>
            </a:pPr>
            <a:r>
              <a:rPr lang="en-GB" sz="1000" dirty="0">
                <a:latin typeface="Gill Sans MT" panose="020B0502020104020203" pitchFamily="34" charset="77"/>
              </a:rPr>
              <a:t>He appreciated her _____________.</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‘friend’</a:t>
            </a:r>
          </a:p>
          <a:p>
            <a:pPr marL="278606" indent="-278606">
              <a:buAutoNum type="arabicParenR"/>
            </a:pPr>
            <a:r>
              <a:rPr lang="en-GB" sz="1000" dirty="0">
                <a:latin typeface="Gill Sans MT" panose="020B0502020104020203" pitchFamily="34" charset="77"/>
              </a:rPr>
              <a:t>He is a very ______ and kind person. </a:t>
            </a:r>
          </a:p>
          <a:p>
            <a:pPr marL="278606" indent="-278606">
              <a:buAutoNum type="arabicParenR"/>
            </a:pPr>
            <a:r>
              <a:rPr lang="en-GB" sz="1000" dirty="0">
                <a:latin typeface="Gill Sans MT" panose="020B0502020104020203" pitchFamily="34" charset="77"/>
              </a:rPr>
              <a:t>He appreciated her ________. </a:t>
            </a:r>
          </a:p>
          <a:p>
            <a:pPr marL="278606" indent="-278606">
              <a:buAutoNum type="arabicParenR"/>
            </a:pPr>
            <a:r>
              <a:rPr lang="en-GB" sz="1000" dirty="0">
                <a:latin typeface="Gill Sans MT" panose="020B0502020104020203" pitchFamily="34" charset="77"/>
              </a:rPr>
              <a:t>She invited her _______ over. </a:t>
            </a:r>
          </a:p>
          <a:p>
            <a:pPr marL="278606" indent="-278606">
              <a:buAutoNum type="arabicParenR"/>
            </a:pPr>
            <a:r>
              <a:rPr lang="en-GB" sz="1000" dirty="0">
                <a:latin typeface="Gill Sans MT" panose="020B0502020104020203" pitchFamily="34" charset="77"/>
              </a:rPr>
              <a:t>She is a rude, _______ person. </a:t>
            </a:r>
          </a:p>
        </p:txBody>
      </p:sp>
      <p:sp>
        <p:nvSpPr>
          <p:cNvPr id="32" name="Rounded Rectangle 31"/>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33" name="Oval 32"/>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34" name="Rounded Rectangle 33"/>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35" name="Oval 34"/>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42" name="Rounded Rectangle 41"/>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43" name="Oval 42"/>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69" name="Rounded Rectangle 68"/>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70" name="Oval 69"/>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71" name="Rounded Rectangle 70"/>
          <p:cNvSpPr/>
          <p:nvPr/>
        </p:nvSpPr>
        <p:spPr>
          <a:xfrm>
            <a:off x="6772924" y="3608932"/>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72" name="Oval 71"/>
          <p:cNvSpPr/>
          <p:nvPr/>
        </p:nvSpPr>
        <p:spPr>
          <a:xfrm>
            <a:off x="9061585" y="3556269"/>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8161" y="2886909"/>
            <a:ext cx="289918" cy="416624"/>
          </a:xfrm>
          <a:prstGeom prst="rect">
            <a:avLst/>
          </a:prstGeom>
        </p:spPr>
      </p:pic>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0501" y="2883481"/>
            <a:ext cx="289918" cy="416624"/>
          </a:xfrm>
          <a:prstGeom prst="rect">
            <a:avLst/>
          </a:prstGeom>
        </p:spPr>
      </p:pic>
      <p:pic>
        <p:nvPicPr>
          <p:cNvPr id="53" name="Picture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3483" y="2871518"/>
            <a:ext cx="289918" cy="416624"/>
          </a:xfrm>
          <a:prstGeom prst="rect">
            <a:avLst/>
          </a:prstGeom>
        </p:spPr>
      </p:pic>
      <p:pic>
        <p:nvPicPr>
          <p:cNvPr id="55" name="Picture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8161" y="6235475"/>
            <a:ext cx="289918" cy="416624"/>
          </a:xfrm>
          <a:prstGeom prst="rect">
            <a:avLst/>
          </a:prstGeom>
        </p:spPr>
      </p:pic>
      <p:pic>
        <p:nvPicPr>
          <p:cNvPr id="56" name="Picture 5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0501" y="6232047"/>
            <a:ext cx="289918" cy="416624"/>
          </a:xfrm>
          <a:prstGeom prst="rect">
            <a:avLst/>
          </a:prstGeom>
        </p:spPr>
      </p:pic>
      <p:pic>
        <p:nvPicPr>
          <p:cNvPr id="58" name="Picture 5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3483" y="6220084"/>
            <a:ext cx="289918" cy="416624"/>
          </a:xfrm>
          <a:prstGeom prst="rect">
            <a:avLst/>
          </a:prstGeom>
        </p:spPr>
      </p:pic>
    </p:spTree>
    <p:extLst>
      <p:ext uri="{BB962C8B-B14F-4D97-AF65-F5344CB8AC3E}">
        <p14:creationId xmlns:p14="http://schemas.microsoft.com/office/powerpoint/2010/main" val="36580311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14" name="TextBox 13"/>
          <p:cNvSpPr txBox="1"/>
          <p:nvPr/>
        </p:nvSpPr>
        <p:spPr>
          <a:xfrm>
            <a:off x="178776" y="610488"/>
            <a:ext cx="2978952" cy="1938992"/>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‘enjoy’</a:t>
            </a:r>
          </a:p>
          <a:p>
            <a:pPr marL="278606" indent="-278606">
              <a:buAutoNum type="arabicParenR"/>
            </a:pPr>
            <a:r>
              <a:rPr lang="en-GB" sz="1000" dirty="0">
                <a:latin typeface="Gill Sans MT" panose="020B0502020104020203" pitchFamily="34" charset="77"/>
              </a:rPr>
              <a:t>She _______ the play.</a:t>
            </a:r>
          </a:p>
          <a:p>
            <a:pPr marL="278606" indent="-278606">
              <a:buAutoNum type="arabicParenR"/>
            </a:pPr>
            <a:r>
              <a:rPr lang="en-GB" sz="1000" dirty="0">
                <a:latin typeface="Gill Sans MT" panose="020B0502020104020203" pitchFamily="34" charset="77"/>
              </a:rPr>
              <a:t>Her ______ was obvious from her smile.</a:t>
            </a:r>
          </a:p>
          <a:p>
            <a:pPr marL="278606" indent="-278606">
              <a:buAutoNum type="arabicParenR"/>
            </a:pPr>
            <a:r>
              <a:rPr lang="en-GB" sz="1000" dirty="0">
                <a:latin typeface="Gill Sans MT" panose="020B0502020104020203" pitchFamily="34" charset="77"/>
              </a:rPr>
              <a:t>He is ________ his day off. </a:t>
            </a:r>
          </a:p>
          <a:p>
            <a:pPr marL="278606" indent="-278606">
              <a:buAutoNum type="arabicParenR"/>
            </a:pPr>
            <a:r>
              <a:rPr lang="en-GB" sz="1000" dirty="0">
                <a:latin typeface="Gill Sans MT" panose="020B0502020104020203" pitchFamily="34" charset="77"/>
              </a:rPr>
              <a:t>It is a very _________ game.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‘power’</a:t>
            </a:r>
          </a:p>
          <a:p>
            <a:pPr marL="278606" indent="-278606">
              <a:buAutoNum type="arabicParenR"/>
            </a:pPr>
            <a:r>
              <a:rPr lang="en-GB" sz="1000" dirty="0">
                <a:latin typeface="Gill Sans MT" panose="020B0502020104020203" pitchFamily="34" charset="77"/>
              </a:rPr>
              <a:t>He gave her confidence to ________ her. </a:t>
            </a:r>
          </a:p>
          <a:p>
            <a:pPr marL="278606" indent="-278606">
              <a:buAutoNum type="arabicParenR"/>
            </a:pPr>
            <a:r>
              <a:rPr lang="en-GB" sz="1000" dirty="0">
                <a:latin typeface="Gill Sans MT" panose="020B0502020104020203" pitchFamily="34" charset="77"/>
              </a:rPr>
              <a:t>She was _________ to help her friends.</a:t>
            </a:r>
          </a:p>
          <a:p>
            <a:pPr marL="278606" indent="-278606">
              <a:buAutoNum type="arabicParenR"/>
            </a:pPr>
            <a:r>
              <a:rPr lang="en-GB" sz="1000" dirty="0">
                <a:latin typeface="Gill Sans MT" panose="020B0502020104020203" pitchFamily="34" charset="77"/>
              </a:rPr>
              <a:t>He is a very ________  man. </a:t>
            </a:r>
          </a:p>
          <a:p>
            <a:pPr marL="278606" indent="-278606">
              <a:buAutoNum type="arabicParenR"/>
            </a:pPr>
            <a:r>
              <a:rPr lang="en-GB" sz="1000" dirty="0">
                <a:latin typeface="Gill Sans MT" panose="020B0502020104020203" pitchFamily="34" charset="77"/>
              </a:rPr>
              <a:t>She strode _____________ into the room. </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7" name="TextBox 46">
            <a:extLst>
              <a:ext uri="{FF2B5EF4-FFF2-40B4-BE49-F238E27FC236}">
                <a16:creationId xmlns:a16="http://schemas.microsoft.com/office/drawing/2014/main" id="{FE92D84A-903F-ED4F-8C93-E8021C6E44A8}"/>
              </a:ext>
            </a:extLst>
          </p:cNvPr>
          <p:cNvSpPr txBox="1"/>
          <p:nvPr/>
        </p:nvSpPr>
        <p:spPr>
          <a:xfrm>
            <a:off x="3454449" y="610488"/>
            <a:ext cx="2978952" cy="1938992"/>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‘enjoy’</a:t>
            </a:r>
          </a:p>
          <a:p>
            <a:pPr marL="278606" indent="-278606">
              <a:buAutoNum type="arabicParenR"/>
            </a:pPr>
            <a:r>
              <a:rPr lang="en-GB" sz="1000" dirty="0">
                <a:latin typeface="Gill Sans MT" panose="020B0502020104020203" pitchFamily="34" charset="77"/>
              </a:rPr>
              <a:t>She _______ the play.</a:t>
            </a:r>
          </a:p>
          <a:p>
            <a:pPr marL="278606" indent="-278606">
              <a:buAutoNum type="arabicParenR"/>
            </a:pPr>
            <a:r>
              <a:rPr lang="en-GB" sz="1000" dirty="0">
                <a:latin typeface="Gill Sans MT" panose="020B0502020104020203" pitchFamily="34" charset="77"/>
              </a:rPr>
              <a:t>Her ______ was obvious from her smile.</a:t>
            </a:r>
          </a:p>
          <a:p>
            <a:pPr marL="278606" indent="-278606">
              <a:buAutoNum type="arabicParenR"/>
            </a:pPr>
            <a:r>
              <a:rPr lang="en-GB" sz="1000" dirty="0">
                <a:latin typeface="Gill Sans MT" panose="020B0502020104020203" pitchFamily="34" charset="77"/>
              </a:rPr>
              <a:t>He is ________ his day off. </a:t>
            </a:r>
          </a:p>
          <a:p>
            <a:pPr marL="278606" indent="-278606">
              <a:buAutoNum type="arabicParenR"/>
            </a:pPr>
            <a:r>
              <a:rPr lang="en-GB" sz="1000" dirty="0">
                <a:latin typeface="Gill Sans MT" panose="020B0502020104020203" pitchFamily="34" charset="77"/>
              </a:rPr>
              <a:t>It is a very _________ game.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‘power’</a:t>
            </a:r>
          </a:p>
          <a:p>
            <a:pPr marL="278606" indent="-278606">
              <a:buAutoNum type="arabicParenR"/>
            </a:pPr>
            <a:r>
              <a:rPr lang="en-GB" sz="1000" dirty="0">
                <a:latin typeface="Gill Sans MT" panose="020B0502020104020203" pitchFamily="34" charset="77"/>
              </a:rPr>
              <a:t>He gave her confidence to ________ her. </a:t>
            </a:r>
          </a:p>
          <a:p>
            <a:pPr marL="278606" indent="-278606">
              <a:buAutoNum type="arabicParenR"/>
            </a:pPr>
            <a:r>
              <a:rPr lang="en-GB" sz="1000" dirty="0">
                <a:latin typeface="Gill Sans MT" panose="020B0502020104020203" pitchFamily="34" charset="77"/>
              </a:rPr>
              <a:t>She was _________ to help her friends.</a:t>
            </a:r>
          </a:p>
          <a:p>
            <a:pPr marL="278606" indent="-278606">
              <a:buAutoNum type="arabicParenR"/>
            </a:pPr>
            <a:r>
              <a:rPr lang="en-GB" sz="1000" dirty="0">
                <a:latin typeface="Gill Sans MT" panose="020B0502020104020203" pitchFamily="34" charset="77"/>
              </a:rPr>
              <a:t>He is a very ________  man. </a:t>
            </a:r>
          </a:p>
          <a:p>
            <a:pPr marL="278606" indent="-278606">
              <a:buAutoNum type="arabicParenR"/>
            </a:pPr>
            <a:r>
              <a:rPr lang="en-GB" sz="1000" dirty="0">
                <a:latin typeface="Gill Sans MT" panose="020B0502020104020203" pitchFamily="34" charset="77"/>
              </a:rPr>
              <a:t>She strode _____________ into the room. </a:t>
            </a:r>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2" name="TextBox 51">
            <a:extLst>
              <a:ext uri="{FF2B5EF4-FFF2-40B4-BE49-F238E27FC236}">
                <a16:creationId xmlns:a16="http://schemas.microsoft.com/office/drawing/2014/main" id="{1D8ED843-3579-554E-ACAD-EA693AC1C803}"/>
              </a:ext>
            </a:extLst>
          </p:cNvPr>
          <p:cNvSpPr txBox="1"/>
          <p:nvPr/>
        </p:nvSpPr>
        <p:spPr>
          <a:xfrm>
            <a:off x="6736347" y="610487"/>
            <a:ext cx="2978952" cy="1938992"/>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‘enjoy’</a:t>
            </a:r>
          </a:p>
          <a:p>
            <a:pPr marL="278606" indent="-278606">
              <a:buAutoNum type="arabicParenR"/>
            </a:pPr>
            <a:r>
              <a:rPr lang="en-GB" sz="1000" dirty="0">
                <a:latin typeface="Gill Sans MT" panose="020B0502020104020203" pitchFamily="34" charset="77"/>
              </a:rPr>
              <a:t>She _______ the play.</a:t>
            </a:r>
          </a:p>
          <a:p>
            <a:pPr marL="278606" indent="-278606">
              <a:buAutoNum type="arabicParenR"/>
            </a:pPr>
            <a:r>
              <a:rPr lang="en-GB" sz="1000" dirty="0">
                <a:latin typeface="Gill Sans MT" panose="020B0502020104020203" pitchFamily="34" charset="77"/>
              </a:rPr>
              <a:t>Her ______ was obvious from her smile.</a:t>
            </a:r>
          </a:p>
          <a:p>
            <a:pPr marL="278606" indent="-278606">
              <a:buAutoNum type="arabicParenR"/>
            </a:pPr>
            <a:r>
              <a:rPr lang="en-GB" sz="1000" dirty="0">
                <a:latin typeface="Gill Sans MT" panose="020B0502020104020203" pitchFamily="34" charset="77"/>
              </a:rPr>
              <a:t>He is ________ his day off. </a:t>
            </a:r>
          </a:p>
          <a:p>
            <a:pPr marL="278606" indent="-278606">
              <a:buAutoNum type="arabicParenR"/>
            </a:pPr>
            <a:r>
              <a:rPr lang="en-GB" sz="1000" dirty="0">
                <a:latin typeface="Gill Sans MT" panose="020B0502020104020203" pitchFamily="34" charset="77"/>
              </a:rPr>
              <a:t>It is a very _________ game.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‘power’</a:t>
            </a:r>
          </a:p>
          <a:p>
            <a:pPr marL="278606" indent="-278606">
              <a:buAutoNum type="arabicParenR"/>
            </a:pPr>
            <a:r>
              <a:rPr lang="en-GB" sz="1000" dirty="0">
                <a:latin typeface="Gill Sans MT" panose="020B0502020104020203" pitchFamily="34" charset="77"/>
              </a:rPr>
              <a:t>He gave her confidence to ________ her. </a:t>
            </a:r>
          </a:p>
          <a:p>
            <a:pPr marL="278606" indent="-278606">
              <a:buAutoNum type="arabicParenR"/>
            </a:pPr>
            <a:r>
              <a:rPr lang="en-GB" sz="1000" dirty="0">
                <a:latin typeface="Gill Sans MT" panose="020B0502020104020203" pitchFamily="34" charset="77"/>
              </a:rPr>
              <a:t>She was _________ to help her friends.</a:t>
            </a:r>
          </a:p>
          <a:p>
            <a:pPr marL="278606" indent="-278606">
              <a:buAutoNum type="arabicParenR"/>
            </a:pPr>
            <a:r>
              <a:rPr lang="en-GB" sz="1000" dirty="0">
                <a:latin typeface="Gill Sans MT" panose="020B0502020104020203" pitchFamily="34" charset="77"/>
              </a:rPr>
              <a:t>He is a very ________  man. </a:t>
            </a:r>
          </a:p>
          <a:p>
            <a:pPr marL="278606" indent="-278606">
              <a:buAutoNum type="arabicParenR"/>
            </a:pPr>
            <a:r>
              <a:rPr lang="en-GB" sz="1000" dirty="0">
                <a:latin typeface="Gill Sans MT" panose="020B0502020104020203" pitchFamily="34" charset="77"/>
              </a:rPr>
              <a:t>She strode _____________ into the room. </a:t>
            </a:r>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7" name="TextBox 56">
            <a:extLst>
              <a:ext uri="{FF2B5EF4-FFF2-40B4-BE49-F238E27FC236}">
                <a16:creationId xmlns:a16="http://schemas.microsoft.com/office/drawing/2014/main" id="{4A97DFBD-447A-0241-AC74-A0A45BB7587F}"/>
              </a:ext>
            </a:extLst>
          </p:cNvPr>
          <p:cNvSpPr txBox="1"/>
          <p:nvPr/>
        </p:nvSpPr>
        <p:spPr>
          <a:xfrm>
            <a:off x="178776" y="3971451"/>
            <a:ext cx="2978952" cy="1938992"/>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‘enjoy’</a:t>
            </a:r>
          </a:p>
          <a:p>
            <a:pPr marL="278606" indent="-278606">
              <a:buAutoNum type="arabicParenR"/>
            </a:pPr>
            <a:r>
              <a:rPr lang="en-GB" sz="1000" dirty="0">
                <a:latin typeface="Gill Sans MT" panose="020B0502020104020203" pitchFamily="34" charset="77"/>
              </a:rPr>
              <a:t>She _______ the play.</a:t>
            </a:r>
          </a:p>
          <a:p>
            <a:pPr marL="278606" indent="-278606">
              <a:buAutoNum type="arabicParenR"/>
            </a:pPr>
            <a:r>
              <a:rPr lang="en-GB" sz="1000" dirty="0">
                <a:latin typeface="Gill Sans MT" panose="020B0502020104020203" pitchFamily="34" charset="77"/>
              </a:rPr>
              <a:t>Her ______ was obvious from her smile.</a:t>
            </a:r>
          </a:p>
          <a:p>
            <a:pPr marL="278606" indent="-278606">
              <a:buAutoNum type="arabicParenR"/>
            </a:pPr>
            <a:r>
              <a:rPr lang="en-GB" sz="1000" dirty="0">
                <a:latin typeface="Gill Sans MT" panose="020B0502020104020203" pitchFamily="34" charset="77"/>
              </a:rPr>
              <a:t>He is ________ his day off. </a:t>
            </a:r>
          </a:p>
          <a:p>
            <a:pPr marL="278606" indent="-278606">
              <a:buAutoNum type="arabicParenR"/>
            </a:pPr>
            <a:r>
              <a:rPr lang="en-GB" sz="1000" dirty="0">
                <a:latin typeface="Gill Sans MT" panose="020B0502020104020203" pitchFamily="34" charset="77"/>
              </a:rPr>
              <a:t>It is a very _________ game.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‘power’</a:t>
            </a:r>
          </a:p>
          <a:p>
            <a:pPr marL="278606" indent="-278606">
              <a:buAutoNum type="arabicParenR"/>
            </a:pPr>
            <a:r>
              <a:rPr lang="en-GB" sz="1000" dirty="0">
                <a:latin typeface="Gill Sans MT" panose="020B0502020104020203" pitchFamily="34" charset="77"/>
              </a:rPr>
              <a:t>He gave her confidence to ________ her. </a:t>
            </a:r>
          </a:p>
          <a:p>
            <a:pPr marL="278606" indent="-278606">
              <a:buAutoNum type="arabicParenR"/>
            </a:pPr>
            <a:r>
              <a:rPr lang="en-GB" sz="1000" dirty="0">
                <a:latin typeface="Gill Sans MT" panose="020B0502020104020203" pitchFamily="34" charset="77"/>
              </a:rPr>
              <a:t>She was _________ to help her friends.</a:t>
            </a:r>
          </a:p>
          <a:p>
            <a:pPr marL="278606" indent="-278606">
              <a:buAutoNum type="arabicParenR"/>
            </a:pPr>
            <a:r>
              <a:rPr lang="en-GB" sz="1000" dirty="0">
                <a:latin typeface="Gill Sans MT" panose="020B0502020104020203" pitchFamily="34" charset="77"/>
              </a:rPr>
              <a:t>He is a very ________  man. </a:t>
            </a:r>
          </a:p>
          <a:p>
            <a:pPr marL="278606" indent="-278606">
              <a:buAutoNum type="arabicParenR"/>
            </a:pPr>
            <a:r>
              <a:rPr lang="en-GB" sz="1000" dirty="0">
                <a:latin typeface="Gill Sans MT" panose="020B0502020104020203" pitchFamily="34" charset="77"/>
              </a:rPr>
              <a:t>She strode _____________ into the room. </a:t>
            </a:r>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TextBox 61">
            <a:extLst>
              <a:ext uri="{FF2B5EF4-FFF2-40B4-BE49-F238E27FC236}">
                <a16:creationId xmlns:a16="http://schemas.microsoft.com/office/drawing/2014/main" id="{4C090344-7B19-9448-93A6-10F6F49D5F6F}"/>
              </a:ext>
            </a:extLst>
          </p:cNvPr>
          <p:cNvSpPr txBox="1"/>
          <p:nvPr/>
        </p:nvSpPr>
        <p:spPr>
          <a:xfrm>
            <a:off x="3454449" y="3971451"/>
            <a:ext cx="2978952" cy="1938992"/>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‘enjoy’</a:t>
            </a:r>
          </a:p>
          <a:p>
            <a:pPr marL="278606" indent="-278606">
              <a:buAutoNum type="arabicParenR"/>
            </a:pPr>
            <a:r>
              <a:rPr lang="en-GB" sz="1000" dirty="0">
                <a:latin typeface="Gill Sans MT" panose="020B0502020104020203" pitchFamily="34" charset="77"/>
              </a:rPr>
              <a:t>She _______ the play.</a:t>
            </a:r>
          </a:p>
          <a:p>
            <a:pPr marL="278606" indent="-278606">
              <a:buAutoNum type="arabicParenR"/>
            </a:pPr>
            <a:r>
              <a:rPr lang="en-GB" sz="1000" dirty="0">
                <a:latin typeface="Gill Sans MT" panose="020B0502020104020203" pitchFamily="34" charset="77"/>
              </a:rPr>
              <a:t>Her ______ was obvious from her smile.</a:t>
            </a:r>
          </a:p>
          <a:p>
            <a:pPr marL="278606" indent="-278606">
              <a:buAutoNum type="arabicParenR"/>
            </a:pPr>
            <a:r>
              <a:rPr lang="en-GB" sz="1000" dirty="0">
                <a:latin typeface="Gill Sans MT" panose="020B0502020104020203" pitchFamily="34" charset="77"/>
              </a:rPr>
              <a:t>He is ________ his day off. </a:t>
            </a:r>
          </a:p>
          <a:p>
            <a:pPr marL="278606" indent="-278606">
              <a:buAutoNum type="arabicParenR"/>
            </a:pPr>
            <a:r>
              <a:rPr lang="en-GB" sz="1000" dirty="0">
                <a:latin typeface="Gill Sans MT" panose="020B0502020104020203" pitchFamily="34" charset="77"/>
              </a:rPr>
              <a:t>It is a very _________ game.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‘power’</a:t>
            </a:r>
          </a:p>
          <a:p>
            <a:pPr marL="278606" indent="-278606">
              <a:buAutoNum type="arabicParenR"/>
            </a:pPr>
            <a:r>
              <a:rPr lang="en-GB" sz="1000" dirty="0">
                <a:latin typeface="Gill Sans MT" panose="020B0502020104020203" pitchFamily="34" charset="77"/>
              </a:rPr>
              <a:t>He gave her confidence to ________ her. </a:t>
            </a:r>
          </a:p>
          <a:p>
            <a:pPr marL="278606" indent="-278606">
              <a:buAutoNum type="arabicParenR"/>
            </a:pPr>
            <a:r>
              <a:rPr lang="en-GB" sz="1000" dirty="0">
                <a:latin typeface="Gill Sans MT" panose="020B0502020104020203" pitchFamily="34" charset="77"/>
              </a:rPr>
              <a:t>She was _________ to help her friends.</a:t>
            </a:r>
          </a:p>
          <a:p>
            <a:pPr marL="278606" indent="-278606">
              <a:buAutoNum type="arabicParenR"/>
            </a:pPr>
            <a:r>
              <a:rPr lang="en-GB" sz="1000" dirty="0">
                <a:latin typeface="Gill Sans MT" panose="020B0502020104020203" pitchFamily="34" charset="77"/>
              </a:rPr>
              <a:t>He is a very ________  man. </a:t>
            </a:r>
          </a:p>
          <a:p>
            <a:pPr marL="278606" indent="-278606">
              <a:buAutoNum type="arabicParenR"/>
            </a:pPr>
            <a:r>
              <a:rPr lang="en-GB" sz="1000" dirty="0">
                <a:latin typeface="Gill Sans MT" panose="020B0502020104020203" pitchFamily="34" charset="77"/>
              </a:rPr>
              <a:t>She strode _____________ into the room. </a:t>
            </a:r>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7" name="TextBox 66">
            <a:extLst>
              <a:ext uri="{FF2B5EF4-FFF2-40B4-BE49-F238E27FC236}">
                <a16:creationId xmlns:a16="http://schemas.microsoft.com/office/drawing/2014/main" id="{F893F4E1-8FFC-B749-AEDE-6D59C398D363}"/>
              </a:ext>
            </a:extLst>
          </p:cNvPr>
          <p:cNvSpPr txBox="1"/>
          <p:nvPr/>
        </p:nvSpPr>
        <p:spPr>
          <a:xfrm>
            <a:off x="6736347" y="3971450"/>
            <a:ext cx="2978952" cy="1938992"/>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‘enjoy’</a:t>
            </a:r>
          </a:p>
          <a:p>
            <a:pPr marL="278606" indent="-278606">
              <a:buAutoNum type="arabicParenR"/>
            </a:pPr>
            <a:r>
              <a:rPr lang="en-GB" sz="1000" dirty="0">
                <a:latin typeface="Gill Sans MT" panose="020B0502020104020203" pitchFamily="34" charset="77"/>
              </a:rPr>
              <a:t>She _______ the play.</a:t>
            </a:r>
          </a:p>
          <a:p>
            <a:pPr marL="278606" indent="-278606">
              <a:buAutoNum type="arabicParenR"/>
            </a:pPr>
            <a:r>
              <a:rPr lang="en-GB" sz="1000" dirty="0">
                <a:latin typeface="Gill Sans MT" panose="020B0502020104020203" pitchFamily="34" charset="77"/>
              </a:rPr>
              <a:t>Her ______ was obvious from her smile.</a:t>
            </a:r>
          </a:p>
          <a:p>
            <a:pPr marL="278606" indent="-278606">
              <a:buAutoNum type="arabicParenR"/>
            </a:pPr>
            <a:r>
              <a:rPr lang="en-GB" sz="1000" dirty="0">
                <a:latin typeface="Gill Sans MT" panose="020B0502020104020203" pitchFamily="34" charset="77"/>
              </a:rPr>
              <a:t>He is ________ his day off. </a:t>
            </a:r>
          </a:p>
          <a:p>
            <a:pPr marL="278606" indent="-278606">
              <a:buAutoNum type="arabicParenR"/>
            </a:pPr>
            <a:r>
              <a:rPr lang="en-GB" sz="1000" dirty="0">
                <a:latin typeface="Gill Sans MT" panose="020B0502020104020203" pitchFamily="34" charset="77"/>
              </a:rPr>
              <a:t>It is a very _________ game.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‘power’</a:t>
            </a:r>
          </a:p>
          <a:p>
            <a:pPr marL="278606" indent="-278606">
              <a:buAutoNum type="arabicParenR"/>
            </a:pPr>
            <a:r>
              <a:rPr lang="en-GB" sz="1000" dirty="0">
                <a:latin typeface="Gill Sans MT" panose="020B0502020104020203" pitchFamily="34" charset="77"/>
              </a:rPr>
              <a:t>He gave her confidence to ________ her. </a:t>
            </a:r>
          </a:p>
          <a:p>
            <a:pPr marL="278606" indent="-278606">
              <a:buAutoNum type="arabicParenR"/>
            </a:pPr>
            <a:r>
              <a:rPr lang="en-GB" sz="1000" dirty="0">
                <a:latin typeface="Gill Sans MT" panose="020B0502020104020203" pitchFamily="34" charset="77"/>
              </a:rPr>
              <a:t>She was _________ to help her friends.</a:t>
            </a:r>
          </a:p>
          <a:p>
            <a:pPr marL="278606" indent="-278606">
              <a:buAutoNum type="arabicParenR"/>
            </a:pPr>
            <a:r>
              <a:rPr lang="en-GB" sz="1000" dirty="0">
                <a:latin typeface="Gill Sans MT" panose="020B0502020104020203" pitchFamily="34" charset="77"/>
              </a:rPr>
              <a:t>He is a very ________  man. </a:t>
            </a:r>
          </a:p>
          <a:p>
            <a:pPr marL="278606" indent="-278606">
              <a:buAutoNum type="arabicParenR"/>
            </a:pPr>
            <a:r>
              <a:rPr lang="en-GB" sz="1000" dirty="0">
                <a:latin typeface="Gill Sans MT" panose="020B0502020104020203" pitchFamily="34" charset="77"/>
              </a:rPr>
              <a:t>She strode _____________ into the room. </a:t>
            </a:r>
          </a:p>
        </p:txBody>
      </p:sp>
      <p:sp>
        <p:nvSpPr>
          <p:cNvPr id="32" name="Rounded Rectangle 31"/>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33" name="Oval 32"/>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34" name="Rounded Rectangle 33"/>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35" name="Oval 34"/>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42" name="Rounded Rectangle 41"/>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43" name="Oval 42"/>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69" name="Rounded Rectangle 68"/>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70" name="Oval 69"/>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71" name="Rounded Rectangle 70"/>
          <p:cNvSpPr/>
          <p:nvPr/>
        </p:nvSpPr>
        <p:spPr>
          <a:xfrm>
            <a:off x="6772924" y="3608932"/>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72" name="Oval 71"/>
          <p:cNvSpPr/>
          <p:nvPr/>
        </p:nvSpPr>
        <p:spPr>
          <a:xfrm>
            <a:off x="9061585" y="3556269"/>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8161" y="2886909"/>
            <a:ext cx="289918" cy="416624"/>
          </a:xfrm>
          <a:prstGeom prst="rect">
            <a:avLst/>
          </a:prstGeom>
        </p:spPr>
      </p:pic>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0501" y="2883481"/>
            <a:ext cx="289918" cy="416624"/>
          </a:xfrm>
          <a:prstGeom prst="rect">
            <a:avLst/>
          </a:prstGeom>
        </p:spPr>
      </p:pic>
      <p:pic>
        <p:nvPicPr>
          <p:cNvPr id="53" name="Picture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3483" y="2871518"/>
            <a:ext cx="289918" cy="416624"/>
          </a:xfrm>
          <a:prstGeom prst="rect">
            <a:avLst/>
          </a:prstGeom>
        </p:spPr>
      </p:pic>
      <p:pic>
        <p:nvPicPr>
          <p:cNvPr id="55" name="Picture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8161" y="6235475"/>
            <a:ext cx="289918" cy="416624"/>
          </a:xfrm>
          <a:prstGeom prst="rect">
            <a:avLst/>
          </a:prstGeom>
        </p:spPr>
      </p:pic>
      <p:pic>
        <p:nvPicPr>
          <p:cNvPr id="56" name="Picture 5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0501" y="6232047"/>
            <a:ext cx="289918" cy="416624"/>
          </a:xfrm>
          <a:prstGeom prst="rect">
            <a:avLst/>
          </a:prstGeom>
        </p:spPr>
      </p:pic>
      <p:pic>
        <p:nvPicPr>
          <p:cNvPr id="58" name="Picture 5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3483" y="6220084"/>
            <a:ext cx="289918" cy="416624"/>
          </a:xfrm>
          <a:prstGeom prst="rect">
            <a:avLst/>
          </a:prstGeom>
        </p:spPr>
      </p:pic>
    </p:spTree>
    <p:extLst>
      <p:ext uri="{BB962C8B-B14F-4D97-AF65-F5344CB8AC3E}">
        <p14:creationId xmlns:p14="http://schemas.microsoft.com/office/powerpoint/2010/main" val="36076473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14" name="TextBox 13"/>
          <p:cNvSpPr txBox="1"/>
          <p:nvPr/>
        </p:nvSpPr>
        <p:spPr>
          <a:xfrm>
            <a:off x="178776" y="610488"/>
            <a:ext cx="2978952" cy="2554545"/>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‘appear’</a:t>
            </a:r>
          </a:p>
          <a:p>
            <a:pPr marL="278606" indent="-278606">
              <a:buAutoNum type="arabicParenR"/>
            </a:pPr>
            <a:r>
              <a:rPr lang="en-GB" sz="1000" dirty="0">
                <a:latin typeface="Gill Sans MT" panose="020B0502020104020203" pitchFamily="34" charset="77"/>
              </a:rPr>
              <a:t>She ________ out of the room. </a:t>
            </a:r>
          </a:p>
          <a:p>
            <a:pPr marL="278606" indent="-278606">
              <a:buAutoNum type="arabicParenR"/>
            </a:pPr>
            <a:r>
              <a:rPr lang="en-GB" sz="1000" dirty="0">
                <a:latin typeface="Gill Sans MT" panose="020B0502020104020203" pitchFamily="34" charset="77"/>
              </a:rPr>
              <a:t>He always takes care of his ________.</a:t>
            </a:r>
          </a:p>
          <a:p>
            <a:pPr marL="278606" indent="-278606">
              <a:buAutoNum type="arabicParenR"/>
            </a:pPr>
            <a:r>
              <a:rPr lang="en-GB" sz="1000" dirty="0">
                <a:latin typeface="Gill Sans MT" panose="020B0502020104020203" pitchFamily="34" charset="77"/>
              </a:rPr>
              <a:t>The rabbit vanished and then __________.</a:t>
            </a:r>
          </a:p>
          <a:p>
            <a:pPr marL="278606" indent="-278606">
              <a:buAutoNum type="arabicParenR"/>
            </a:pPr>
            <a:r>
              <a:rPr lang="en-GB" sz="1000" dirty="0">
                <a:latin typeface="Gill Sans MT" panose="020B0502020104020203" pitchFamily="34" charset="77"/>
              </a:rPr>
              <a:t>It _________ that we have a thief.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‘care’</a:t>
            </a:r>
          </a:p>
          <a:p>
            <a:pPr marL="278606" indent="-278606">
              <a:buAutoNum type="arabicParenR"/>
            </a:pPr>
            <a:r>
              <a:rPr lang="en-GB" sz="1000" dirty="0">
                <a:latin typeface="Gill Sans MT" panose="020B0502020104020203" pitchFamily="34" charset="77"/>
              </a:rPr>
              <a:t>She ________ cleaned the puppy. </a:t>
            </a:r>
          </a:p>
          <a:p>
            <a:pPr marL="278606" indent="-278606">
              <a:buAutoNum type="arabicParenR"/>
            </a:pPr>
            <a:r>
              <a:rPr lang="en-GB" sz="1000" dirty="0">
                <a:latin typeface="Gill Sans MT" panose="020B0502020104020203" pitchFamily="34" charset="77"/>
              </a:rPr>
              <a:t>He is a very ________ child who looks after animals. </a:t>
            </a:r>
          </a:p>
          <a:p>
            <a:pPr marL="278606" indent="-278606">
              <a:buAutoNum type="arabicParenR"/>
            </a:pPr>
            <a:r>
              <a:rPr lang="en-GB" sz="1000" dirty="0">
                <a:latin typeface="Gill Sans MT" panose="020B0502020104020203" pitchFamily="34" charset="77"/>
              </a:rPr>
              <a:t>She danced in a _________ way.</a:t>
            </a:r>
          </a:p>
          <a:p>
            <a:pPr marL="278606" indent="-278606">
              <a:buAutoNum type="arabicParenR"/>
            </a:pPr>
            <a:r>
              <a:rPr lang="en-GB" sz="1000" dirty="0">
                <a:latin typeface="Gill Sans MT" panose="020B0502020104020203" pitchFamily="34" charset="77"/>
              </a:rPr>
              <a:t>He ________ knocked over a vase.</a:t>
            </a:r>
          </a:p>
          <a:p>
            <a:endParaRPr lang="en-GB" sz="1000" dirty="0">
              <a:latin typeface="Gill Sans MT" panose="020B0502020104020203" pitchFamily="34" charset="77"/>
            </a:endParaRP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7" name="TextBox 46">
            <a:extLst>
              <a:ext uri="{FF2B5EF4-FFF2-40B4-BE49-F238E27FC236}">
                <a16:creationId xmlns:a16="http://schemas.microsoft.com/office/drawing/2014/main" id="{FE92D84A-903F-ED4F-8C93-E8021C6E44A8}"/>
              </a:ext>
            </a:extLst>
          </p:cNvPr>
          <p:cNvSpPr txBox="1"/>
          <p:nvPr/>
        </p:nvSpPr>
        <p:spPr>
          <a:xfrm>
            <a:off x="3454449" y="610488"/>
            <a:ext cx="2978952" cy="2400657"/>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‘appear’</a:t>
            </a:r>
          </a:p>
          <a:p>
            <a:pPr marL="278606" indent="-278606">
              <a:buAutoNum type="arabicParenR"/>
            </a:pPr>
            <a:r>
              <a:rPr lang="en-GB" sz="1000" dirty="0">
                <a:latin typeface="Gill Sans MT" panose="020B0502020104020203" pitchFamily="34" charset="77"/>
              </a:rPr>
              <a:t>She ________ out of the room. </a:t>
            </a:r>
          </a:p>
          <a:p>
            <a:pPr marL="278606" indent="-278606">
              <a:buAutoNum type="arabicParenR"/>
            </a:pPr>
            <a:r>
              <a:rPr lang="en-GB" sz="1000" dirty="0">
                <a:latin typeface="Gill Sans MT" panose="020B0502020104020203" pitchFamily="34" charset="77"/>
              </a:rPr>
              <a:t>He always takes care of his ________.</a:t>
            </a:r>
          </a:p>
          <a:p>
            <a:pPr marL="278606" indent="-278606">
              <a:buAutoNum type="arabicParenR"/>
            </a:pPr>
            <a:r>
              <a:rPr lang="en-GB" sz="1000" dirty="0">
                <a:latin typeface="Gill Sans MT" panose="020B0502020104020203" pitchFamily="34" charset="77"/>
              </a:rPr>
              <a:t>The rabbit vanished and then __________.</a:t>
            </a:r>
          </a:p>
          <a:p>
            <a:pPr marL="278606" indent="-278606">
              <a:buAutoNum type="arabicParenR"/>
            </a:pPr>
            <a:r>
              <a:rPr lang="en-GB" sz="1000" dirty="0">
                <a:latin typeface="Gill Sans MT" panose="020B0502020104020203" pitchFamily="34" charset="77"/>
              </a:rPr>
              <a:t>It _________ that we have a thief.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‘care’</a:t>
            </a:r>
          </a:p>
          <a:p>
            <a:pPr marL="278606" indent="-278606">
              <a:buAutoNum type="arabicParenR"/>
            </a:pPr>
            <a:r>
              <a:rPr lang="en-GB" sz="1000" dirty="0">
                <a:latin typeface="Gill Sans MT" panose="020B0502020104020203" pitchFamily="34" charset="77"/>
              </a:rPr>
              <a:t>She ________ cleaned the puppy. </a:t>
            </a:r>
          </a:p>
          <a:p>
            <a:pPr marL="278606" indent="-278606">
              <a:buAutoNum type="arabicParenR"/>
            </a:pPr>
            <a:r>
              <a:rPr lang="en-GB" sz="1000" dirty="0">
                <a:latin typeface="Gill Sans MT" panose="020B0502020104020203" pitchFamily="34" charset="77"/>
              </a:rPr>
              <a:t>He is a very ________ child who looks after animals. </a:t>
            </a:r>
          </a:p>
          <a:p>
            <a:pPr marL="278606" indent="-278606">
              <a:buAutoNum type="arabicParenR"/>
            </a:pPr>
            <a:r>
              <a:rPr lang="en-GB" sz="1000" dirty="0">
                <a:latin typeface="Gill Sans MT" panose="020B0502020104020203" pitchFamily="34" charset="77"/>
              </a:rPr>
              <a:t>She danced in a _________ way.</a:t>
            </a:r>
          </a:p>
          <a:p>
            <a:pPr marL="278606" indent="-278606">
              <a:buAutoNum type="arabicParenR"/>
            </a:pPr>
            <a:r>
              <a:rPr lang="en-GB" sz="1000" dirty="0">
                <a:latin typeface="Gill Sans MT" panose="020B0502020104020203" pitchFamily="34" charset="77"/>
              </a:rPr>
              <a:t>He ________ knocked over a vase.</a:t>
            </a:r>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2" name="TextBox 51">
            <a:extLst>
              <a:ext uri="{FF2B5EF4-FFF2-40B4-BE49-F238E27FC236}">
                <a16:creationId xmlns:a16="http://schemas.microsoft.com/office/drawing/2014/main" id="{1D8ED843-3579-554E-ACAD-EA693AC1C803}"/>
              </a:ext>
            </a:extLst>
          </p:cNvPr>
          <p:cNvSpPr txBox="1"/>
          <p:nvPr/>
        </p:nvSpPr>
        <p:spPr>
          <a:xfrm>
            <a:off x="6736347" y="610487"/>
            <a:ext cx="2978952" cy="2400657"/>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‘appear’</a:t>
            </a:r>
          </a:p>
          <a:p>
            <a:pPr marL="278606" indent="-278606">
              <a:buAutoNum type="arabicParenR"/>
            </a:pPr>
            <a:r>
              <a:rPr lang="en-GB" sz="1000" dirty="0">
                <a:latin typeface="Gill Sans MT" panose="020B0502020104020203" pitchFamily="34" charset="77"/>
              </a:rPr>
              <a:t>She ________ out of the room. </a:t>
            </a:r>
          </a:p>
          <a:p>
            <a:pPr marL="278606" indent="-278606">
              <a:buAutoNum type="arabicParenR"/>
            </a:pPr>
            <a:r>
              <a:rPr lang="en-GB" sz="1000" dirty="0">
                <a:latin typeface="Gill Sans MT" panose="020B0502020104020203" pitchFamily="34" charset="77"/>
              </a:rPr>
              <a:t>He always takes care of his ________.</a:t>
            </a:r>
          </a:p>
          <a:p>
            <a:pPr marL="278606" indent="-278606">
              <a:buAutoNum type="arabicParenR"/>
            </a:pPr>
            <a:r>
              <a:rPr lang="en-GB" sz="1000" dirty="0">
                <a:latin typeface="Gill Sans MT" panose="020B0502020104020203" pitchFamily="34" charset="77"/>
              </a:rPr>
              <a:t>The rabbit vanished and then __________.</a:t>
            </a:r>
          </a:p>
          <a:p>
            <a:pPr marL="278606" indent="-278606">
              <a:buAutoNum type="arabicParenR"/>
            </a:pPr>
            <a:r>
              <a:rPr lang="en-GB" sz="1000" dirty="0">
                <a:latin typeface="Gill Sans MT" panose="020B0502020104020203" pitchFamily="34" charset="77"/>
              </a:rPr>
              <a:t>It _________ that we have a thief.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‘care’</a:t>
            </a:r>
          </a:p>
          <a:p>
            <a:pPr marL="278606" indent="-278606">
              <a:buAutoNum type="arabicParenR"/>
            </a:pPr>
            <a:r>
              <a:rPr lang="en-GB" sz="1000" dirty="0">
                <a:latin typeface="Gill Sans MT" panose="020B0502020104020203" pitchFamily="34" charset="77"/>
              </a:rPr>
              <a:t>She ________ cleaned the puppy. </a:t>
            </a:r>
          </a:p>
          <a:p>
            <a:pPr marL="278606" indent="-278606">
              <a:buAutoNum type="arabicParenR"/>
            </a:pPr>
            <a:r>
              <a:rPr lang="en-GB" sz="1000" dirty="0">
                <a:latin typeface="Gill Sans MT" panose="020B0502020104020203" pitchFamily="34" charset="77"/>
              </a:rPr>
              <a:t>He is a very ________ child who looks after animals. </a:t>
            </a:r>
          </a:p>
          <a:p>
            <a:pPr marL="278606" indent="-278606">
              <a:buAutoNum type="arabicParenR"/>
            </a:pPr>
            <a:r>
              <a:rPr lang="en-GB" sz="1000" dirty="0">
                <a:latin typeface="Gill Sans MT" panose="020B0502020104020203" pitchFamily="34" charset="77"/>
              </a:rPr>
              <a:t>She danced in a _________ way.</a:t>
            </a:r>
          </a:p>
          <a:p>
            <a:pPr marL="278606" indent="-278606">
              <a:buAutoNum type="arabicParenR"/>
            </a:pPr>
            <a:r>
              <a:rPr lang="en-GB" sz="1000" dirty="0">
                <a:latin typeface="Gill Sans MT" panose="020B0502020104020203" pitchFamily="34" charset="77"/>
              </a:rPr>
              <a:t>He ________ knocked over a vase.</a:t>
            </a:r>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7" name="TextBox 56">
            <a:extLst>
              <a:ext uri="{FF2B5EF4-FFF2-40B4-BE49-F238E27FC236}">
                <a16:creationId xmlns:a16="http://schemas.microsoft.com/office/drawing/2014/main" id="{4A97DFBD-447A-0241-AC74-A0A45BB7587F}"/>
              </a:ext>
            </a:extLst>
          </p:cNvPr>
          <p:cNvSpPr txBox="1"/>
          <p:nvPr/>
        </p:nvSpPr>
        <p:spPr>
          <a:xfrm>
            <a:off x="178776" y="3971451"/>
            <a:ext cx="2978952" cy="2400657"/>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‘appear’</a:t>
            </a:r>
          </a:p>
          <a:p>
            <a:pPr marL="278606" indent="-278606">
              <a:buAutoNum type="arabicParenR"/>
            </a:pPr>
            <a:r>
              <a:rPr lang="en-GB" sz="1000" dirty="0">
                <a:latin typeface="Gill Sans MT" panose="020B0502020104020203" pitchFamily="34" charset="77"/>
              </a:rPr>
              <a:t>She ________ out of the room. </a:t>
            </a:r>
          </a:p>
          <a:p>
            <a:pPr marL="278606" indent="-278606">
              <a:buAutoNum type="arabicParenR"/>
            </a:pPr>
            <a:r>
              <a:rPr lang="en-GB" sz="1000" dirty="0">
                <a:latin typeface="Gill Sans MT" panose="020B0502020104020203" pitchFamily="34" charset="77"/>
              </a:rPr>
              <a:t>He always takes care of his ________.</a:t>
            </a:r>
          </a:p>
          <a:p>
            <a:pPr marL="278606" indent="-278606">
              <a:buAutoNum type="arabicParenR"/>
            </a:pPr>
            <a:r>
              <a:rPr lang="en-GB" sz="1000" dirty="0">
                <a:latin typeface="Gill Sans MT" panose="020B0502020104020203" pitchFamily="34" charset="77"/>
              </a:rPr>
              <a:t>The rabbit vanished and then __________.</a:t>
            </a:r>
          </a:p>
          <a:p>
            <a:pPr marL="278606" indent="-278606">
              <a:buAutoNum type="arabicParenR"/>
            </a:pPr>
            <a:r>
              <a:rPr lang="en-GB" sz="1000" dirty="0">
                <a:latin typeface="Gill Sans MT" panose="020B0502020104020203" pitchFamily="34" charset="77"/>
              </a:rPr>
              <a:t>It _________ that we have a thief.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‘care’</a:t>
            </a:r>
          </a:p>
          <a:p>
            <a:pPr marL="278606" indent="-278606">
              <a:buAutoNum type="arabicParenR"/>
            </a:pPr>
            <a:r>
              <a:rPr lang="en-GB" sz="1000" dirty="0">
                <a:latin typeface="Gill Sans MT" panose="020B0502020104020203" pitchFamily="34" charset="77"/>
              </a:rPr>
              <a:t>She ________ cleaned the puppy. </a:t>
            </a:r>
          </a:p>
          <a:p>
            <a:pPr marL="278606" indent="-278606">
              <a:buAutoNum type="arabicParenR"/>
            </a:pPr>
            <a:r>
              <a:rPr lang="en-GB" sz="1000" dirty="0">
                <a:latin typeface="Gill Sans MT" panose="020B0502020104020203" pitchFamily="34" charset="77"/>
              </a:rPr>
              <a:t>He is a very ________ child who looks after animals. </a:t>
            </a:r>
          </a:p>
          <a:p>
            <a:pPr marL="278606" indent="-278606">
              <a:buAutoNum type="arabicParenR"/>
            </a:pPr>
            <a:r>
              <a:rPr lang="en-GB" sz="1000" dirty="0">
                <a:latin typeface="Gill Sans MT" panose="020B0502020104020203" pitchFamily="34" charset="77"/>
              </a:rPr>
              <a:t>She danced in a _________ way.</a:t>
            </a:r>
          </a:p>
          <a:p>
            <a:pPr marL="278606" indent="-278606">
              <a:buAutoNum type="arabicParenR"/>
            </a:pPr>
            <a:r>
              <a:rPr lang="en-GB" sz="1000" dirty="0">
                <a:latin typeface="Gill Sans MT" panose="020B0502020104020203" pitchFamily="34" charset="77"/>
              </a:rPr>
              <a:t>He ________ knocked over a vase.</a:t>
            </a:r>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TextBox 61">
            <a:extLst>
              <a:ext uri="{FF2B5EF4-FFF2-40B4-BE49-F238E27FC236}">
                <a16:creationId xmlns:a16="http://schemas.microsoft.com/office/drawing/2014/main" id="{4C090344-7B19-9448-93A6-10F6F49D5F6F}"/>
              </a:ext>
            </a:extLst>
          </p:cNvPr>
          <p:cNvSpPr txBox="1"/>
          <p:nvPr/>
        </p:nvSpPr>
        <p:spPr>
          <a:xfrm>
            <a:off x="3454449" y="3971451"/>
            <a:ext cx="2978952" cy="2400657"/>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‘appear’</a:t>
            </a:r>
          </a:p>
          <a:p>
            <a:pPr marL="278606" indent="-278606">
              <a:buAutoNum type="arabicParenR"/>
            </a:pPr>
            <a:r>
              <a:rPr lang="en-GB" sz="1000" dirty="0">
                <a:latin typeface="Gill Sans MT" panose="020B0502020104020203" pitchFamily="34" charset="77"/>
              </a:rPr>
              <a:t>She ________ out of the room. </a:t>
            </a:r>
          </a:p>
          <a:p>
            <a:pPr marL="278606" indent="-278606">
              <a:buAutoNum type="arabicParenR"/>
            </a:pPr>
            <a:r>
              <a:rPr lang="en-GB" sz="1000" dirty="0">
                <a:latin typeface="Gill Sans MT" panose="020B0502020104020203" pitchFamily="34" charset="77"/>
              </a:rPr>
              <a:t>He always takes care of his ________.</a:t>
            </a:r>
          </a:p>
          <a:p>
            <a:pPr marL="278606" indent="-278606">
              <a:buAutoNum type="arabicParenR"/>
            </a:pPr>
            <a:r>
              <a:rPr lang="en-GB" sz="1000" dirty="0">
                <a:latin typeface="Gill Sans MT" panose="020B0502020104020203" pitchFamily="34" charset="77"/>
              </a:rPr>
              <a:t>The rabbit vanished and then __________.</a:t>
            </a:r>
          </a:p>
          <a:p>
            <a:pPr marL="278606" indent="-278606">
              <a:buAutoNum type="arabicParenR"/>
            </a:pPr>
            <a:r>
              <a:rPr lang="en-GB" sz="1000" dirty="0">
                <a:latin typeface="Gill Sans MT" panose="020B0502020104020203" pitchFamily="34" charset="77"/>
              </a:rPr>
              <a:t>It _________ that we have a thief.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‘care’</a:t>
            </a:r>
          </a:p>
          <a:p>
            <a:pPr marL="278606" indent="-278606">
              <a:buAutoNum type="arabicParenR"/>
            </a:pPr>
            <a:r>
              <a:rPr lang="en-GB" sz="1000" dirty="0">
                <a:latin typeface="Gill Sans MT" panose="020B0502020104020203" pitchFamily="34" charset="77"/>
              </a:rPr>
              <a:t>She ________ cleaned the puppy. </a:t>
            </a:r>
          </a:p>
          <a:p>
            <a:pPr marL="278606" indent="-278606">
              <a:buAutoNum type="arabicParenR"/>
            </a:pPr>
            <a:r>
              <a:rPr lang="en-GB" sz="1000" dirty="0">
                <a:latin typeface="Gill Sans MT" panose="020B0502020104020203" pitchFamily="34" charset="77"/>
              </a:rPr>
              <a:t>He is a very ________ child who looks after animals. </a:t>
            </a:r>
          </a:p>
          <a:p>
            <a:pPr marL="278606" indent="-278606">
              <a:buAutoNum type="arabicParenR"/>
            </a:pPr>
            <a:r>
              <a:rPr lang="en-GB" sz="1000" dirty="0">
                <a:latin typeface="Gill Sans MT" panose="020B0502020104020203" pitchFamily="34" charset="77"/>
              </a:rPr>
              <a:t>She danced in a _________ way.</a:t>
            </a:r>
          </a:p>
          <a:p>
            <a:pPr marL="278606" indent="-278606">
              <a:buAutoNum type="arabicParenR"/>
            </a:pPr>
            <a:r>
              <a:rPr lang="en-GB" sz="1000" dirty="0">
                <a:latin typeface="Gill Sans MT" panose="020B0502020104020203" pitchFamily="34" charset="77"/>
              </a:rPr>
              <a:t>He ________ knocked over a vase.</a:t>
            </a:r>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7" name="TextBox 66">
            <a:extLst>
              <a:ext uri="{FF2B5EF4-FFF2-40B4-BE49-F238E27FC236}">
                <a16:creationId xmlns:a16="http://schemas.microsoft.com/office/drawing/2014/main" id="{F893F4E1-8FFC-B749-AEDE-6D59C398D363}"/>
              </a:ext>
            </a:extLst>
          </p:cNvPr>
          <p:cNvSpPr txBox="1"/>
          <p:nvPr/>
        </p:nvSpPr>
        <p:spPr>
          <a:xfrm>
            <a:off x="6736347" y="3971450"/>
            <a:ext cx="2978952" cy="2400657"/>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‘appear’</a:t>
            </a:r>
          </a:p>
          <a:p>
            <a:pPr marL="278606" indent="-278606">
              <a:buAutoNum type="arabicParenR"/>
            </a:pPr>
            <a:r>
              <a:rPr lang="en-GB" sz="1000" dirty="0">
                <a:latin typeface="Gill Sans MT" panose="020B0502020104020203" pitchFamily="34" charset="77"/>
              </a:rPr>
              <a:t>She ________ out of the room. </a:t>
            </a:r>
          </a:p>
          <a:p>
            <a:pPr marL="278606" indent="-278606">
              <a:buAutoNum type="arabicParenR"/>
            </a:pPr>
            <a:r>
              <a:rPr lang="en-GB" sz="1000" dirty="0">
                <a:latin typeface="Gill Sans MT" panose="020B0502020104020203" pitchFamily="34" charset="77"/>
              </a:rPr>
              <a:t>He always takes care of his ________.</a:t>
            </a:r>
          </a:p>
          <a:p>
            <a:pPr marL="278606" indent="-278606">
              <a:buAutoNum type="arabicParenR"/>
            </a:pPr>
            <a:r>
              <a:rPr lang="en-GB" sz="1000" dirty="0">
                <a:latin typeface="Gill Sans MT" panose="020B0502020104020203" pitchFamily="34" charset="77"/>
              </a:rPr>
              <a:t>The rabbit vanished and then __________.</a:t>
            </a:r>
          </a:p>
          <a:p>
            <a:pPr marL="278606" indent="-278606">
              <a:buAutoNum type="arabicParenR"/>
            </a:pPr>
            <a:r>
              <a:rPr lang="en-GB" sz="1000" dirty="0">
                <a:latin typeface="Gill Sans MT" panose="020B0502020104020203" pitchFamily="34" charset="77"/>
              </a:rPr>
              <a:t>It _________ that we have a thief.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‘care’</a:t>
            </a:r>
          </a:p>
          <a:p>
            <a:pPr marL="278606" indent="-278606">
              <a:buAutoNum type="arabicParenR"/>
            </a:pPr>
            <a:r>
              <a:rPr lang="en-GB" sz="1000" dirty="0">
                <a:latin typeface="Gill Sans MT" panose="020B0502020104020203" pitchFamily="34" charset="77"/>
              </a:rPr>
              <a:t>She ________ cleaned the puppy. </a:t>
            </a:r>
          </a:p>
          <a:p>
            <a:pPr marL="278606" indent="-278606">
              <a:buAutoNum type="arabicParenR"/>
            </a:pPr>
            <a:r>
              <a:rPr lang="en-GB" sz="1000" dirty="0">
                <a:latin typeface="Gill Sans MT" panose="020B0502020104020203" pitchFamily="34" charset="77"/>
              </a:rPr>
              <a:t>He is a very ________ child who looks after animals. </a:t>
            </a:r>
          </a:p>
          <a:p>
            <a:pPr marL="278606" indent="-278606">
              <a:buAutoNum type="arabicParenR"/>
            </a:pPr>
            <a:r>
              <a:rPr lang="en-GB" sz="1000" dirty="0">
                <a:latin typeface="Gill Sans MT" panose="020B0502020104020203" pitchFamily="34" charset="77"/>
              </a:rPr>
              <a:t>She danced in a _________ way.</a:t>
            </a:r>
          </a:p>
          <a:p>
            <a:pPr marL="278606" indent="-278606">
              <a:buAutoNum type="arabicParenR"/>
            </a:pPr>
            <a:r>
              <a:rPr lang="en-GB" sz="1000" dirty="0">
                <a:latin typeface="Gill Sans MT" panose="020B0502020104020203" pitchFamily="34" charset="77"/>
              </a:rPr>
              <a:t>He ________ knocked over a vase.</a:t>
            </a:r>
          </a:p>
        </p:txBody>
      </p:sp>
      <p:sp>
        <p:nvSpPr>
          <p:cNvPr id="32" name="Rounded Rectangle 31"/>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33" name="Oval 32"/>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34" name="Rounded Rectangle 33"/>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35" name="Oval 34"/>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42" name="Rounded Rectangle 41"/>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43" name="Oval 42"/>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69" name="Rounded Rectangle 68"/>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70" name="Oval 69"/>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71" name="Rounded Rectangle 70"/>
          <p:cNvSpPr/>
          <p:nvPr/>
        </p:nvSpPr>
        <p:spPr>
          <a:xfrm>
            <a:off x="6772924" y="3608932"/>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72" name="Oval 71"/>
          <p:cNvSpPr/>
          <p:nvPr/>
        </p:nvSpPr>
        <p:spPr>
          <a:xfrm>
            <a:off x="9061585" y="3556269"/>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8161" y="2886909"/>
            <a:ext cx="289918" cy="416624"/>
          </a:xfrm>
          <a:prstGeom prst="rect">
            <a:avLst/>
          </a:prstGeom>
        </p:spPr>
      </p:pic>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0501" y="2883481"/>
            <a:ext cx="289918" cy="416624"/>
          </a:xfrm>
          <a:prstGeom prst="rect">
            <a:avLst/>
          </a:prstGeom>
        </p:spPr>
      </p:pic>
      <p:pic>
        <p:nvPicPr>
          <p:cNvPr id="53" name="Picture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3483" y="2871518"/>
            <a:ext cx="289918" cy="416624"/>
          </a:xfrm>
          <a:prstGeom prst="rect">
            <a:avLst/>
          </a:prstGeom>
        </p:spPr>
      </p:pic>
      <p:pic>
        <p:nvPicPr>
          <p:cNvPr id="55" name="Picture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8161" y="6235475"/>
            <a:ext cx="289918" cy="416624"/>
          </a:xfrm>
          <a:prstGeom prst="rect">
            <a:avLst/>
          </a:prstGeom>
        </p:spPr>
      </p:pic>
      <p:pic>
        <p:nvPicPr>
          <p:cNvPr id="56" name="Picture 5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0501" y="6232047"/>
            <a:ext cx="289918" cy="416624"/>
          </a:xfrm>
          <a:prstGeom prst="rect">
            <a:avLst/>
          </a:prstGeom>
        </p:spPr>
      </p:pic>
      <p:pic>
        <p:nvPicPr>
          <p:cNvPr id="58" name="Picture 5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3483" y="6220084"/>
            <a:ext cx="289918" cy="416624"/>
          </a:xfrm>
          <a:prstGeom prst="rect">
            <a:avLst/>
          </a:prstGeom>
        </p:spPr>
      </p:pic>
    </p:spTree>
    <p:extLst>
      <p:ext uri="{BB962C8B-B14F-4D97-AF65-F5344CB8AC3E}">
        <p14:creationId xmlns:p14="http://schemas.microsoft.com/office/powerpoint/2010/main" val="11113960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14" name="TextBox 13"/>
          <p:cNvSpPr txBox="1"/>
          <p:nvPr/>
        </p:nvSpPr>
        <p:spPr>
          <a:xfrm>
            <a:off x="178776" y="610488"/>
            <a:ext cx="2978952" cy="2554545"/>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‘like’</a:t>
            </a:r>
          </a:p>
          <a:p>
            <a:pPr marL="278606" indent="-278606">
              <a:buAutoNum type="arabicParenR"/>
            </a:pPr>
            <a:r>
              <a:rPr lang="en-GB" sz="1000" dirty="0">
                <a:latin typeface="Gill Sans MT" panose="020B0502020104020203" pitchFamily="34" charset="77"/>
              </a:rPr>
              <a:t>The lovely child is very __________.</a:t>
            </a:r>
          </a:p>
          <a:p>
            <a:pPr marL="278606" indent="-278606">
              <a:buAutoNum type="arabicParenR"/>
            </a:pPr>
            <a:r>
              <a:rPr lang="en-GB" sz="1000" dirty="0">
                <a:latin typeface="Gill Sans MT" panose="020B0502020104020203" pitchFamily="34" charset="77"/>
              </a:rPr>
              <a:t>It is _______ that it will rain today. </a:t>
            </a:r>
          </a:p>
          <a:p>
            <a:pPr marL="278606" indent="-278606">
              <a:buAutoNum type="arabicParenR"/>
            </a:pPr>
            <a:r>
              <a:rPr lang="en-GB" sz="1000" dirty="0">
                <a:latin typeface="Gill Sans MT" panose="020B0502020104020203" pitchFamily="34" charset="77"/>
              </a:rPr>
              <a:t>The _____ between the two of them is uncanny!</a:t>
            </a:r>
          </a:p>
          <a:p>
            <a:pPr marL="278606" indent="-278606">
              <a:buAutoNum type="arabicParenR"/>
            </a:pPr>
            <a:r>
              <a:rPr lang="en-GB" sz="1000" dirty="0">
                <a:latin typeface="Gill Sans MT" panose="020B0502020104020203" pitchFamily="34" charset="77"/>
              </a:rPr>
              <a:t>He ________ dogs as one bit him. before.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‘interest’</a:t>
            </a:r>
          </a:p>
          <a:p>
            <a:pPr marL="278606" indent="-278606">
              <a:buAutoNum type="arabicParenR"/>
            </a:pPr>
            <a:r>
              <a:rPr lang="en-GB" sz="1000" dirty="0">
                <a:latin typeface="Gill Sans MT" panose="020B0502020104020203" pitchFamily="34" charset="77"/>
              </a:rPr>
              <a:t>Your presentation was very _________.</a:t>
            </a:r>
          </a:p>
          <a:p>
            <a:pPr marL="278606" indent="-278606">
              <a:buAutoNum type="arabicParenR"/>
            </a:pPr>
            <a:r>
              <a:rPr lang="en-GB" sz="1000" dirty="0">
                <a:latin typeface="Gill Sans MT" panose="020B0502020104020203" pitchFamily="34" charset="77"/>
              </a:rPr>
              <a:t>He looked _________ at the book. </a:t>
            </a:r>
          </a:p>
          <a:p>
            <a:pPr marL="278606" indent="-278606">
              <a:buAutoNum type="arabicParenR"/>
            </a:pPr>
            <a:r>
              <a:rPr lang="en-GB" sz="1000" dirty="0">
                <a:latin typeface="Gill Sans MT" panose="020B0502020104020203" pitchFamily="34" charset="77"/>
              </a:rPr>
              <a:t>Fishing is one of his __________.</a:t>
            </a:r>
          </a:p>
          <a:p>
            <a:pPr marL="278606" indent="-278606">
              <a:buAutoNum type="arabicParenR"/>
            </a:pPr>
            <a:r>
              <a:rPr lang="en-GB" sz="1000" dirty="0">
                <a:latin typeface="Gill Sans MT" panose="020B0502020104020203" pitchFamily="34" charset="77"/>
              </a:rPr>
              <a:t>He wasn’t paying attention to the ___________ visitor. </a:t>
            </a:r>
          </a:p>
          <a:p>
            <a:endParaRPr lang="en-GB" sz="1000" dirty="0">
              <a:latin typeface="Gill Sans MT" panose="020B0502020104020203" pitchFamily="34" charset="77"/>
            </a:endParaRP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7" name="TextBox 46">
            <a:extLst>
              <a:ext uri="{FF2B5EF4-FFF2-40B4-BE49-F238E27FC236}">
                <a16:creationId xmlns:a16="http://schemas.microsoft.com/office/drawing/2014/main" id="{FE92D84A-903F-ED4F-8C93-E8021C6E44A8}"/>
              </a:ext>
            </a:extLst>
          </p:cNvPr>
          <p:cNvSpPr txBox="1"/>
          <p:nvPr/>
        </p:nvSpPr>
        <p:spPr>
          <a:xfrm>
            <a:off x="3454449" y="610488"/>
            <a:ext cx="2978952" cy="2400657"/>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‘like’</a:t>
            </a:r>
          </a:p>
          <a:p>
            <a:pPr marL="278606" indent="-278606">
              <a:buAutoNum type="arabicParenR"/>
            </a:pPr>
            <a:r>
              <a:rPr lang="en-GB" sz="1000" dirty="0">
                <a:latin typeface="Gill Sans MT" panose="020B0502020104020203" pitchFamily="34" charset="77"/>
              </a:rPr>
              <a:t>The lovely child is very __________.</a:t>
            </a:r>
          </a:p>
          <a:p>
            <a:pPr marL="278606" indent="-278606">
              <a:buAutoNum type="arabicParenR"/>
            </a:pPr>
            <a:r>
              <a:rPr lang="en-GB" sz="1000" dirty="0">
                <a:latin typeface="Gill Sans MT" panose="020B0502020104020203" pitchFamily="34" charset="77"/>
              </a:rPr>
              <a:t>It is _______ that it will rain today. </a:t>
            </a:r>
          </a:p>
          <a:p>
            <a:pPr marL="278606" indent="-278606">
              <a:buAutoNum type="arabicParenR"/>
            </a:pPr>
            <a:r>
              <a:rPr lang="en-GB" sz="1000" dirty="0">
                <a:latin typeface="Gill Sans MT" panose="020B0502020104020203" pitchFamily="34" charset="77"/>
              </a:rPr>
              <a:t>The _____ between the two of them is uncanny!</a:t>
            </a:r>
          </a:p>
          <a:p>
            <a:pPr marL="278606" indent="-278606">
              <a:buAutoNum type="arabicParenR"/>
            </a:pPr>
            <a:r>
              <a:rPr lang="en-GB" sz="1000" dirty="0">
                <a:latin typeface="Gill Sans MT" panose="020B0502020104020203" pitchFamily="34" charset="77"/>
              </a:rPr>
              <a:t>He ________ dogs as one bit him. before.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‘interest’</a:t>
            </a:r>
          </a:p>
          <a:p>
            <a:pPr marL="278606" indent="-278606">
              <a:buAutoNum type="arabicParenR"/>
            </a:pPr>
            <a:r>
              <a:rPr lang="en-GB" sz="1000" dirty="0">
                <a:latin typeface="Gill Sans MT" panose="020B0502020104020203" pitchFamily="34" charset="77"/>
              </a:rPr>
              <a:t>Your presentation was very _________.</a:t>
            </a:r>
          </a:p>
          <a:p>
            <a:pPr marL="278606" indent="-278606">
              <a:buAutoNum type="arabicParenR"/>
            </a:pPr>
            <a:r>
              <a:rPr lang="en-GB" sz="1000" dirty="0">
                <a:latin typeface="Gill Sans MT" panose="020B0502020104020203" pitchFamily="34" charset="77"/>
              </a:rPr>
              <a:t>He looked _________ at the book. </a:t>
            </a:r>
          </a:p>
          <a:p>
            <a:pPr marL="278606" indent="-278606">
              <a:buAutoNum type="arabicParenR"/>
            </a:pPr>
            <a:r>
              <a:rPr lang="en-GB" sz="1000" dirty="0">
                <a:latin typeface="Gill Sans MT" panose="020B0502020104020203" pitchFamily="34" charset="77"/>
              </a:rPr>
              <a:t>Fishing is one of his __________.</a:t>
            </a:r>
          </a:p>
          <a:p>
            <a:pPr marL="278606" indent="-278606">
              <a:buAutoNum type="arabicParenR"/>
            </a:pPr>
            <a:r>
              <a:rPr lang="en-GB" sz="1000" dirty="0">
                <a:latin typeface="Gill Sans MT" panose="020B0502020104020203" pitchFamily="34" charset="77"/>
              </a:rPr>
              <a:t>He wasn’t paying attention to the ___________ visitor. </a:t>
            </a:r>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2" name="TextBox 51">
            <a:extLst>
              <a:ext uri="{FF2B5EF4-FFF2-40B4-BE49-F238E27FC236}">
                <a16:creationId xmlns:a16="http://schemas.microsoft.com/office/drawing/2014/main" id="{1D8ED843-3579-554E-ACAD-EA693AC1C803}"/>
              </a:ext>
            </a:extLst>
          </p:cNvPr>
          <p:cNvSpPr txBox="1"/>
          <p:nvPr/>
        </p:nvSpPr>
        <p:spPr>
          <a:xfrm>
            <a:off x="6736347" y="610487"/>
            <a:ext cx="2978952" cy="2400657"/>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‘like’</a:t>
            </a:r>
          </a:p>
          <a:p>
            <a:pPr marL="278606" indent="-278606">
              <a:buAutoNum type="arabicParenR"/>
            </a:pPr>
            <a:r>
              <a:rPr lang="en-GB" sz="1000" dirty="0">
                <a:latin typeface="Gill Sans MT" panose="020B0502020104020203" pitchFamily="34" charset="77"/>
              </a:rPr>
              <a:t>The lovely child is very __________.</a:t>
            </a:r>
          </a:p>
          <a:p>
            <a:pPr marL="278606" indent="-278606">
              <a:buAutoNum type="arabicParenR"/>
            </a:pPr>
            <a:r>
              <a:rPr lang="en-GB" sz="1000" dirty="0">
                <a:latin typeface="Gill Sans MT" panose="020B0502020104020203" pitchFamily="34" charset="77"/>
              </a:rPr>
              <a:t>It is _______ that it will rain today. </a:t>
            </a:r>
          </a:p>
          <a:p>
            <a:pPr marL="278606" indent="-278606">
              <a:buAutoNum type="arabicParenR"/>
            </a:pPr>
            <a:r>
              <a:rPr lang="en-GB" sz="1000" dirty="0">
                <a:latin typeface="Gill Sans MT" panose="020B0502020104020203" pitchFamily="34" charset="77"/>
              </a:rPr>
              <a:t>The _____ between the two of them is uncanny!</a:t>
            </a:r>
          </a:p>
          <a:p>
            <a:pPr marL="278606" indent="-278606">
              <a:buAutoNum type="arabicParenR"/>
            </a:pPr>
            <a:r>
              <a:rPr lang="en-GB" sz="1000" dirty="0">
                <a:latin typeface="Gill Sans MT" panose="020B0502020104020203" pitchFamily="34" charset="77"/>
              </a:rPr>
              <a:t>He ________ dogs as one bit him. before.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‘interest’</a:t>
            </a:r>
          </a:p>
          <a:p>
            <a:pPr marL="278606" indent="-278606">
              <a:buAutoNum type="arabicParenR"/>
            </a:pPr>
            <a:r>
              <a:rPr lang="en-GB" sz="1000" dirty="0">
                <a:latin typeface="Gill Sans MT" panose="020B0502020104020203" pitchFamily="34" charset="77"/>
              </a:rPr>
              <a:t>Your presentation was very _________.</a:t>
            </a:r>
          </a:p>
          <a:p>
            <a:pPr marL="278606" indent="-278606">
              <a:buAutoNum type="arabicParenR"/>
            </a:pPr>
            <a:r>
              <a:rPr lang="en-GB" sz="1000" dirty="0">
                <a:latin typeface="Gill Sans MT" panose="020B0502020104020203" pitchFamily="34" charset="77"/>
              </a:rPr>
              <a:t>He looked _________ at the book. </a:t>
            </a:r>
          </a:p>
          <a:p>
            <a:pPr marL="278606" indent="-278606">
              <a:buAutoNum type="arabicParenR"/>
            </a:pPr>
            <a:r>
              <a:rPr lang="en-GB" sz="1000" dirty="0">
                <a:latin typeface="Gill Sans MT" panose="020B0502020104020203" pitchFamily="34" charset="77"/>
              </a:rPr>
              <a:t>Fishing is one of his __________.</a:t>
            </a:r>
          </a:p>
          <a:p>
            <a:pPr marL="278606" indent="-278606">
              <a:buAutoNum type="arabicParenR"/>
            </a:pPr>
            <a:r>
              <a:rPr lang="en-GB" sz="1000" dirty="0">
                <a:latin typeface="Gill Sans MT" panose="020B0502020104020203" pitchFamily="34" charset="77"/>
              </a:rPr>
              <a:t>He wasn’t paying attention to the ___________ visitor. </a:t>
            </a:r>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7" name="TextBox 56">
            <a:extLst>
              <a:ext uri="{FF2B5EF4-FFF2-40B4-BE49-F238E27FC236}">
                <a16:creationId xmlns:a16="http://schemas.microsoft.com/office/drawing/2014/main" id="{4A97DFBD-447A-0241-AC74-A0A45BB7587F}"/>
              </a:ext>
            </a:extLst>
          </p:cNvPr>
          <p:cNvSpPr txBox="1"/>
          <p:nvPr/>
        </p:nvSpPr>
        <p:spPr>
          <a:xfrm>
            <a:off x="178776" y="3971451"/>
            <a:ext cx="2978952" cy="2400657"/>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‘like’</a:t>
            </a:r>
          </a:p>
          <a:p>
            <a:pPr marL="278606" indent="-278606">
              <a:buAutoNum type="arabicParenR"/>
            </a:pPr>
            <a:r>
              <a:rPr lang="en-GB" sz="1000" dirty="0">
                <a:latin typeface="Gill Sans MT" panose="020B0502020104020203" pitchFamily="34" charset="77"/>
              </a:rPr>
              <a:t>The lovely child is very __________.</a:t>
            </a:r>
          </a:p>
          <a:p>
            <a:pPr marL="278606" indent="-278606">
              <a:buAutoNum type="arabicParenR"/>
            </a:pPr>
            <a:r>
              <a:rPr lang="en-GB" sz="1000" dirty="0">
                <a:latin typeface="Gill Sans MT" panose="020B0502020104020203" pitchFamily="34" charset="77"/>
              </a:rPr>
              <a:t>It is _______ that it will rain today. </a:t>
            </a:r>
          </a:p>
          <a:p>
            <a:pPr marL="278606" indent="-278606">
              <a:buAutoNum type="arabicParenR"/>
            </a:pPr>
            <a:r>
              <a:rPr lang="en-GB" sz="1000" dirty="0">
                <a:latin typeface="Gill Sans MT" panose="020B0502020104020203" pitchFamily="34" charset="77"/>
              </a:rPr>
              <a:t>The _____ between the two of them is uncanny!</a:t>
            </a:r>
          </a:p>
          <a:p>
            <a:pPr marL="278606" indent="-278606">
              <a:buAutoNum type="arabicParenR"/>
            </a:pPr>
            <a:r>
              <a:rPr lang="en-GB" sz="1000" dirty="0">
                <a:latin typeface="Gill Sans MT" panose="020B0502020104020203" pitchFamily="34" charset="77"/>
              </a:rPr>
              <a:t>He ________ dogs as one bit him. before.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‘interest’</a:t>
            </a:r>
          </a:p>
          <a:p>
            <a:pPr marL="278606" indent="-278606">
              <a:buAutoNum type="arabicParenR"/>
            </a:pPr>
            <a:r>
              <a:rPr lang="en-GB" sz="1000" dirty="0">
                <a:latin typeface="Gill Sans MT" panose="020B0502020104020203" pitchFamily="34" charset="77"/>
              </a:rPr>
              <a:t>Your presentation was very _________.</a:t>
            </a:r>
          </a:p>
          <a:p>
            <a:pPr marL="278606" indent="-278606">
              <a:buAutoNum type="arabicParenR"/>
            </a:pPr>
            <a:r>
              <a:rPr lang="en-GB" sz="1000" dirty="0">
                <a:latin typeface="Gill Sans MT" panose="020B0502020104020203" pitchFamily="34" charset="77"/>
              </a:rPr>
              <a:t>He looked _________ at the book. </a:t>
            </a:r>
          </a:p>
          <a:p>
            <a:pPr marL="278606" indent="-278606">
              <a:buAutoNum type="arabicParenR"/>
            </a:pPr>
            <a:r>
              <a:rPr lang="en-GB" sz="1000" dirty="0">
                <a:latin typeface="Gill Sans MT" panose="020B0502020104020203" pitchFamily="34" charset="77"/>
              </a:rPr>
              <a:t>Fishing is one of his __________.</a:t>
            </a:r>
          </a:p>
          <a:p>
            <a:pPr marL="278606" indent="-278606">
              <a:buAutoNum type="arabicParenR"/>
            </a:pPr>
            <a:r>
              <a:rPr lang="en-GB" sz="1000" dirty="0">
                <a:latin typeface="Gill Sans MT" panose="020B0502020104020203" pitchFamily="34" charset="77"/>
              </a:rPr>
              <a:t>He wasn’t paying attention to the ___________ visitor. </a:t>
            </a:r>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TextBox 61">
            <a:extLst>
              <a:ext uri="{FF2B5EF4-FFF2-40B4-BE49-F238E27FC236}">
                <a16:creationId xmlns:a16="http://schemas.microsoft.com/office/drawing/2014/main" id="{4C090344-7B19-9448-93A6-10F6F49D5F6F}"/>
              </a:ext>
            </a:extLst>
          </p:cNvPr>
          <p:cNvSpPr txBox="1"/>
          <p:nvPr/>
        </p:nvSpPr>
        <p:spPr>
          <a:xfrm>
            <a:off x="3454449" y="3971451"/>
            <a:ext cx="2978952" cy="2400657"/>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‘like’</a:t>
            </a:r>
          </a:p>
          <a:p>
            <a:pPr marL="278606" indent="-278606">
              <a:buAutoNum type="arabicParenR"/>
            </a:pPr>
            <a:r>
              <a:rPr lang="en-GB" sz="1000" dirty="0">
                <a:latin typeface="Gill Sans MT" panose="020B0502020104020203" pitchFamily="34" charset="77"/>
              </a:rPr>
              <a:t>The lovely child is very __________.</a:t>
            </a:r>
          </a:p>
          <a:p>
            <a:pPr marL="278606" indent="-278606">
              <a:buAutoNum type="arabicParenR"/>
            </a:pPr>
            <a:r>
              <a:rPr lang="en-GB" sz="1000" dirty="0">
                <a:latin typeface="Gill Sans MT" panose="020B0502020104020203" pitchFamily="34" charset="77"/>
              </a:rPr>
              <a:t>It is _______ that it will rain today. </a:t>
            </a:r>
          </a:p>
          <a:p>
            <a:pPr marL="278606" indent="-278606">
              <a:buAutoNum type="arabicParenR"/>
            </a:pPr>
            <a:r>
              <a:rPr lang="en-GB" sz="1000" dirty="0">
                <a:latin typeface="Gill Sans MT" panose="020B0502020104020203" pitchFamily="34" charset="77"/>
              </a:rPr>
              <a:t>The _____ between the two of them is uncanny!</a:t>
            </a:r>
          </a:p>
          <a:p>
            <a:pPr marL="278606" indent="-278606">
              <a:buAutoNum type="arabicParenR"/>
            </a:pPr>
            <a:r>
              <a:rPr lang="en-GB" sz="1000" dirty="0">
                <a:latin typeface="Gill Sans MT" panose="020B0502020104020203" pitchFamily="34" charset="77"/>
              </a:rPr>
              <a:t>He ________ dogs as one bit him. before.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‘interest’</a:t>
            </a:r>
          </a:p>
          <a:p>
            <a:pPr marL="278606" indent="-278606">
              <a:buAutoNum type="arabicParenR"/>
            </a:pPr>
            <a:r>
              <a:rPr lang="en-GB" sz="1000" dirty="0">
                <a:latin typeface="Gill Sans MT" panose="020B0502020104020203" pitchFamily="34" charset="77"/>
              </a:rPr>
              <a:t>Your presentation was very _________.</a:t>
            </a:r>
          </a:p>
          <a:p>
            <a:pPr marL="278606" indent="-278606">
              <a:buAutoNum type="arabicParenR"/>
            </a:pPr>
            <a:r>
              <a:rPr lang="en-GB" sz="1000" dirty="0">
                <a:latin typeface="Gill Sans MT" panose="020B0502020104020203" pitchFamily="34" charset="77"/>
              </a:rPr>
              <a:t>He looked _________ at the book. </a:t>
            </a:r>
          </a:p>
          <a:p>
            <a:pPr marL="278606" indent="-278606">
              <a:buAutoNum type="arabicParenR"/>
            </a:pPr>
            <a:r>
              <a:rPr lang="en-GB" sz="1000" dirty="0">
                <a:latin typeface="Gill Sans MT" panose="020B0502020104020203" pitchFamily="34" charset="77"/>
              </a:rPr>
              <a:t>Fishing is one of his __________.</a:t>
            </a:r>
          </a:p>
          <a:p>
            <a:pPr marL="278606" indent="-278606">
              <a:buAutoNum type="arabicParenR"/>
            </a:pPr>
            <a:r>
              <a:rPr lang="en-GB" sz="1000" dirty="0">
                <a:latin typeface="Gill Sans MT" panose="020B0502020104020203" pitchFamily="34" charset="77"/>
              </a:rPr>
              <a:t>He wasn’t paying attention to the ___________ visitor. </a:t>
            </a:r>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7" name="TextBox 66">
            <a:extLst>
              <a:ext uri="{FF2B5EF4-FFF2-40B4-BE49-F238E27FC236}">
                <a16:creationId xmlns:a16="http://schemas.microsoft.com/office/drawing/2014/main" id="{F893F4E1-8FFC-B749-AEDE-6D59C398D363}"/>
              </a:ext>
            </a:extLst>
          </p:cNvPr>
          <p:cNvSpPr txBox="1"/>
          <p:nvPr/>
        </p:nvSpPr>
        <p:spPr>
          <a:xfrm>
            <a:off x="6736347" y="3971450"/>
            <a:ext cx="2978952" cy="2400657"/>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‘like’</a:t>
            </a:r>
          </a:p>
          <a:p>
            <a:pPr marL="278606" indent="-278606">
              <a:buAutoNum type="arabicParenR"/>
            </a:pPr>
            <a:r>
              <a:rPr lang="en-GB" sz="1000" dirty="0">
                <a:latin typeface="Gill Sans MT" panose="020B0502020104020203" pitchFamily="34" charset="77"/>
              </a:rPr>
              <a:t>The lovely child is very __________.</a:t>
            </a:r>
          </a:p>
          <a:p>
            <a:pPr marL="278606" indent="-278606">
              <a:buAutoNum type="arabicParenR"/>
            </a:pPr>
            <a:r>
              <a:rPr lang="en-GB" sz="1000" dirty="0">
                <a:latin typeface="Gill Sans MT" panose="020B0502020104020203" pitchFamily="34" charset="77"/>
              </a:rPr>
              <a:t>It is _______ that it will rain today. </a:t>
            </a:r>
          </a:p>
          <a:p>
            <a:pPr marL="278606" indent="-278606">
              <a:buAutoNum type="arabicParenR"/>
            </a:pPr>
            <a:r>
              <a:rPr lang="en-GB" sz="1000" dirty="0">
                <a:latin typeface="Gill Sans MT" panose="020B0502020104020203" pitchFamily="34" charset="77"/>
              </a:rPr>
              <a:t>The _____ between the two of them is uncanny!</a:t>
            </a:r>
          </a:p>
          <a:p>
            <a:pPr marL="278606" indent="-278606">
              <a:buAutoNum type="arabicParenR"/>
            </a:pPr>
            <a:r>
              <a:rPr lang="en-GB" sz="1000" dirty="0">
                <a:latin typeface="Gill Sans MT" panose="020B0502020104020203" pitchFamily="34" charset="77"/>
              </a:rPr>
              <a:t>He ________ dogs as one bit him. before.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‘interest’</a:t>
            </a:r>
          </a:p>
          <a:p>
            <a:pPr marL="278606" indent="-278606">
              <a:buAutoNum type="arabicParenR"/>
            </a:pPr>
            <a:r>
              <a:rPr lang="en-GB" sz="1000" dirty="0">
                <a:latin typeface="Gill Sans MT" panose="020B0502020104020203" pitchFamily="34" charset="77"/>
              </a:rPr>
              <a:t>Your presentation was very _________.</a:t>
            </a:r>
          </a:p>
          <a:p>
            <a:pPr marL="278606" indent="-278606">
              <a:buAutoNum type="arabicParenR"/>
            </a:pPr>
            <a:r>
              <a:rPr lang="en-GB" sz="1000" dirty="0">
                <a:latin typeface="Gill Sans MT" panose="020B0502020104020203" pitchFamily="34" charset="77"/>
              </a:rPr>
              <a:t>He looked _________ at the book. </a:t>
            </a:r>
          </a:p>
          <a:p>
            <a:pPr marL="278606" indent="-278606">
              <a:buAutoNum type="arabicParenR"/>
            </a:pPr>
            <a:r>
              <a:rPr lang="en-GB" sz="1000" dirty="0">
                <a:latin typeface="Gill Sans MT" panose="020B0502020104020203" pitchFamily="34" charset="77"/>
              </a:rPr>
              <a:t>Fishing is one of his __________.</a:t>
            </a:r>
          </a:p>
          <a:p>
            <a:pPr marL="278606" indent="-278606">
              <a:buAutoNum type="arabicParenR"/>
            </a:pPr>
            <a:r>
              <a:rPr lang="en-GB" sz="1000" dirty="0">
                <a:latin typeface="Gill Sans MT" panose="020B0502020104020203" pitchFamily="34" charset="77"/>
              </a:rPr>
              <a:t>He wasn’t paying attention to the ___________ visitor. </a:t>
            </a:r>
          </a:p>
        </p:txBody>
      </p:sp>
      <p:sp>
        <p:nvSpPr>
          <p:cNvPr id="32" name="Rounded Rectangle 31"/>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33" name="Oval 32"/>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34" name="Rounded Rectangle 33"/>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35" name="Oval 34"/>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42" name="Rounded Rectangle 41"/>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43" name="Oval 42"/>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69" name="Rounded Rectangle 68"/>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70" name="Oval 69"/>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71" name="Rounded Rectangle 70"/>
          <p:cNvSpPr/>
          <p:nvPr/>
        </p:nvSpPr>
        <p:spPr>
          <a:xfrm>
            <a:off x="6772924" y="3608932"/>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72" name="Oval 71"/>
          <p:cNvSpPr/>
          <p:nvPr/>
        </p:nvSpPr>
        <p:spPr>
          <a:xfrm>
            <a:off x="9061585" y="3556269"/>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8161" y="2886909"/>
            <a:ext cx="289918" cy="416624"/>
          </a:xfrm>
          <a:prstGeom prst="rect">
            <a:avLst/>
          </a:prstGeom>
        </p:spPr>
      </p:pic>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0501" y="2883481"/>
            <a:ext cx="289918" cy="416624"/>
          </a:xfrm>
          <a:prstGeom prst="rect">
            <a:avLst/>
          </a:prstGeom>
        </p:spPr>
      </p:pic>
      <p:pic>
        <p:nvPicPr>
          <p:cNvPr id="53" name="Picture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3483" y="2871518"/>
            <a:ext cx="289918" cy="416624"/>
          </a:xfrm>
          <a:prstGeom prst="rect">
            <a:avLst/>
          </a:prstGeom>
        </p:spPr>
      </p:pic>
      <p:pic>
        <p:nvPicPr>
          <p:cNvPr id="55" name="Picture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8161" y="6235475"/>
            <a:ext cx="289918" cy="416624"/>
          </a:xfrm>
          <a:prstGeom prst="rect">
            <a:avLst/>
          </a:prstGeom>
        </p:spPr>
      </p:pic>
      <p:pic>
        <p:nvPicPr>
          <p:cNvPr id="56" name="Picture 5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0501" y="6232047"/>
            <a:ext cx="289918" cy="416624"/>
          </a:xfrm>
          <a:prstGeom prst="rect">
            <a:avLst/>
          </a:prstGeom>
        </p:spPr>
      </p:pic>
      <p:pic>
        <p:nvPicPr>
          <p:cNvPr id="58" name="Picture 5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3483" y="6220084"/>
            <a:ext cx="289918" cy="416624"/>
          </a:xfrm>
          <a:prstGeom prst="rect">
            <a:avLst/>
          </a:prstGeom>
        </p:spPr>
      </p:pic>
    </p:spTree>
    <p:extLst>
      <p:ext uri="{BB962C8B-B14F-4D97-AF65-F5344CB8AC3E}">
        <p14:creationId xmlns:p14="http://schemas.microsoft.com/office/powerpoint/2010/main" val="12103716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12" name="Oval 11"/>
          <p:cNvSpPr/>
          <p:nvPr/>
        </p:nvSpPr>
        <p:spPr>
          <a:xfrm>
            <a:off x="2504014" y="156230"/>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14" name="TextBox 13"/>
          <p:cNvSpPr txBox="1"/>
          <p:nvPr/>
        </p:nvSpPr>
        <p:spPr>
          <a:xfrm>
            <a:off x="178776" y="610488"/>
            <a:ext cx="2978952" cy="2708434"/>
          </a:xfrm>
          <a:prstGeom prst="rect">
            <a:avLst/>
          </a:prstGeom>
          <a:noFill/>
        </p:spPr>
        <p:txBody>
          <a:bodyPr wrap="square" rtlCol="0">
            <a:spAutoFit/>
          </a:bodyPr>
          <a:lstStyle/>
          <a:p>
            <a:r>
              <a:rPr lang="en-GB" sz="1000" dirty="0">
                <a:latin typeface="Gill Sans MT" panose="020B0502020104020203" pitchFamily="34" charset="77"/>
              </a:rPr>
              <a:t>Fill the spaces with words made from ‘create’</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He is a very ______ person.</a:t>
            </a:r>
          </a:p>
          <a:p>
            <a:pPr marL="278606" indent="-278606">
              <a:buAutoNum type="arabicParenR"/>
            </a:pPr>
            <a:r>
              <a:rPr lang="en-GB" sz="1000" dirty="0">
                <a:latin typeface="Gill Sans MT" panose="020B0502020104020203" pitchFamily="34" charset="77"/>
              </a:rPr>
              <a:t>She enjoys _________ pieces of art.</a:t>
            </a:r>
          </a:p>
          <a:p>
            <a:pPr marL="278606" indent="-278606">
              <a:buAutoNum type="arabicParenR"/>
            </a:pPr>
            <a:r>
              <a:rPr lang="en-GB" sz="1000" dirty="0">
                <a:latin typeface="Gill Sans MT" panose="020B0502020104020203" pitchFamily="34" charset="77"/>
              </a:rPr>
              <a:t>He looked at his ________ happily. </a:t>
            </a:r>
          </a:p>
          <a:p>
            <a:pPr marL="278606" indent="-278606">
              <a:buAutoNum type="arabicParenR"/>
            </a:pPr>
            <a:r>
              <a:rPr lang="en-GB" sz="1000" dirty="0">
                <a:latin typeface="Gill Sans MT" panose="020B0502020104020203" pitchFamily="34" charset="77"/>
              </a:rPr>
              <a:t>She ________ a beautiful sculpture yesterday.</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‘image’</a:t>
            </a:r>
          </a:p>
          <a:p>
            <a:pPr marL="278606" indent="-278606">
              <a:buAutoNum type="arabicParenR"/>
            </a:pP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She has a great _________ and comes up with amazing ideas.</a:t>
            </a:r>
          </a:p>
          <a:p>
            <a:pPr marL="278606" indent="-278606">
              <a:buAutoNum type="arabicParenR"/>
            </a:pPr>
            <a:r>
              <a:rPr lang="en-GB" sz="1000" dirty="0">
                <a:latin typeface="Gill Sans MT" panose="020B0502020104020203" pitchFamily="34" charset="77"/>
              </a:rPr>
              <a:t>Carl is a very ______ person.</a:t>
            </a:r>
          </a:p>
          <a:p>
            <a:pPr marL="278606" indent="-278606">
              <a:buAutoNum type="arabicParenR"/>
            </a:pPr>
            <a:r>
              <a:rPr lang="en-GB" sz="1000" dirty="0">
                <a:latin typeface="Gill Sans MT" panose="020B0502020104020203" pitchFamily="34" charset="77"/>
              </a:rPr>
              <a:t>Can you _______ a new fantasy land?</a:t>
            </a:r>
          </a:p>
          <a:p>
            <a:pPr marL="278606" indent="-278606">
              <a:buAutoNum type="arabicParenR"/>
            </a:pPr>
            <a:r>
              <a:rPr lang="en-GB" sz="1000" dirty="0">
                <a:latin typeface="Gill Sans MT" panose="020B0502020104020203" pitchFamily="34" charset="77"/>
              </a:rPr>
              <a:t>He is _____ what it would be like to win the lottery.</a:t>
            </a:r>
            <a:endParaRPr lang="en-GB" sz="1000" dirty="0">
              <a:latin typeface="Gill Sans MT" panose="020B0502020104020203"/>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8161" y="2886909"/>
            <a:ext cx="289918" cy="416624"/>
          </a:xfrm>
          <a:prstGeom prst="rect">
            <a:avLst/>
          </a:prstGeom>
        </p:spPr>
      </p:pic>
      <p:sp>
        <p:nvSpPr>
          <p:cNvPr id="36" name="TextBox 35"/>
          <p:cNvSpPr txBox="1"/>
          <p:nvPr/>
        </p:nvSpPr>
        <p:spPr>
          <a:xfrm>
            <a:off x="6935372" y="4068870"/>
            <a:ext cx="1088760" cy="369332"/>
          </a:xfrm>
          <a:prstGeom prst="rect">
            <a:avLst/>
          </a:prstGeom>
          <a:noFill/>
        </p:spPr>
        <p:txBody>
          <a:bodyPr wrap="none" rtlCol="0">
            <a:spAutoFit/>
          </a:bodyPr>
          <a:lstStyle/>
          <a:p>
            <a:r>
              <a:rPr lang="en-GB" dirty="0">
                <a:latin typeface="Gill Sans MT" panose="020B0502020104020203"/>
              </a:rPr>
              <a:t>Answers</a:t>
            </a:r>
          </a:p>
        </p:txBody>
      </p:sp>
      <p:sp>
        <p:nvSpPr>
          <p:cNvPr id="37" name="Rectangle 36">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8" name="TextBox 37">
            <a:extLst>
              <a:ext uri="{FF2B5EF4-FFF2-40B4-BE49-F238E27FC236}">
                <a16:creationId xmlns:a16="http://schemas.microsoft.com/office/drawing/2014/main" id="{FE92D84A-903F-ED4F-8C93-E8021C6E44A8}"/>
              </a:ext>
            </a:extLst>
          </p:cNvPr>
          <p:cNvSpPr txBox="1"/>
          <p:nvPr/>
        </p:nvSpPr>
        <p:spPr>
          <a:xfrm>
            <a:off x="3454449" y="610488"/>
            <a:ext cx="2978952" cy="2092881"/>
          </a:xfrm>
          <a:prstGeom prst="rect">
            <a:avLst/>
          </a:prstGeom>
          <a:noFill/>
        </p:spPr>
        <p:txBody>
          <a:bodyPr wrap="square" rtlCol="0">
            <a:spAutoFit/>
          </a:bodyPr>
          <a:lstStyle/>
          <a:p>
            <a:r>
              <a:rPr lang="en-GB" sz="1000" dirty="0">
                <a:latin typeface="Gill Sans MT" panose="020B0502020104020203" pitchFamily="34" charset="77"/>
              </a:rPr>
              <a:t>Fill the spaces with words made from ‘help’</a:t>
            </a:r>
          </a:p>
          <a:p>
            <a:pPr marL="278606" indent="-278606">
              <a:buAutoNum type="arabicParenR"/>
            </a:pPr>
            <a:r>
              <a:rPr lang="en-GB" sz="1000" dirty="0">
                <a:latin typeface="Gill Sans MT" panose="020B0502020104020203" pitchFamily="34" charset="77"/>
              </a:rPr>
              <a:t>Miss Smith asked for a helper.</a:t>
            </a:r>
          </a:p>
          <a:p>
            <a:pPr marL="278606" indent="-278606">
              <a:buAutoNum type="arabicParenR"/>
            </a:pPr>
            <a:r>
              <a:rPr lang="en-GB" sz="1000" dirty="0">
                <a:latin typeface="Gill Sans MT" panose="020B0502020104020203" pitchFamily="34" charset="77"/>
              </a:rPr>
              <a:t>He likes to be helpful and do things for people. </a:t>
            </a:r>
          </a:p>
          <a:p>
            <a:pPr marL="278606" indent="-278606">
              <a:buAutoNum type="arabicParenR"/>
            </a:pPr>
            <a:r>
              <a:rPr lang="en-GB" sz="1000" dirty="0">
                <a:latin typeface="Gill Sans MT" panose="020B0502020104020203" pitchFamily="34" charset="77"/>
              </a:rPr>
              <a:t>He felt helpless as there was nothing he could do. </a:t>
            </a:r>
          </a:p>
          <a:p>
            <a:pPr marL="278606" indent="-278606">
              <a:buAutoNum type="arabicParenR"/>
            </a:pPr>
            <a:r>
              <a:rPr lang="en-GB" sz="1000" dirty="0">
                <a:latin typeface="Gill Sans MT" panose="020B0502020104020203" pitchFamily="34" charset="77"/>
              </a:rPr>
              <a:t>He appreciated her helpfulness.</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‘friend’</a:t>
            </a:r>
          </a:p>
          <a:p>
            <a:pPr marL="278606" indent="-278606">
              <a:buAutoNum type="arabicParenR"/>
            </a:pPr>
            <a:r>
              <a:rPr lang="en-GB" sz="1000" dirty="0">
                <a:latin typeface="Gill Sans MT" panose="020B0502020104020203" pitchFamily="34" charset="77"/>
              </a:rPr>
              <a:t>He is a very friendly and kind person. </a:t>
            </a:r>
          </a:p>
          <a:p>
            <a:pPr marL="278606" indent="-278606">
              <a:buAutoNum type="arabicParenR"/>
            </a:pPr>
            <a:r>
              <a:rPr lang="en-GB" sz="1000" dirty="0">
                <a:latin typeface="Gill Sans MT" panose="020B0502020104020203" pitchFamily="34" charset="77"/>
              </a:rPr>
              <a:t>He appreciated her friendship. </a:t>
            </a:r>
          </a:p>
          <a:p>
            <a:pPr marL="278606" indent="-278606">
              <a:buAutoNum type="arabicParenR"/>
            </a:pPr>
            <a:r>
              <a:rPr lang="en-GB" sz="1000" dirty="0">
                <a:latin typeface="Gill Sans MT" panose="020B0502020104020203" pitchFamily="34" charset="77"/>
              </a:rPr>
              <a:t>She invited her friends over. </a:t>
            </a:r>
          </a:p>
          <a:p>
            <a:pPr marL="278606" indent="-278606">
              <a:buAutoNum type="arabicParenR"/>
            </a:pPr>
            <a:r>
              <a:rPr lang="en-GB" sz="1000" dirty="0">
                <a:latin typeface="Gill Sans MT" panose="020B0502020104020203" pitchFamily="34" charset="77"/>
              </a:rPr>
              <a:t>She is a rude, unfriendly person. </a:t>
            </a:r>
          </a:p>
        </p:txBody>
      </p:sp>
      <p:sp>
        <p:nvSpPr>
          <p:cNvPr id="39" name="Rounded Rectangle 38"/>
          <p:cNvSpPr/>
          <p:nvPr/>
        </p:nvSpPr>
        <p:spPr>
          <a:xfrm>
            <a:off x="3493029" y="206995"/>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40" name="Oval 39"/>
          <p:cNvSpPr/>
          <p:nvPr/>
        </p:nvSpPr>
        <p:spPr>
          <a:xfrm>
            <a:off x="5781690" y="154332"/>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3483" y="2871518"/>
            <a:ext cx="289918" cy="416624"/>
          </a:xfrm>
          <a:prstGeom prst="rect">
            <a:avLst/>
          </a:prstGeom>
        </p:spPr>
      </p:pic>
      <p:sp>
        <p:nvSpPr>
          <p:cNvPr id="45" name="Rectangle 44">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6" name="TextBox 45">
            <a:extLst>
              <a:ext uri="{FF2B5EF4-FFF2-40B4-BE49-F238E27FC236}">
                <a16:creationId xmlns:a16="http://schemas.microsoft.com/office/drawing/2014/main" id="{1D8ED843-3579-554E-ACAD-EA693AC1C803}"/>
              </a:ext>
            </a:extLst>
          </p:cNvPr>
          <p:cNvSpPr txBox="1"/>
          <p:nvPr/>
        </p:nvSpPr>
        <p:spPr>
          <a:xfrm>
            <a:off x="6736347" y="610487"/>
            <a:ext cx="2978952" cy="2246769"/>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‘enjoy’</a:t>
            </a:r>
          </a:p>
          <a:p>
            <a:pPr marL="278606" indent="-278606">
              <a:buAutoNum type="arabicParenR"/>
            </a:pPr>
            <a:r>
              <a:rPr lang="en-GB" sz="1000" dirty="0">
                <a:latin typeface="Gill Sans MT" panose="020B0502020104020203" pitchFamily="34" charset="77"/>
              </a:rPr>
              <a:t>She enjoyed the play.</a:t>
            </a:r>
          </a:p>
          <a:p>
            <a:pPr marL="278606" indent="-278606">
              <a:buAutoNum type="arabicParenR"/>
            </a:pPr>
            <a:r>
              <a:rPr lang="en-GB" sz="1000" dirty="0">
                <a:latin typeface="Gill Sans MT" panose="020B0502020104020203" pitchFamily="34" charset="77"/>
              </a:rPr>
              <a:t>Her enjoyment was obvious from her smile.</a:t>
            </a:r>
          </a:p>
          <a:p>
            <a:pPr marL="278606" indent="-278606">
              <a:buAutoNum type="arabicParenR"/>
            </a:pPr>
            <a:r>
              <a:rPr lang="en-GB" sz="1000" dirty="0">
                <a:latin typeface="Gill Sans MT" panose="020B0502020104020203" pitchFamily="34" charset="77"/>
              </a:rPr>
              <a:t>He is enjoying his day off. </a:t>
            </a:r>
          </a:p>
          <a:p>
            <a:pPr marL="278606" indent="-278606">
              <a:buAutoNum type="arabicParenR"/>
            </a:pPr>
            <a:r>
              <a:rPr lang="en-GB" sz="1000" dirty="0">
                <a:latin typeface="Gill Sans MT" panose="020B0502020104020203" pitchFamily="34" charset="77"/>
              </a:rPr>
              <a:t>It is a very enjoyable game.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‘power’</a:t>
            </a:r>
          </a:p>
          <a:p>
            <a:pPr marL="278606" indent="-278606">
              <a:buAutoNum type="arabicParenR"/>
            </a:pPr>
            <a:r>
              <a:rPr lang="en-GB" sz="1000" dirty="0">
                <a:latin typeface="Gill Sans MT" panose="020B0502020104020203" pitchFamily="34" charset="77"/>
              </a:rPr>
              <a:t>He gave her confidence to empower her. </a:t>
            </a:r>
          </a:p>
          <a:p>
            <a:pPr marL="278606" indent="-278606">
              <a:buAutoNum type="arabicParenR"/>
            </a:pPr>
            <a:r>
              <a:rPr lang="en-GB" sz="1000" dirty="0">
                <a:latin typeface="Gill Sans MT" panose="020B0502020104020203" pitchFamily="34" charset="77"/>
              </a:rPr>
              <a:t>She was powerless to help her friends.</a:t>
            </a:r>
          </a:p>
          <a:p>
            <a:pPr marL="278606" indent="-278606">
              <a:buAutoNum type="arabicParenR"/>
            </a:pPr>
            <a:r>
              <a:rPr lang="en-GB" sz="1000" dirty="0">
                <a:latin typeface="Gill Sans MT" panose="020B0502020104020203" pitchFamily="34" charset="77"/>
              </a:rPr>
              <a:t>He is a very powerful man. </a:t>
            </a:r>
          </a:p>
          <a:p>
            <a:pPr marL="278606" indent="-278606">
              <a:buAutoNum type="arabicParenR"/>
            </a:pPr>
            <a:r>
              <a:rPr lang="en-GB" sz="1000" dirty="0">
                <a:latin typeface="Gill Sans MT" panose="020B0502020104020203" pitchFamily="34" charset="77"/>
              </a:rPr>
              <a:t>She strode powerfully  into the room. </a:t>
            </a:r>
          </a:p>
        </p:txBody>
      </p:sp>
      <p:sp>
        <p:nvSpPr>
          <p:cNvPr id="48" name="Rounded Rectangle 47"/>
          <p:cNvSpPr/>
          <p:nvPr/>
        </p:nvSpPr>
        <p:spPr>
          <a:xfrm>
            <a:off x="6772924" y="216468"/>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50" name="Oval 49"/>
          <p:cNvSpPr/>
          <p:nvPr/>
        </p:nvSpPr>
        <p:spPr>
          <a:xfrm>
            <a:off x="9061585" y="163805"/>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pic>
        <p:nvPicPr>
          <p:cNvPr id="60" name="Picture 5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0501" y="2883481"/>
            <a:ext cx="289918" cy="416624"/>
          </a:xfrm>
          <a:prstGeom prst="rect">
            <a:avLst/>
          </a:prstGeom>
        </p:spPr>
      </p:pic>
      <p:sp>
        <p:nvSpPr>
          <p:cNvPr id="61" name="Rectangle 60">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3" name="TextBox 62">
            <a:extLst>
              <a:ext uri="{FF2B5EF4-FFF2-40B4-BE49-F238E27FC236}">
                <a16:creationId xmlns:a16="http://schemas.microsoft.com/office/drawing/2014/main" id="{4A97DFBD-447A-0241-AC74-A0A45BB7587F}"/>
              </a:ext>
            </a:extLst>
          </p:cNvPr>
          <p:cNvSpPr txBox="1"/>
          <p:nvPr/>
        </p:nvSpPr>
        <p:spPr>
          <a:xfrm>
            <a:off x="178776" y="3971451"/>
            <a:ext cx="2978952" cy="2554545"/>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‘appear’</a:t>
            </a:r>
          </a:p>
          <a:p>
            <a:pPr marL="278606" indent="-278606">
              <a:buAutoNum type="arabicParenR"/>
            </a:pPr>
            <a:r>
              <a:rPr lang="en-GB" sz="1000" dirty="0">
                <a:latin typeface="Gill Sans MT" panose="020B0502020104020203" pitchFamily="34" charset="77"/>
              </a:rPr>
              <a:t>She disappeared out of the room. </a:t>
            </a:r>
          </a:p>
          <a:p>
            <a:pPr marL="278606" indent="-278606">
              <a:buAutoNum type="arabicParenR"/>
            </a:pPr>
            <a:r>
              <a:rPr lang="en-GB" sz="1000" dirty="0">
                <a:latin typeface="Gill Sans MT" panose="020B0502020104020203" pitchFamily="34" charset="77"/>
              </a:rPr>
              <a:t>He always takes care of his appearance.</a:t>
            </a:r>
          </a:p>
          <a:p>
            <a:pPr marL="278606" indent="-278606">
              <a:buAutoNum type="arabicParenR"/>
            </a:pPr>
            <a:r>
              <a:rPr lang="en-GB" sz="1000" dirty="0">
                <a:latin typeface="Gill Sans MT" panose="020B0502020104020203" pitchFamily="34" charset="77"/>
              </a:rPr>
              <a:t>The rabbit vanished and then reappeared.</a:t>
            </a:r>
          </a:p>
          <a:p>
            <a:pPr marL="278606" indent="-278606">
              <a:buAutoNum type="arabicParenR"/>
            </a:pPr>
            <a:r>
              <a:rPr lang="en-GB" sz="1000" dirty="0">
                <a:latin typeface="Gill Sans MT" panose="020B0502020104020203" pitchFamily="34" charset="77"/>
              </a:rPr>
              <a:t>It appears that we have a thief.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‘care’</a:t>
            </a:r>
          </a:p>
          <a:p>
            <a:pPr marL="278606" indent="-278606">
              <a:buAutoNum type="arabicParenR"/>
            </a:pPr>
            <a:r>
              <a:rPr lang="en-GB" sz="1000" dirty="0">
                <a:latin typeface="Gill Sans MT" panose="020B0502020104020203" pitchFamily="34" charset="77"/>
              </a:rPr>
              <a:t>She carefully cleaned the puppy. </a:t>
            </a:r>
          </a:p>
          <a:p>
            <a:pPr marL="278606" indent="-278606">
              <a:buAutoNum type="arabicParenR"/>
            </a:pPr>
            <a:r>
              <a:rPr lang="en-GB" sz="1000" dirty="0">
                <a:latin typeface="Gill Sans MT" panose="020B0502020104020203" pitchFamily="34" charset="77"/>
              </a:rPr>
              <a:t>He is a very caring child who looks after animals. </a:t>
            </a:r>
          </a:p>
          <a:p>
            <a:pPr marL="278606" indent="-278606">
              <a:buAutoNum type="arabicParenR"/>
            </a:pPr>
            <a:r>
              <a:rPr lang="en-GB" sz="1000" dirty="0">
                <a:latin typeface="Gill Sans MT" panose="020B0502020104020203" pitchFamily="34" charset="77"/>
              </a:rPr>
              <a:t>She danced in a carefree way.</a:t>
            </a:r>
          </a:p>
          <a:p>
            <a:pPr marL="278606" indent="-278606">
              <a:buAutoNum type="arabicParenR"/>
            </a:pPr>
            <a:r>
              <a:rPr lang="en-GB" sz="1000" dirty="0">
                <a:latin typeface="Gill Sans MT" panose="020B0502020104020203" pitchFamily="34" charset="77"/>
              </a:rPr>
              <a:t>He carelessly knocked over a vase.</a:t>
            </a:r>
          </a:p>
        </p:txBody>
      </p:sp>
      <p:sp>
        <p:nvSpPr>
          <p:cNvPr id="65" name="Rounded Rectangle 64"/>
          <p:cNvSpPr/>
          <p:nvPr/>
        </p:nvSpPr>
        <p:spPr>
          <a:xfrm>
            <a:off x="215353" y="3601357"/>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66" name="Oval 65"/>
          <p:cNvSpPr/>
          <p:nvPr/>
        </p:nvSpPr>
        <p:spPr>
          <a:xfrm>
            <a:off x="2504014" y="3548694"/>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pic>
        <p:nvPicPr>
          <p:cNvPr id="68" name="Picture 6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8161" y="6235475"/>
            <a:ext cx="289918" cy="416624"/>
          </a:xfrm>
          <a:prstGeom prst="rect">
            <a:avLst/>
          </a:prstGeom>
        </p:spPr>
      </p:pic>
      <p:sp>
        <p:nvSpPr>
          <p:cNvPr id="73" name="Rectangle 72">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74" name="TextBox 73">
            <a:extLst>
              <a:ext uri="{FF2B5EF4-FFF2-40B4-BE49-F238E27FC236}">
                <a16:creationId xmlns:a16="http://schemas.microsoft.com/office/drawing/2014/main" id="{4C090344-7B19-9448-93A6-10F6F49D5F6F}"/>
              </a:ext>
            </a:extLst>
          </p:cNvPr>
          <p:cNvSpPr txBox="1"/>
          <p:nvPr/>
        </p:nvSpPr>
        <p:spPr>
          <a:xfrm>
            <a:off x="3454449" y="3971451"/>
            <a:ext cx="2978952" cy="2400657"/>
          </a:xfrm>
          <a:prstGeom prst="rect">
            <a:avLst/>
          </a:prstGeom>
          <a:noFill/>
        </p:spPr>
        <p:txBody>
          <a:bodyPr wrap="square" rtlCol="0">
            <a:spAutoFit/>
          </a:bodyPr>
          <a:lstStyle/>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‘like’</a:t>
            </a:r>
          </a:p>
          <a:p>
            <a:pPr marL="278606" indent="-278606">
              <a:buAutoNum type="arabicParenR"/>
            </a:pPr>
            <a:r>
              <a:rPr lang="en-GB" sz="1000" dirty="0">
                <a:latin typeface="Gill Sans MT" panose="020B0502020104020203" pitchFamily="34" charset="77"/>
              </a:rPr>
              <a:t>The lovely child is very likeable.</a:t>
            </a:r>
          </a:p>
          <a:p>
            <a:pPr marL="278606" indent="-278606">
              <a:buAutoNum type="arabicParenR"/>
            </a:pPr>
            <a:r>
              <a:rPr lang="en-GB" sz="1000" dirty="0">
                <a:latin typeface="Gill Sans MT" panose="020B0502020104020203" pitchFamily="34" charset="77"/>
              </a:rPr>
              <a:t>It is likely that it will rain today. </a:t>
            </a:r>
          </a:p>
          <a:p>
            <a:pPr marL="278606" indent="-278606">
              <a:buAutoNum type="arabicParenR"/>
            </a:pPr>
            <a:r>
              <a:rPr lang="en-GB" sz="1000" dirty="0">
                <a:latin typeface="Gill Sans MT" panose="020B0502020104020203" pitchFamily="34" charset="77"/>
              </a:rPr>
              <a:t>The likeness between the two of them is uncanny!</a:t>
            </a:r>
          </a:p>
          <a:p>
            <a:pPr marL="278606" indent="-278606">
              <a:buAutoNum type="arabicParenR"/>
            </a:pPr>
            <a:r>
              <a:rPr lang="en-GB" sz="1000" dirty="0">
                <a:latin typeface="Gill Sans MT" panose="020B0502020104020203" pitchFamily="34" charset="77"/>
              </a:rPr>
              <a:t>He dislikes dogs as one bit him. before. </a:t>
            </a:r>
          </a:p>
          <a:p>
            <a:endParaRPr lang="en-GB" sz="1000" dirty="0">
              <a:latin typeface="Gill Sans MT" panose="020B0502020104020203" pitchFamily="34" charset="77"/>
            </a:endParaRPr>
          </a:p>
          <a:p>
            <a:r>
              <a:rPr lang="en-GB" sz="1000" dirty="0">
                <a:latin typeface="Gill Sans MT" panose="020B0502020104020203" pitchFamily="34" charset="77"/>
              </a:rPr>
              <a:t>Fill the spaces with words made from ‘interest’</a:t>
            </a:r>
          </a:p>
          <a:p>
            <a:pPr marL="278606" indent="-278606">
              <a:buAutoNum type="arabicParenR"/>
            </a:pPr>
            <a:r>
              <a:rPr lang="en-GB" sz="1000" dirty="0">
                <a:latin typeface="Gill Sans MT" panose="020B0502020104020203" pitchFamily="34" charset="77"/>
              </a:rPr>
              <a:t>Your presentation was very interesting.</a:t>
            </a:r>
          </a:p>
          <a:p>
            <a:pPr marL="278606" indent="-278606">
              <a:buAutoNum type="arabicParenR"/>
            </a:pPr>
            <a:r>
              <a:rPr lang="en-GB" sz="1000" dirty="0">
                <a:latin typeface="Gill Sans MT" panose="020B0502020104020203" pitchFamily="34" charset="77"/>
              </a:rPr>
              <a:t>He looked interestedly at the book. </a:t>
            </a:r>
          </a:p>
          <a:p>
            <a:pPr marL="278606" indent="-278606">
              <a:buAutoNum type="arabicParenR"/>
            </a:pPr>
            <a:r>
              <a:rPr lang="en-GB" sz="1000" dirty="0">
                <a:latin typeface="Gill Sans MT" panose="020B0502020104020203" pitchFamily="34" charset="77"/>
              </a:rPr>
              <a:t>Fishing is one of his interests.</a:t>
            </a:r>
          </a:p>
          <a:p>
            <a:pPr marL="278606" indent="-278606">
              <a:buAutoNum type="arabicParenR"/>
            </a:pPr>
            <a:r>
              <a:rPr lang="en-GB" sz="1000" dirty="0">
                <a:latin typeface="Gill Sans MT" panose="020B0502020104020203" pitchFamily="34" charset="77"/>
              </a:rPr>
              <a:t>He wasn’t paying attention to the uninteresting visitor. </a:t>
            </a:r>
          </a:p>
        </p:txBody>
      </p:sp>
      <p:sp>
        <p:nvSpPr>
          <p:cNvPr id="75" name="Rounded Rectangle 74"/>
          <p:cNvSpPr/>
          <p:nvPr/>
        </p:nvSpPr>
        <p:spPr>
          <a:xfrm>
            <a:off x="3493029" y="3599459"/>
            <a:ext cx="2442927" cy="401595"/>
          </a:xfrm>
          <a:prstGeom prst="roundRect">
            <a:avLst/>
          </a:prstGeom>
          <a:solidFill>
            <a:srgbClr val="FF9B5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Word families </a:t>
            </a:r>
          </a:p>
        </p:txBody>
      </p:sp>
      <p:sp>
        <p:nvSpPr>
          <p:cNvPr id="76" name="Oval 75"/>
          <p:cNvSpPr/>
          <p:nvPr/>
        </p:nvSpPr>
        <p:spPr>
          <a:xfrm>
            <a:off x="5781690" y="3546796"/>
            <a:ext cx="589005" cy="522074"/>
          </a:xfrm>
          <a:prstGeom prst="ellips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pic>
        <p:nvPicPr>
          <p:cNvPr id="77" name="Picture 7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3483" y="6220084"/>
            <a:ext cx="289918" cy="416624"/>
          </a:xfrm>
          <a:prstGeom prst="rect">
            <a:avLst/>
          </a:prstGeom>
        </p:spPr>
      </p:pic>
    </p:spTree>
    <p:extLst>
      <p:ext uri="{BB962C8B-B14F-4D97-AF65-F5344CB8AC3E}">
        <p14:creationId xmlns:p14="http://schemas.microsoft.com/office/powerpoint/2010/main" val="273899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14" name="TextBox 13"/>
          <p:cNvSpPr txBox="1"/>
          <p:nvPr/>
        </p:nvSpPr>
        <p:spPr>
          <a:xfrm>
            <a:off x="156636" y="608590"/>
            <a:ext cx="3009303" cy="2554545"/>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school is called west town primary</a:t>
            </a:r>
          </a:p>
          <a:p>
            <a:pPr marL="278606" indent="-278606">
              <a:buAutoNum type="arabicParenR"/>
            </a:pPr>
            <a:r>
              <a:rPr lang="en-GB" sz="1000" dirty="0">
                <a:latin typeface="Gill Sans MT" panose="020B0502020104020203" pitchFamily="34" charset="77"/>
              </a:rPr>
              <a:t>my mum is called tammy </a:t>
            </a:r>
            <a:r>
              <a:rPr lang="en-GB" sz="1000" dirty="0" err="1">
                <a:latin typeface="Gill Sans MT" panose="020B0502020104020203" pitchFamily="34" charset="77"/>
              </a:rPr>
              <a:t>wilson</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have a dog his name is blackberry</a:t>
            </a:r>
          </a:p>
          <a:p>
            <a:pPr marL="278606" indent="-278606">
              <a:buAutoNum type="arabicParenR"/>
            </a:pPr>
            <a:r>
              <a:rPr lang="en-GB" sz="1000" dirty="0">
                <a:latin typeface="Gill Sans MT" panose="020B0502020104020203" pitchFamily="34" charset="77"/>
              </a:rPr>
              <a:t>the doctor asked </a:t>
            </a:r>
            <a:r>
              <a:rPr lang="en-GB" sz="1000" dirty="0" err="1">
                <a:latin typeface="Gill Sans MT" panose="020B0502020104020203" pitchFamily="34" charset="77"/>
              </a:rPr>
              <a:t>meif</a:t>
            </a:r>
            <a:r>
              <a:rPr lang="en-GB" sz="1000" dirty="0">
                <a:latin typeface="Gill Sans MT" panose="020B0502020104020203" pitchFamily="34" charset="77"/>
              </a:rPr>
              <a:t> </a:t>
            </a:r>
            <a:r>
              <a:rPr lang="en-GB" sz="1000" dirty="0" err="1">
                <a:latin typeface="Gill Sans MT" panose="020B0502020104020203" pitchFamily="34" charset="77"/>
              </a:rPr>
              <a:t>i</a:t>
            </a:r>
            <a:r>
              <a:rPr lang="en-GB" sz="1000" dirty="0">
                <a:latin typeface="Gill Sans MT" panose="020B0502020104020203" pitchFamily="34" charset="77"/>
              </a:rPr>
              <a:t> felt ill</a:t>
            </a:r>
          </a:p>
          <a:p>
            <a:pPr marL="278606" indent="-278606">
              <a:buAutoNum type="arabicParenR"/>
            </a:pPr>
            <a:r>
              <a:rPr lang="en-GB" sz="1000" dirty="0">
                <a:latin typeface="Gill Sans MT" panose="020B0502020104020203" pitchFamily="34" charset="77"/>
              </a:rPr>
              <a:t>we went to </a:t>
            </a:r>
            <a:r>
              <a:rPr lang="en-GB" sz="1000" dirty="0" err="1">
                <a:latin typeface="Gill Sans MT" panose="020B0502020104020203" pitchFamily="34" charset="77"/>
              </a:rPr>
              <a:t>portugal</a:t>
            </a:r>
            <a:r>
              <a:rPr lang="en-GB" sz="1000" dirty="0">
                <a:latin typeface="Gill Sans MT" panose="020B0502020104020203" pitchFamily="34" charset="77"/>
              </a:rPr>
              <a:t> in </a:t>
            </a:r>
            <a:r>
              <a:rPr lang="en-GB" sz="1000" dirty="0" err="1">
                <a:latin typeface="Gill Sans MT" panose="020B0502020104020203" pitchFamily="34" charset="77"/>
              </a:rPr>
              <a:t>july</a:t>
            </a:r>
            <a:r>
              <a:rPr lang="en-GB" sz="1000" dirty="0">
                <a:latin typeface="Gill Sans MT" panose="020B0502020104020203" pitchFamily="34" charset="77"/>
              </a:rPr>
              <a:t> it was too hot for me</a:t>
            </a:r>
          </a:p>
          <a:p>
            <a:pPr marL="278606" indent="-278606">
              <a:buAutoNum type="arabicParenR"/>
            </a:pPr>
            <a:r>
              <a:rPr lang="en-GB" sz="1000" dirty="0">
                <a:latin typeface="Gill Sans MT" panose="020B0502020104020203" pitchFamily="34" charset="77"/>
              </a:rPr>
              <a:t>our school is in </a:t>
            </a:r>
            <a:r>
              <a:rPr lang="en-GB" sz="1000" dirty="0" err="1">
                <a:latin typeface="Gill Sans MT" panose="020B0502020104020203" pitchFamily="34" charset="77"/>
              </a:rPr>
              <a:t>bristol</a:t>
            </a:r>
            <a:r>
              <a:rPr lang="en-GB" sz="1000" dirty="0">
                <a:latin typeface="Gill Sans MT" panose="020B0502020104020203" pitchFamily="34" charset="77"/>
              </a:rPr>
              <a:t> it is very old</a:t>
            </a:r>
          </a:p>
          <a:p>
            <a:pPr marL="278606" indent="-278606">
              <a:buAutoNum type="arabicParenR"/>
            </a:pPr>
            <a:r>
              <a:rPr lang="en-GB" sz="1000" dirty="0">
                <a:latin typeface="Gill Sans MT" panose="020B0502020104020203" pitchFamily="34" charset="77"/>
              </a:rPr>
              <a:t>my brother has a friend called toby </a:t>
            </a:r>
            <a:r>
              <a:rPr lang="en-GB" sz="1000" dirty="0" err="1">
                <a:latin typeface="Gill Sans MT" panose="020B0502020104020203" pitchFamily="34" charset="77"/>
              </a:rPr>
              <a:t>i</a:t>
            </a:r>
            <a:r>
              <a:rPr lang="en-GB" sz="1000" dirty="0">
                <a:latin typeface="Gill Sans MT" panose="020B0502020104020203" pitchFamily="34" charset="77"/>
              </a:rPr>
              <a:t> don’t like him </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told my friends that </a:t>
            </a:r>
            <a:r>
              <a:rPr lang="en-GB" sz="1000" dirty="0" err="1">
                <a:latin typeface="Gill Sans MT" panose="020B0502020104020203" pitchFamily="34" charset="77"/>
              </a:rPr>
              <a:t>i</a:t>
            </a:r>
            <a:r>
              <a:rPr lang="en-GB" sz="1000" dirty="0">
                <a:latin typeface="Gill Sans MT" panose="020B0502020104020203" pitchFamily="34" charset="77"/>
              </a:rPr>
              <a:t> was planning a party for </a:t>
            </a:r>
            <a:r>
              <a:rPr lang="en-GB" sz="1000" dirty="0" err="1">
                <a:latin typeface="Gill Sans MT" panose="020B0502020104020203" pitchFamily="34" charset="77"/>
              </a:rPr>
              <a:t>louise</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can’t believe it’s </a:t>
            </a:r>
            <a:r>
              <a:rPr lang="en-GB" sz="1000" dirty="0" err="1">
                <a:latin typeface="Gill Sans MT" panose="020B0502020104020203" pitchFamily="34" charset="77"/>
              </a:rPr>
              <a:t>sunday</a:t>
            </a:r>
            <a:r>
              <a:rPr lang="en-GB" sz="1000" dirty="0">
                <a:latin typeface="Gill Sans MT" panose="020B0502020104020203" pitchFamily="34" charset="77"/>
              </a:rPr>
              <a:t> already</a:t>
            </a:r>
          </a:p>
          <a:p>
            <a:pPr marL="278606" indent="-278606">
              <a:buAutoNum type="arabicParenR"/>
            </a:pPr>
            <a:r>
              <a:rPr lang="en-GB" sz="1000" dirty="0">
                <a:latin typeface="Gill Sans MT" panose="020B0502020104020203" pitchFamily="34" charset="77"/>
              </a:rPr>
              <a:t>it’s really weird </a:t>
            </a:r>
            <a:r>
              <a:rPr lang="en-GB" sz="1000" dirty="0" err="1">
                <a:latin typeface="Gill Sans MT" panose="020B0502020104020203" pitchFamily="34" charset="77"/>
              </a:rPr>
              <a:t>i</a:t>
            </a:r>
            <a:r>
              <a:rPr lang="en-GB" sz="1000" dirty="0">
                <a:latin typeface="Gill Sans MT" panose="020B0502020104020203" pitchFamily="34" charset="77"/>
              </a:rPr>
              <a:t> can’t believe it</a:t>
            </a: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2" name="Rounded Rectangle 31"/>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33" name="Oval 32"/>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34" name="Rounded Rectangle 33"/>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35" name="Oval 34"/>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42" name="Rounded Rectangle 4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43" name="Oval 4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69" name="Rounded Rectangle 68"/>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70" name="Oval 69"/>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sp>
        <p:nvSpPr>
          <p:cNvPr id="71" name="Rounded Rectangle 70"/>
          <p:cNvSpPr/>
          <p:nvPr/>
        </p:nvSpPr>
        <p:spPr>
          <a:xfrm>
            <a:off x="6772924" y="3608932"/>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72" name="Oval 71"/>
          <p:cNvSpPr/>
          <p:nvPr/>
        </p:nvSpPr>
        <p:spPr>
          <a:xfrm>
            <a:off x="9061585" y="3556269"/>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789095" y="2749944"/>
            <a:ext cx="393299" cy="538198"/>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352351" y="6124603"/>
            <a:ext cx="393299" cy="538198"/>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037252" y="6110907"/>
            <a:ext cx="393299" cy="538198"/>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752529" y="6105293"/>
            <a:ext cx="393299" cy="538198"/>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037253" y="2757171"/>
            <a:ext cx="393299" cy="538198"/>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352350" y="2761811"/>
            <a:ext cx="393299" cy="538198"/>
          </a:xfrm>
          <a:prstGeom prst="rect">
            <a:avLst/>
          </a:prstGeom>
        </p:spPr>
      </p:pic>
      <p:sp>
        <p:nvSpPr>
          <p:cNvPr id="41" name="TextBox 40"/>
          <p:cNvSpPr txBox="1"/>
          <p:nvPr/>
        </p:nvSpPr>
        <p:spPr>
          <a:xfrm>
            <a:off x="3392902" y="594150"/>
            <a:ext cx="3009303" cy="2554545"/>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school is called west town primary</a:t>
            </a:r>
          </a:p>
          <a:p>
            <a:pPr marL="278606" indent="-278606">
              <a:buAutoNum type="arabicParenR"/>
            </a:pPr>
            <a:r>
              <a:rPr lang="en-GB" sz="1000" dirty="0">
                <a:latin typeface="Gill Sans MT" panose="020B0502020104020203" pitchFamily="34" charset="77"/>
              </a:rPr>
              <a:t>my mum is called tammy </a:t>
            </a:r>
            <a:r>
              <a:rPr lang="en-GB" sz="1000" dirty="0" err="1">
                <a:latin typeface="Gill Sans MT" panose="020B0502020104020203" pitchFamily="34" charset="77"/>
              </a:rPr>
              <a:t>wilson</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have a dog his name is blackberry</a:t>
            </a:r>
          </a:p>
          <a:p>
            <a:pPr marL="278606" indent="-278606">
              <a:buAutoNum type="arabicParenR"/>
            </a:pPr>
            <a:r>
              <a:rPr lang="en-GB" sz="1000" dirty="0">
                <a:latin typeface="Gill Sans MT" panose="020B0502020104020203" pitchFamily="34" charset="77"/>
              </a:rPr>
              <a:t>the doctor asked </a:t>
            </a:r>
            <a:r>
              <a:rPr lang="en-GB" sz="1000" dirty="0" err="1">
                <a:latin typeface="Gill Sans MT" panose="020B0502020104020203" pitchFamily="34" charset="77"/>
              </a:rPr>
              <a:t>meif</a:t>
            </a:r>
            <a:r>
              <a:rPr lang="en-GB" sz="1000" dirty="0">
                <a:latin typeface="Gill Sans MT" panose="020B0502020104020203" pitchFamily="34" charset="77"/>
              </a:rPr>
              <a:t> </a:t>
            </a:r>
            <a:r>
              <a:rPr lang="en-GB" sz="1000" dirty="0" err="1">
                <a:latin typeface="Gill Sans MT" panose="020B0502020104020203" pitchFamily="34" charset="77"/>
              </a:rPr>
              <a:t>i</a:t>
            </a:r>
            <a:r>
              <a:rPr lang="en-GB" sz="1000" dirty="0">
                <a:latin typeface="Gill Sans MT" panose="020B0502020104020203" pitchFamily="34" charset="77"/>
              </a:rPr>
              <a:t> felt ill</a:t>
            </a:r>
          </a:p>
          <a:p>
            <a:pPr marL="278606" indent="-278606">
              <a:buAutoNum type="arabicParenR"/>
            </a:pPr>
            <a:r>
              <a:rPr lang="en-GB" sz="1000" dirty="0">
                <a:latin typeface="Gill Sans MT" panose="020B0502020104020203" pitchFamily="34" charset="77"/>
              </a:rPr>
              <a:t>we went to </a:t>
            </a:r>
            <a:r>
              <a:rPr lang="en-GB" sz="1000" dirty="0" err="1">
                <a:latin typeface="Gill Sans MT" panose="020B0502020104020203" pitchFamily="34" charset="77"/>
              </a:rPr>
              <a:t>portugal</a:t>
            </a:r>
            <a:r>
              <a:rPr lang="en-GB" sz="1000" dirty="0">
                <a:latin typeface="Gill Sans MT" panose="020B0502020104020203" pitchFamily="34" charset="77"/>
              </a:rPr>
              <a:t> in </a:t>
            </a:r>
            <a:r>
              <a:rPr lang="en-GB" sz="1000" dirty="0" err="1">
                <a:latin typeface="Gill Sans MT" panose="020B0502020104020203" pitchFamily="34" charset="77"/>
              </a:rPr>
              <a:t>july</a:t>
            </a:r>
            <a:r>
              <a:rPr lang="en-GB" sz="1000" dirty="0">
                <a:latin typeface="Gill Sans MT" panose="020B0502020104020203" pitchFamily="34" charset="77"/>
              </a:rPr>
              <a:t> it was too hot for me</a:t>
            </a:r>
          </a:p>
          <a:p>
            <a:pPr marL="278606" indent="-278606">
              <a:buAutoNum type="arabicParenR"/>
            </a:pPr>
            <a:r>
              <a:rPr lang="en-GB" sz="1000" dirty="0">
                <a:latin typeface="Gill Sans MT" panose="020B0502020104020203" pitchFamily="34" charset="77"/>
              </a:rPr>
              <a:t>our school is in </a:t>
            </a:r>
            <a:r>
              <a:rPr lang="en-GB" sz="1000" dirty="0" err="1">
                <a:latin typeface="Gill Sans MT" panose="020B0502020104020203" pitchFamily="34" charset="77"/>
              </a:rPr>
              <a:t>bristol</a:t>
            </a:r>
            <a:r>
              <a:rPr lang="en-GB" sz="1000" dirty="0">
                <a:latin typeface="Gill Sans MT" panose="020B0502020104020203" pitchFamily="34" charset="77"/>
              </a:rPr>
              <a:t> it is very old</a:t>
            </a:r>
          </a:p>
          <a:p>
            <a:pPr marL="278606" indent="-278606">
              <a:buAutoNum type="arabicParenR"/>
            </a:pPr>
            <a:r>
              <a:rPr lang="en-GB" sz="1000" dirty="0">
                <a:latin typeface="Gill Sans MT" panose="020B0502020104020203" pitchFamily="34" charset="77"/>
              </a:rPr>
              <a:t>my brother has a friend called toby </a:t>
            </a:r>
            <a:r>
              <a:rPr lang="en-GB" sz="1000" dirty="0" err="1">
                <a:latin typeface="Gill Sans MT" panose="020B0502020104020203" pitchFamily="34" charset="77"/>
              </a:rPr>
              <a:t>i</a:t>
            </a:r>
            <a:r>
              <a:rPr lang="en-GB" sz="1000" dirty="0">
                <a:latin typeface="Gill Sans MT" panose="020B0502020104020203" pitchFamily="34" charset="77"/>
              </a:rPr>
              <a:t> don’t like him </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told my friends that </a:t>
            </a:r>
            <a:r>
              <a:rPr lang="en-GB" sz="1000" dirty="0" err="1">
                <a:latin typeface="Gill Sans MT" panose="020B0502020104020203" pitchFamily="34" charset="77"/>
              </a:rPr>
              <a:t>i</a:t>
            </a:r>
            <a:r>
              <a:rPr lang="en-GB" sz="1000" dirty="0">
                <a:latin typeface="Gill Sans MT" panose="020B0502020104020203" pitchFamily="34" charset="77"/>
              </a:rPr>
              <a:t> was planning a party for </a:t>
            </a:r>
            <a:r>
              <a:rPr lang="en-GB" sz="1000" dirty="0" err="1">
                <a:latin typeface="Gill Sans MT" panose="020B0502020104020203" pitchFamily="34" charset="77"/>
              </a:rPr>
              <a:t>louise</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can’t believe it’s </a:t>
            </a:r>
            <a:r>
              <a:rPr lang="en-GB" sz="1000" dirty="0" err="1">
                <a:latin typeface="Gill Sans MT" panose="020B0502020104020203" pitchFamily="34" charset="77"/>
              </a:rPr>
              <a:t>sunday</a:t>
            </a:r>
            <a:r>
              <a:rPr lang="en-GB" sz="1000" dirty="0">
                <a:latin typeface="Gill Sans MT" panose="020B0502020104020203" pitchFamily="34" charset="77"/>
              </a:rPr>
              <a:t> already</a:t>
            </a:r>
          </a:p>
          <a:p>
            <a:pPr marL="278606" indent="-278606">
              <a:buAutoNum type="arabicParenR"/>
            </a:pPr>
            <a:r>
              <a:rPr lang="en-GB" sz="1000" dirty="0">
                <a:latin typeface="Gill Sans MT" panose="020B0502020104020203" pitchFamily="34" charset="77"/>
              </a:rPr>
              <a:t>it’s really weird </a:t>
            </a:r>
            <a:r>
              <a:rPr lang="en-GB" sz="1000" dirty="0" err="1">
                <a:latin typeface="Gill Sans MT" panose="020B0502020104020203" pitchFamily="34" charset="77"/>
              </a:rPr>
              <a:t>i</a:t>
            </a:r>
            <a:r>
              <a:rPr lang="en-GB" sz="1000" dirty="0">
                <a:latin typeface="Gill Sans MT" panose="020B0502020104020203" pitchFamily="34" charset="77"/>
              </a:rPr>
              <a:t> can’t believe it</a:t>
            </a:r>
          </a:p>
        </p:txBody>
      </p:sp>
      <p:sp>
        <p:nvSpPr>
          <p:cNvPr id="45" name="TextBox 44"/>
          <p:cNvSpPr txBox="1"/>
          <p:nvPr/>
        </p:nvSpPr>
        <p:spPr>
          <a:xfrm>
            <a:off x="6709537" y="628693"/>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school is called west town primary</a:t>
            </a:r>
          </a:p>
          <a:p>
            <a:pPr marL="278606" indent="-278606">
              <a:buAutoNum type="arabicParenR"/>
            </a:pPr>
            <a:r>
              <a:rPr lang="en-GB" sz="1000" dirty="0">
                <a:latin typeface="Gill Sans MT" panose="020B0502020104020203" pitchFamily="34" charset="77"/>
              </a:rPr>
              <a:t>my mum is called tammy </a:t>
            </a:r>
            <a:r>
              <a:rPr lang="en-GB" sz="1000" dirty="0" err="1">
                <a:latin typeface="Gill Sans MT" panose="020B0502020104020203" pitchFamily="34" charset="77"/>
              </a:rPr>
              <a:t>wilson</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have a dog his name is blackberry</a:t>
            </a:r>
          </a:p>
          <a:p>
            <a:pPr marL="278606" indent="-278606">
              <a:buAutoNum type="arabicParenR"/>
            </a:pPr>
            <a:r>
              <a:rPr lang="en-GB" sz="1000" dirty="0">
                <a:latin typeface="Gill Sans MT" panose="020B0502020104020203" pitchFamily="34" charset="77"/>
              </a:rPr>
              <a:t>the doctor asked </a:t>
            </a:r>
            <a:r>
              <a:rPr lang="en-GB" sz="1000" dirty="0" err="1">
                <a:latin typeface="Gill Sans MT" panose="020B0502020104020203" pitchFamily="34" charset="77"/>
              </a:rPr>
              <a:t>meif</a:t>
            </a:r>
            <a:r>
              <a:rPr lang="en-GB" sz="1000" dirty="0">
                <a:latin typeface="Gill Sans MT" panose="020B0502020104020203" pitchFamily="34" charset="77"/>
              </a:rPr>
              <a:t> </a:t>
            </a:r>
            <a:r>
              <a:rPr lang="en-GB" sz="1000" dirty="0" err="1">
                <a:latin typeface="Gill Sans MT" panose="020B0502020104020203" pitchFamily="34" charset="77"/>
              </a:rPr>
              <a:t>i</a:t>
            </a:r>
            <a:r>
              <a:rPr lang="en-GB" sz="1000" dirty="0">
                <a:latin typeface="Gill Sans MT" panose="020B0502020104020203" pitchFamily="34" charset="77"/>
              </a:rPr>
              <a:t> felt ill</a:t>
            </a:r>
          </a:p>
          <a:p>
            <a:pPr marL="278606" indent="-278606">
              <a:buAutoNum type="arabicParenR"/>
            </a:pPr>
            <a:r>
              <a:rPr lang="en-GB" sz="1000" dirty="0">
                <a:latin typeface="Gill Sans MT" panose="020B0502020104020203" pitchFamily="34" charset="77"/>
              </a:rPr>
              <a:t>we went to </a:t>
            </a:r>
            <a:r>
              <a:rPr lang="en-GB" sz="1000" dirty="0" err="1">
                <a:latin typeface="Gill Sans MT" panose="020B0502020104020203" pitchFamily="34" charset="77"/>
              </a:rPr>
              <a:t>portugal</a:t>
            </a:r>
            <a:r>
              <a:rPr lang="en-GB" sz="1000" dirty="0">
                <a:latin typeface="Gill Sans MT" panose="020B0502020104020203" pitchFamily="34" charset="77"/>
              </a:rPr>
              <a:t> in </a:t>
            </a:r>
            <a:r>
              <a:rPr lang="en-GB" sz="1000" dirty="0" err="1">
                <a:latin typeface="Gill Sans MT" panose="020B0502020104020203" pitchFamily="34" charset="77"/>
              </a:rPr>
              <a:t>july</a:t>
            </a:r>
            <a:r>
              <a:rPr lang="en-GB" sz="1000" dirty="0">
                <a:latin typeface="Gill Sans MT" panose="020B0502020104020203" pitchFamily="34" charset="77"/>
              </a:rPr>
              <a:t> it was too hot for me</a:t>
            </a:r>
          </a:p>
          <a:p>
            <a:pPr marL="278606" indent="-278606">
              <a:buAutoNum type="arabicParenR"/>
            </a:pPr>
            <a:r>
              <a:rPr lang="en-GB" sz="1000" dirty="0">
                <a:latin typeface="Gill Sans MT" panose="020B0502020104020203" pitchFamily="34" charset="77"/>
              </a:rPr>
              <a:t>our school is in </a:t>
            </a:r>
            <a:r>
              <a:rPr lang="en-GB" sz="1000" dirty="0" err="1">
                <a:latin typeface="Gill Sans MT" panose="020B0502020104020203" pitchFamily="34" charset="77"/>
              </a:rPr>
              <a:t>bristol</a:t>
            </a:r>
            <a:r>
              <a:rPr lang="en-GB" sz="1000" dirty="0">
                <a:latin typeface="Gill Sans MT" panose="020B0502020104020203" pitchFamily="34" charset="77"/>
              </a:rPr>
              <a:t> it is very old</a:t>
            </a:r>
          </a:p>
          <a:p>
            <a:pPr marL="278606" indent="-278606">
              <a:buAutoNum type="arabicParenR"/>
            </a:pPr>
            <a:r>
              <a:rPr lang="en-GB" sz="1000" dirty="0">
                <a:latin typeface="Gill Sans MT" panose="020B0502020104020203" pitchFamily="34" charset="77"/>
              </a:rPr>
              <a:t>my brother has a friend called toby </a:t>
            </a:r>
            <a:r>
              <a:rPr lang="en-GB" sz="1000" dirty="0" err="1">
                <a:latin typeface="Gill Sans MT" panose="020B0502020104020203" pitchFamily="34" charset="77"/>
              </a:rPr>
              <a:t>i</a:t>
            </a:r>
            <a:r>
              <a:rPr lang="en-GB" sz="1000" dirty="0">
                <a:latin typeface="Gill Sans MT" panose="020B0502020104020203" pitchFamily="34" charset="77"/>
              </a:rPr>
              <a:t> don’t like him </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told my friends that </a:t>
            </a:r>
            <a:r>
              <a:rPr lang="en-GB" sz="1000" dirty="0" err="1">
                <a:latin typeface="Gill Sans MT" panose="020B0502020104020203" pitchFamily="34" charset="77"/>
              </a:rPr>
              <a:t>i</a:t>
            </a:r>
            <a:r>
              <a:rPr lang="en-GB" sz="1000" dirty="0">
                <a:latin typeface="Gill Sans MT" panose="020B0502020104020203" pitchFamily="34" charset="77"/>
              </a:rPr>
              <a:t> was planning a party for </a:t>
            </a:r>
            <a:r>
              <a:rPr lang="en-GB" sz="1000" dirty="0" err="1">
                <a:latin typeface="Gill Sans MT" panose="020B0502020104020203" pitchFamily="34" charset="77"/>
              </a:rPr>
              <a:t>louise</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can’t believe it’s </a:t>
            </a:r>
            <a:r>
              <a:rPr lang="en-GB" sz="1000" dirty="0" err="1">
                <a:latin typeface="Gill Sans MT" panose="020B0502020104020203" pitchFamily="34" charset="77"/>
              </a:rPr>
              <a:t>sunday</a:t>
            </a:r>
            <a:r>
              <a:rPr lang="en-GB" sz="1000" dirty="0">
                <a:latin typeface="Gill Sans MT" panose="020B0502020104020203" pitchFamily="34" charset="77"/>
              </a:rPr>
              <a:t> already</a:t>
            </a:r>
          </a:p>
          <a:p>
            <a:pPr marL="278606" indent="-278606">
              <a:buAutoNum type="arabicParenR"/>
            </a:pPr>
            <a:r>
              <a:rPr lang="en-GB" sz="1000" dirty="0">
                <a:latin typeface="Gill Sans MT" panose="020B0502020104020203" pitchFamily="34" charset="77"/>
              </a:rPr>
              <a:t>it’s really weird </a:t>
            </a:r>
            <a:r>
              <a:rPr lang="en-GB" sz="1000" dirty="0" err="1">
                <a:latin typeface="Gill Sans MT" panose="020B0502020104020203" pitchFamily="34" charset="77"/>
              </a:rPr>
              <a:t>i</a:t>
            </a:r>
            <a:r>
              <a:rPr lang="en-GB" sz="1000" dirty="0">
                <a:latin typeface="Gill Sans MT" panose="020B0502020104020203" pitchFamily="34" charset="77"/>
              </a:rPr>
              <a:t> can’t believe it</a:t>
            </a:r>
          </a:p>
          <a:p>
            <a:endParaRPr lang="en-GB" sz="1000" dirty="0">
              <a:latin typeface="Gill Sans MT" panose="020B0502020104020203" pitchFamily="34" charset="77"/>
            </a:endParaRPr>
          </a:p>
        </p:txBody>
      </p:sp>
      <p:sp>
        <p:nvSpPr>
          <p:cNvPr id="46" name="TextBox 45"/>
          <p:cNvSpPr txBox="1"/>
          <p:nvPr/>
        </p:nvSpPr>
        <p:spPr>
          <a:xfrm>
            <a:off x="123405" y="3993335"/>
            <a:ext cx="3009303" cy="2554545"/>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school is called west town primary</a:t>
            </a:r>
          </a:p>
          <a:p>
            <a:pPr marL="278606" indent="-278606">
              <a:buAutoNum type="arabicParenR"/>
            </a:pPr>
            <a:r>
              <a:rPr lang="en-GB" sz="1000" dirty="0">
                <a:latin typeface="Gill Sans MT" panose="020B0502020104020203" pitchFamily="34" charset="77"/>
              </a:rPr>
              <a:t>my mum is called tammy </a:t>
            </a:r>
            <a:r>
              <a:rPr lang="en-GB" sz="1000" dirty="0" err="1">
                <a:latin typeface="Gill Sans MT" panose="020B0502020104020203" pitchFamily="34" charset="77"/>
              </a:rPr>
              <a:t>wilson</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have a dog his name is blackberry</a:t>
            </a:r>
          </a:p>
          <a:p>
            <a:pPr marL="278606" indent="-278606">
              <a:buAutoNum type="arabicParenR"/>
            </a:pPr>
            <a:r>
              <a:rPr lang="en-GB" sz="1000" dirty="0">
                <a:latin typeface="Gill Sans MT" panose="020B0502020104020203" pitchFamily="34" charset="77"/>
              </a:rPr>
              <a:t>the doctor asked </a:t>
            </a:r>
            <a:r>
              <a:rPr lang="en-GB" sz="1000" dirty="0" err="1">
                <a:latin typeface="Gill Sans MT" panose="020B0502020104020203" pitchFamily="34" charset="77"/>
              </a:rPr>
              <a:t>meif</a:t>
            </a:r>
            <a:r>
              <a:rPr lang="en-GB" sz="1000" dirty="0">
                <a:latin typeface="Gill Sans MT" panose="020B0502020104020203" pitchFamily="34" charset="77"/>
              </a:rPr>
              <a:t> </a:t>
            </a:r>
            <a:r>
              <a:rPr lang="en-GB" sz="1000" dirty="0" err="1">
                <a:latin typeface="Gill Sans MT" panose="020B0502020104020203" pitchFamily="34" charset="77"/>
              </a:rPr>
              <a:t>i</a:t>
            </a:r>
            <a:r>
              <a:rPr lang="en-GB" sz="1000" dirty="0">
                <a:latin typeface="Gill Sans MT" panose="020B0502020104020203" pitchFamily="34" charset="77"/>
              </a:rPr>
              <a:t> felt ill</a:t>
            </a:r>
          </a:p>
          <a:p>
            <a:pPr marL="278606" indent="-278606">
              <a:buAutoNum type="arabicParenR"/>
            </a:pPr>
            <a:r>
              <a:rPr lang="en-GB" sz="1000" dirty="0">
                <a:latin typeface="Gill Sans MT" panose="020B0502020104020203" pitchFamily="34" charset="77"/>
              </a:rPr>
              <a:t>we went to </a:t>
            </a:r>
            <a:r>
              <a:rPr lang="en-GB" sz="1000" dirty="0" err="1">
                <a:latin typeface="Gill Sans MT" panose="020B0502020104020203" pitchFamily="34" charset="77"/>
              </a:rPr>
              <a:t>portugal</a:t>
            </a:r>
            <a:r>
              <a:rPr lang="en-GB" sz="1000" dirty="0">
                <a:latin typeface="Gill Sans MT" panose="020B0502020104020203" pitchFamily="34" charset="77"/>
              </a:rPr>
              <a:t> in </a:t>
            </a:r>
            <a:r>
              <a:rPr lang="en-GB" sz="1000" dirty="0" err="1">
                <a:latin typeface="Gill Sans MT" panose="020B0502020104020203" pitchFamily="34" charset="77"/>
              </a:rPr>
              <a:t>july</a:t>
            </a:r>
            <a:r>
              <a:rPr lang="en-GB" sz="1000" dirty="0">
                <a:latin typeface="Gill Sans MT" panose="020B0502020104020203" pitchFamily="34" charset="77"/>
              </a:rPr>
              <a:t> it was too hot for me</a:t>
            </a:r>
          </a:p>
          <a:p>
            <a:pPr marL="278606" indent="-278606">
              <a:buAutoNum type="arabicParenR"/>
            </a:pPr>
            <a:r>
              <a:rPr lang="en-GB" sz="1000" dirty="0">
                <a:latin typeface="Gill Sans MT" panose="020B0502020104020203" pitchFamily="34" charset="77"/>
              </a:rPr>
              <a:t>our school is in </a:t>
            </a:r>
            <a:r>
              <a:rPr lang="en-GB" sz="1000" dirty="0" err="1">
                <a:latin typeface="Gill Sans MT" panose="020B0502020104020203" pitchFamily="34" charset="77"/>
              </a:rPr>
              <a:t>bristol</a:t>
            </a:r>
            <a:r>
              <a:rPr lang="en-GB" sz="1000" dirty="0">
                <a:latin typeface="Gill Sans MT" panose="020B0502020104020203" pitchFamily="34" charset="77"/>
              </a:rPr>
              <a:t> it is very old</a:t>
            </a:r>
          </a:p>
          <a:p>
            <a:pPr marL="278606" indent="-278606">
              <a:buAutoNum type="arabicParenR"/>
            </a:pPr>
            <a:r>
              <a:rPr lang="en-GB" sz="1000" dirty="0">
                <a:latin typeface="Gill Sans MT" panose="020B0502020104020203" pitchFamily="34" charset="77"/>
              </a:rPr>
              <a:t>my brother has a friend called toby </a:t>
            </a:r>
            <a:r>
              <a:rPr lang="en-GB" sz="1000" dirty="0" err="1">
                <a:latin typeface="Gill Sans MT" panose="020B0502020104020203" pitchFamily="34" charset="77"/>
              </a:rPr>
              <a:t>i</a:t>
            </a:r>
            <a:r>
              <a:rPr lang="en-GB" sz="1000" dirty="0">
                <a:latin typeface="Gill Sans MT" panose="020B0502020104020203" pitchFamily="34" charset="77"/>
              </a:rPr>
              <a:t> don’t like him </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told my friends that </a:t>
            </a:r>
            <a:r>
              <a:rPr lang="en-GB" sz="1000" dirty="0" err="1">
                <a:latin typeface="Gill Sans MT" panose="020B0502020104020203" pitchFamily="34" charset="77"/>
              </a:rPr>
              <a:t>i</a:t>
            </a:r>
            <a:r>
              <a:rPr lang="en-GB" sz="1000" dirty="0">
                <a:latin typeface="Gill Sans MT" panose="020B0502020104020203" pitchFamily="34" charset="77"/>
              </a:rPr>
              <a:t> was planning a party for </a:t>
            </a:r>
            <a:r>
              <a:rPr lang="en-GB" sz="1000" dirty="0" err="1">
                <a:latin typeface="Gill Sans MT" panose="020B0502020104020203" pitchFamily="34" charset="77"/>
              </a:rPr>
              <a:t>louise</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can’t believe it’s </a:t>
            </a:r>
            <a:r>
              <a:rPr lang="en-GB" sz="1000" dirty="0" err="1">
                <a:latin typeface="Gill Sans MT" panose="020B0502020104020203" pitchFamily="34" charset="77"/>
              </a:rPr>
              <a:t>sunday</a:t>
            </a:r>
            <a:r>
              <a:rPr lang="en-GB" sz="1000" dirty="0">
                <a:latin typeface="Gill Sans MT" panose="020B0502020104020203" pitchFamily="34" charset="77"/>
              </a:rPr>
              <a:t> already</a:t>
            </a:r>
          </a:p>
          <a:p>
            <a:pPr marL="278606" indent="-278606">
              <a:buAutoNum type="arabicParenR"/>
            </a:pPr>
            <a:r>
              <a:rPr lang="en-GB" sz="1000" dirty="0">
                <a:latin typeface="Gill Sans MT" panose="020B0502020104020203" pitchFamily="34" charset="77"/>
              </a:rPr>
              <a:t>it’s really weird </a:t>
            </a:r>
            <a:r>
              <a:rPr lang="en-GB" sz="1000" dirty="0" err="1">
                <a:latin typeface="Gill Sans MT" panose="020B0502020104020203" pitchFamily="34" charset="77"/>
              </a:rPr>
              <a:t>i</a:t>
            </a:r>
            <a:r>
              <a:rPr lang="en-GB" sz="1000" dirty="0">
                <a:latin typeface="Gill Sans MT" panose="020B0502020104020203" pitchFamily="34" charset="77"/>
              </a:rPr>
              <a:t> can’t believe it</a:t>
            </a:r>
          </a:p>
        </p:txBody>
      </p:sp>
      <p:sp>
        <p:nvSpPr>
          <p:cNvPr id="50" name="TextBox 49"/>
          <p:cNvSpPr txBox="1"/>
          <p:nvPr/>
        </p:nvSpPr>
        <p:spPr>
          <a:xfrm>
            <a:off x="3365614" y="3970640"/>
            <a:ext cx="3009303" cy="2554545"/>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school is called west town primary</a:t>
            </a:r>
          </a:p>
          <a:p>
            <a:pPr marL="278606" indent="-278606">
              <a:buAutoNum type="arabicParenR"/>
            </a:pPr>
            <a:r>
              <a:rPr lang="en-GB" sz="1000" dirty="0">
                <a:latin typeface="Gill Sans MT" panose="020B0502020104020203" pitchFamily="34" charset="77"/>
              </a:rPr>
              <a:t>my mum is called tammy </a:t>
            </a:r>
            <a:r>
              <a:rPr lang="en-GB" sz="1000" dirty="0" err="1">
                <a:latin typeface="Gill Sans MT" panose="020B0502020104020203" pitchFamily="34" charset="77"/>
              </a:rPr>
              <a:t>wilson</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have a dog his name is blackberry</a:t>
            </a:r>
          </a:p>
          <a:p>
            <a:pPr marL="278606" indent="-278606">
              <a:buAutoNum type="arabicParenR"/>
            </a:pPr>
            <a:r>
              <a:rPr lang="en-GB" sz="1000" dirty="0">
                <a:latin typeface="Gill Sans MT" panose="020B0502020104020203" pitchFamily="34" charset="77"/>
              </a:rPr>
              <a:t>the doctor asked </a:t>
            </a:r>
            <a:r>
              <a:rPr lang="en-GB" sz="1000" dirty="0" err="1">
                <a:latin typeface="Gill Sans MT" panose="020B0502020104020203" pitchFamily="34" charset="77"/>
              </a:rPr>
              <a:t>meif</a:t>
            </a:r>
            <a:r>
              <a:rPr lang="en-GB" sz="1000" dirty="0">
                <a:latin typeface="Gill Sans MT" panose="020B0502020104020203" pitchFamily="34" charset="77"/>
              </a:rPr>
              <a:t> </a:t>
            </a:r>
            <a:r>
              <a:rPr lang="en-GB" sz="1000" dirty="0" err="1">
                <a:latin typeface="Gill Sans MT" panose="020B0502020104020203" pitchFamily="34" charset="77"/>
              </a:rPr>
              <a:t>i</a:t>
            </a:r>
            <a:r>
              <a:rPr lang="en-GB" sz="1000" dirty="0">
                <a:latin typeface="Gill Sans MT" panose="020B0502020104020203" pitchFamily="34" charset="77"/>
              </a:rPr>
              <a:t> felt ill</a:t>
            </a:r>
          </a:p>
          <a:p>
            <a:pPr marL="278606" indent="-278606">
              <a:buAutoNum type="arabicParenR"/>
            </a:pPr>
            <a:r>
              <a:rPr lang="en-GB" sz="1000" dirty="0">
                <a:latin typeface="Gill Sans MT" panose="020B0502020104020203" pitchFamily="34" charset="77"/>
              </a:rPr>
              <a:t>we went to </a:t>
            </a:r>
            <a:r>
              <a:rPr lang="en-GB" sz="1000" dirty="0" err="1">
                <a:latin typeface="Gill Sans MT" panose="020B0502020104020203" pitchFamily="34" charset="77"/>
              </a:rPr>
              <a:t>portugal</a:t>
            </a:r>
            <a:r>
              <a:rPr lang="en-GB" sz="1000" dirty="0">
                <a:latin typeface="Gill Sans MT" panose="020B0502020104020203" pitchFamily="34" charset="77"/>
              </a:rPr>
              <a:t> in </a:t>
            </a:r>
            <a:r>
              <a:rPr lang="en-GB" sz="1000" dirty="0" err="1">
                <a:latin typeface="Gill Sans MT" panose="020B0502020104020203" pitchFamily="34" charset="77"/>
              </a:rPr>
              <a:t>july</a:t>
            </a:r>
            <a:r>
              <a:rPr lang="en-GB" sz="1000" dirty="0">
                <a:latin typeface="Gill Sans MT" panose="020B0502020104020203" pitchFamily="34" charset="77"/>
              </a:rPr>
              <a:t> it was too hot for me</a:t>
            </a:r>
          </a:p>
          <a:p>
            <a:pPr marL="278606" indent="-278606">
              <a:buAutoNum type="arabicParenR"/>
            </a:pPr>
            <a:r>
              <a:rPr lang="en-GB" sz="1000" dirty="0">
                <a:latin typeface="Gill Sans MT" panose="020B0502020104020203" pitchFamily="34" charset="77"/>
              </a:rPr>
              <a:t>our school is in </a:t>
            </a:r>
            <a:r>
              <a:rPr lang="en-GB" sz="1000" dirty="0" err="1">
                <a:latin typeface="Gill Sans MT" panose="020B0502020104020203" pitchFamily="34" charset="77"/>
              </a:rPr>
              <a:t>bristol</a:t>
            </a:r>
            <a:r>
              <a:rPr lang="en-GB" sz="1000" dirty="0">
                <a:latin typeface="Gill Sans MT" panose="020B0502020104020203" pitchFamily="34" charset="77"/>
              </a:rPr>
              <a:t> it is very old</a:t>
            </a:r>
          </a:p>
          <a:p>
            <a:pPr marL="278606" indent="-278606">
              <a:buAutoNum type="arabicParenR"/>
            </a:pPr>
            <a:r>
              <a:rPr lang="en-GB" sz="1000" dirty="0">
                <a:latin typeface="Gill Sans MT" panose="020B0502020104020203" pitchFamily="34" charset="77"/>
              </a:rPr>
              <a:t>my brother has a friend called toby </a:t>
            </a:r>
            <a:r>
              <a:rPr lang="en-GB" sz="1000" dirty="0" err="1">
                <a:latin typeface="Gill Sans MT" panose="020B0502020104020203" pitchFamily="34" charset="77"/>
              </a:rPr>
              <a:t>i</a:t>
            </a:r>
            <a:r>
              <a:rPr lang="en-GB" sz="1000" dirty="0">
                <a:latin typeface="Gill Sans MT" panose="020B0502020104020203" pitchFamily="34" charset="77"/>
              </a:rPr>
              <a:t> don’t like him </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told my friends that </a:t>
            </a:r>
            <a:r>
              <a:rPr lang="en-GB" sz="1000" dirty="0" err="1">
                <a:latin typeface="Gill Sans MT" panose="020B0502020104020203" pitchFamily="34" charset="77"/>
              </a:rPr>
              <a:t>i</a:t>
            </a:r>
            <a:r>
              <a:rPr lang="en-GB" sz="1000" dirty="0">
                <a:latin typeface="Gill Sans MT" panose="020B0502020104020203" pitchFamily="34" charset="77"/>
              </a:rPr>
              <a:t> was planning a party for </a:t>
            </a:r>
            <a:r>
              <a:rPr lang="en-GB" sz="1000" dirty="0" err="1">
                <a:latin typeface="Gill Sans MT" panose="020B0502020104020203" pitchFamily="34" charset="77"/>
              </a:rPr>
              <a:t>louise</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can’t believe it’s </a:t>
            </a:r>
            <a:r>
              <a:rPr lang="en-GB" sz="1000" dirty="0" err="1">
                <a:latin typeface="Gill Sans MT" panose="020B0502020104020203" pitchFamily="34" charset="77"/>
              </a:rPr>
              <a:t>sunday</a:t>
            </a:r>
            <a:r>
              <a:rPr lang="en-GB" sz="1000" dirty="0">
                <a:latin typeface="Gill Sans MT" panose="020B0502020104020203" pitchFamily="34" charset="77"/>
              </a:rPr>
              <a:t> already</a:t>
            </a:r>
          </a:p>
          <a:p>
            <a:pPr marL="278606" indent="-278606">
              <a:buAutoNum type="arabicParenR"/>
            </a:pPr>
            <a:r>
              <a:rPr lang="en-GB" sz="1000" dirty="0">
                <a:latin typeface="Gill Sans MT" panose="020B0502020104020203" pitchFamily="34" charset="77"/>
              </a:rPr>
              <a:t>it’s really weird </a:t>
            </a:r>
            <a:r>
              <a:rPr lang="en-GB" sz="1000" dirty="0" err="1">
                <a:latin typeface="Gill Sans MT" panose="020B0502020104020203" pitchFamily="34" charset="77"/>
              </a:rPr>
              <a:t>i</a:t>
            </a:r>
            <a:r>
              <a:rPr lang="en-GB" sz="1000" dirty="0">
                <a:latin typeface="Gill Sans MT" panose="020B0502020104020203" pitchFamily="34" charset="77"/>
              </a:rPr>
              <a:t> can’t believe it</a:t>
            </a:r>
          </a:p>
        </p:txBody>
      </p:sp>
      <p:sp>
        <p:nvSpPr>
          <p:cNvPr id="51" name="TextBox 50"/>
          <p:cNvSpPr txBox="1"/>
          <p:nvPr/>
        </p:nvSpPr>
        <p:spPr>
          <a:xfrm>
            <a:off x="6681202" y="3970640"/>
            <a:ext cx="3009303" cy="2554545"/>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school is called west town primary</a:t>
            </a:r>
          </a:p>
          <a:p>
            <a:pPr marL="278606" indent="-278606">
              <a:buAutoNum type="arabicParenR"/>
            </a:pPr>
            <a:r>
              <a:rPr lang="en-GB" sz="1000" dirty="0">
                <a:latin typeface="Gill Sans MT" panose="020B0502020104020203" pitchFamily="34" charset="77"/>
              </a:rPr>
              <a:t>my mum is called tammy </a:t>
            </a:r>
            <a:r>
              <a:rPr lang="en-GB" sz="1000" dirty="0" err="1">
                <a:latin typeface="Gill Sans MT" panose="020B0502020104020203" pitchFamily="34" charset="77"/>
              </a:rPr>
              <a:t>wilson</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have a dog his name is blackberry</a:t>
            </a:r>
          </a:p>
          <a:p>
            <a:pPr marL="278606" indent="-278606">
              <a:buAutoNum type="arabicParenR"/>
            </a:pPr>
            <a:r>
              <a:rPr lang="en-GB" sz="1000" dirty="0">
                <a:latin typeface="Gill Sans MT" panose="020B0502020104020203" pitchFamily="34" charset="77"/>
              </a:rPr>
              <a:t>the doctor asked </a:t>
            </a:r>
            <a:r>
              <a:rPr lang="en-GB" sz="1000" dirty="0" err="1">
                <a:latin typeface="Gill Sans MT" panose="020B0502020104020203" pitchFamily="34" charset="77"/>
              </a:rPr>
              <a:t>meif</a:t>
            </a:r>
            <a:r>
              <a:rPr lang="en-GB" sz="1000" dirty="0">
                <a:latin typeface="Gill Sans MT" panose="020B0502020104020203" pitchFamily="34" charset="77"/>
              </a:rPr>
              <a:t> </a:t>
            </a:r>
            <a:r>
              <a:rPr lang="en-GB" sz="1000" dirty="0" err="1">
                <a:latin typeface="Gill Sans MT" panose="020B0502020104020203" pitchFamily="34" charset="77"/>
              </a:rPr>
              <a:t>i</a:t>
            </a:r>
            <a:r>
              <a:rPr lang="en-GB" sz="1000" dirty="0">
                <a:latin typeface="Gill Sans MT" panose="020B0502020104020203" pitchFamily="34" charset="77"/>
              </a:rPr>
              <a:t> felt ill</a:t>
            </a:r>
          </a:p>
          <a:p>
            <a:pPr marL="278606" indent="-278606">
              <a:buAutoNum type="arabicParenR"/>
            </a:pPr>
            <a:r>
              <a:rPr lang="en-GB" sz="1000" dirty="0">
                <a:latin typeface="Gill Sans MT" panose="020B0502020104020203" pitchFamily="34" charset="77"/>
              </a:rPr>
              <a:t>we went to </a:t>
            </a:r>
            <a:r>
              <a:rPr lang="en-GB" sz="1000" dirty="0" err="1">
                <a:latin typeface="Gill Sans MT" panose="020B0502020104020203" pitchFamily="34" charset="77"/>
              </a:rPr>
              <a:t>portugal</a:t>
            </a:r>
            <a:r>
              <a:rPr lang="en-GB" sz="1000" dirty="0">
                <a:latin typeface="Gill Sans MT" panose="020B0502020104020203" pitchFamily="34" charset="77"/>
              </a:rPr>
              <a:t> in </a:t>
            </a:r>
            <a:r>
              <a:rPr lang="en-GB" sz="1000" dirty="0" err="1">
                <a:latin typeface="Gill Sans MT" panose="020B0502020104020203" pitchFamily="34" charset="77"/>
              </a:rPr>
              <a:t>july</a:t>
            </a:r>
            <a:r>
              <a:rPr lang="en-GB" sz="1000" dirty="0">
                <a:latin typeface="Gill Sans MT" panose="020B0502020104020203" pitchFamily="34" charset="77"/>
              </a:rPr>
              <a:t> it was too hot for me</a:t>
            </a:r>
          </a:p>
          <a:p>
            <a:pPr marL="278606" indent="-278606">
              <a:buAutoNum type="arabicParenR"/>
            </a:pPr>
            <a:r>
              <a:rPr lang="en-GB" sz="1000" dirty="0">
                <a:latin typeface="Gill Sans MT" panose="020B0502020104020203" pitchFamily="34" charset="77"/>
              </a:rPr>
              <a:t>our school is in </a:t>
            </a:r>
            <a:r>
              <a:rPr lang="en-GB" sz="1000" dirty="0" err="1">
                <a:latin typeface="Gill Sans MT" panose="020B0502020104020203" pitchFamily="34" charset="77"/>
              </a:rPr>
              <a:t>bristol</a:t>
            </a:r>
            <a:r>
              <a:rPr lang="en-GB" sz="1000" dirty="0">
                <a:latin typeface="Gill Sans MT" panose="020B0502020104020203" pitchFamily="34" charset="77"/>
              </a:rPr>
              <a:t> it is very old</a:t>
            </a:r>
          </a:p>
          <a:p>
            <a:pPr marL="278606" indent="-278606">
              <a:buAutoNum type="arabicParenR"/>
            </a:pPr>
            <a:r>
              <a:rPr lang="en-GB" sz="1000" dirty="0">
                <a:latin typeface="Gill Sans MT" panose="020B0502020104020203" pitchFamily="34" charset="77"/>
              </a:rPr>
              <a:t>my brother has a friend called toby </a:t>
            </a:r>
            <a:r>
              <a:rPr lang="en-GB" sz="1000" dirty="0" err="1">
                <a:latin typeface="Gill Sans MT" panose="020B0502020104020203" pitchFamily="34" charset="77"/>
              </a:rPr>
              <a:t>i</a:t>
            </a:r>
            <a:r>
              <a:rPr lang="en-GB" sz="1000" dirty="0">
                <a:latin typeface="Gill Sans MT" panose="020B0502020104020203" pitchFamily="34" charset="77"/>
              </a:rPr>
              <a:t> don’t like him </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told my friends that </a:t>
            </a:r>
            <a:r>
              <a:rPr lang="en-GB" sz="1000" dirty="0" err="1">
                <a:latin typeface="Gill Sans MT" panose="020B0502020104020203" pitchFamily="34" charset="77"/>
              </a:rPr>
              <a:t>i</a:t>
            </a:r>
            <a:r>
              <a:rPr lang="en-GB" sz="1000" dirty="0">
                <a:latin typeface="Gill Sans MT" panose="020B0502020104020203" pitchFamily="34" charset="77"/>
              </a:rPr>
              <a:t> was planning a party for </a:t>
            </a:r>
            <a:r>
              <a:rPr lang="en-GB" sz="1000" dirty="0" err="1">
                <a:latin typeface="Gill Sans MT" panose="020B0502020104020203" pitchFamily="34" charset="77"/>
              </a:rPr>
              <a:t>louise</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can’t believe it’s </a:t>
            </a:r>
            <a:r>
              <a:rPr lang="en-GB" sz="1000" dirty="0" err="1">
                <a:latin typeface="Gill Sans MT" panose="020B0502020104020203" pitchFamily="34" charset="77"/>
              </a:rPr>
              <a:t>sunday</a:t>
            </a:r>
            <a:r>
              <a:rPr lang="en-GB" sz="1000" dirty="0">
                <a:latin typeface="Gill Sans MT" panose="020B0502020104020203" pitchFamily="34" charset="77"/>
              </a:rPr>
              <a:t> already</a:t>
            </a:r>
          </a:p>
          <a:p>
            <a:pPr marL="278606" indent="-278606">
              <a:buAutoNum type="arabicParenR"/>
            </a:pPr>
            <a:r>
              <a:rPr lang="en-GB" sz="1000" dirty="0">
                <a:latin typeface="Gill Sans MT" panose="020B0502020104020203" pitchFamily="34" charset="77"/>
              </a:rPr>
              <a:t>it’s really weird </a:t>
            </a:r>
            <a:r>
              <a:rPr lang="en-GB" sz="1000" dirty="0" err="1">
                <a:latin typeface="Gill Sans MT" panose="020B0502020104020203" pitchFamily="34" charset="77"/>
              </a:rPr>
              <a:t>i</a:t>
            </a:r>
            <a:r>
              <a:rPr lang="en-GB" sz="1000" dirty="0">
                <a:latin typeface="Gill Sans MT" panose="020B0502020104020203" pitchFamily="34" charset="77"/>
              </a:rPr>
              <a:t> can’t believe it</a:t>
            </a:r>
          </a:p>
        </p:txBody>
      </p:sp>
    </p:spTree>
    <p:extLst>
      <p:ext uri="{BB962C8B-B14F-4D97-AF65-F5344CB8AC3E}">
        <p14:creationId xmlns:p14="http://schemas.microsoft.com/office/powerpoint/2010/main" val="1124908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3</a:t>
            </a:r>
          </a:p>
        </p:txBody>
      </p:sp>
      <p:sp>
        <p:nvSpPr>
          <p:cNvPr id="14" name="TextBox 13"/>
          <p:cNvSpPr txBox="1"/>
          <p:nvPr/>
        </p:nvSpPr>
        <p:spPr>
          <a:xfrm>
            <a:off x="156636" y="608590"/>
            <a:ext cx="3009303" cy="2862322"/>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pPr marL="278606" indent="-278606">
              <a:buAutoNum type="arabicParenR"/>
            </a:pPr>
            <a:r>
              <a:rPr lang="en-GB" sz="1000" dirty="0">
                <a:latin typeface="Gill Sans MT" panose="020B0502020104020203" pitchFamily="34" charset="77"/>
              </a:rPr>
              <a:t>we are going to </a:t>
            </a:r>
            <a:r>
              <a:rPr lang="en-GB" sz="1000" dirty="0" err="1">
                <a:latin typeface="Gill Sans MT" panose="020B0502020104020203" pitchFamily="34" charset="77"/>
              </a:rPr>
              <a:t>london</a:t>
            </a:r>
            <a:r>
              <a:rPr lang="en-GB" sz="1000" dirty="0">
                <a:latin typeface="Gill Sans MT" panose="020B0502020104020203" pitchFamily="34" charset="77"/>
              </a:rPr>
              <a:t> in the holidays</a:t>
            </a:r>
          </a:p>
          <a:p>
            <a:pPr marL="278606" indent="-278606">
              <a:buAutoNum type="arabicParenR"/>
            </a:pPr>
            <a:r>
              <a:rPr lang="en-GB" sz="1000" dirty="0">
                <a:latin typeface="Gill Sans MT" panose="020B0502020104020203" pitchFamily="34" charset="77"/>
              </a:rPr>
              <a:t>lizzie and jess took a photo at the top of the </a:t>
            </a:r>
            <a:r>
              <a:rPr lang="en-GB" sz="1000" dirty="0" err="1">
                <a:latin typeface="Gill Sans MT" panose="020B0502020104020203" pitchFamily="34" charset="77"/>
              </a:rPr>
              <a:t>eiffel</a:t>
            </a:r>
            <a:r>
              <a:rPr lang="en-GB" sz="1000" dirty="0">
                <a:latin typeface="Gill Sans MT" panose="020B0502020104020203" pitchFamily="34" charset="77"/>
              </a:rPr>
              <a:t> tower </a:t>
            </a:r>
          </a:p>
          <a:p>
            <a:pPr marL="278606" indent="-278606">
              <a:buAutoNum type="arabicParenR"/>
            </a:pPr>
            <a:r>
              <a:rPr lang="en-GB" sz="1000" dirty="0">
                <a:latin typeface="Gill Sans MT" panose="020B0502020104020203" pitchFamily="34" charset="77"/>
              </a:rPr>
              <a:t>we saw a friend in </a:t>
            </a:r>
            <a:r>
              <a:rPr lang="en-GB" sz="1000" dirty="0" err="1">
                <a:latin typeface="Gill Sans MT" panose="020B0502020104020203" pitchFamily="34" charset="77"/>
              </a:rPr>
              <a:t>birmingham</a:t>
            </a:r>
            <a:r>
              <a:rPr lang="en-GB" sz="1000" dirty="0">
                <a:latin typeface="Gill Sans MT" panose="020B0502020104020203" pitchFamily="34" charset="77"/>
              </a:rPr>
              <a:t> and we went shopping in </a:t>
            </a:r>
            <a:r>
              <a:rPr lang="en-GB" sz="1000" dirty="0" err="1">
                <a:latin typeface="Gill Sans MT" panose="020B0502020104020203" pitchFamily="34" charset="77"/>
              </a:rPr>
              <a:t>primark</a:t>
            </a:r>
            <a:r>
              <a:rPr lang="en-GB" sz="1000" dirty="0">
                <a:latin typeface="Gill Sans MT" panose="020B0502020104020203" pitchFamily="34" charset="77"/>
              </a:rPr>
              <a:t> on </a:t>
            </a:r>
            <a:r>
              <a:rPr lang="en-GB" sz="1000" dirty="0" err="1">
                <a:latin typeface="Gill Sans MT" panose="020B0502020104020203" pitchFamily="34" charset="77"/>
              </a:rPr>
              <a:t>saturday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asked </a:t>
            </a:r>
            <a:r>
              <a:rPr lang="en-GB" sz="1000" dirty="0" err="1">
                <a:latin typeface="Gill Sans MT" panose="020B0502020104020203" pitchFamily="34" charset="77"/>
              </a:rPr>
              <a:t>kate</a:t>
            </a:r>
            <a:r>
              <a:rPr lang="en-GB" sz="1000" dirty="0">
                <a:latin typeface="Gill Sans MT" panose="020B0502020104020203" pitchFamily="34" charset="77"/>
              </a:rPr>
              <a:t> what she was wearing on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we want to go to the park on </a:t>
            </a:r>
            <a:r>
              <a:rPr lang="en-GB" sz="1000" dirty="0" err="1">
                <a:latin typeface="Gill Sans MT" panose="020B0502020104020203" pitchFamily="34" charset="77"/>
              </a:rPr>
              <a:t>thursday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gave jane a book she had left it behind</a:t>
            </a:r>
          </a:p>
          <a:p>
            <a:pPr marL="278606" indent="-278606">
              <a:buAutoNum type="arabicParenR"/>
            </a:pPr>
            <a:r>
              <a:rPr lang="en-GB" sz="1000" dirty="0">
                <a:latin typeface="Gill Sans MT" panose="020B0502020104020203" pitchFamily="34" charset="77"/>
              </a:rPr>
              <a:t>it’s nearly </a:t>
            </a:r>
            <a:r>
              <a:rPr lang="en-GB" sz="1000" dirty="0" err="1">
                <a:latin typeface="Gill Sans MT" panose="020B0502020104020203" pitchFamily="34" charset="77"/>
              </a:rPr>
              <a:t>october</a:t>
            </a:r>
            <a:r>
              <a:rPr lang="en-GB" sz="1000" dirty="0">
                <a:latin typeface="Gill Sans MT" panose="020B0502020104020203" pitchFamily="34" charset="77"/>
              </a:rPr>
              <a:t> it’s come round fast</a:t>
            </a:r>
          </a:p>
          <a:p>
            <a:pPr marL="278606" indent="-278606">
              <a:buAutoNum type="arabicParenR"/>
            </a:pPr>
            <a:r>
              <a:rPr lang="en-GB" sz="1000" dirty="0">
                <a:latin typeface="Gill Sans MT" panose="020B0502020104020203" pitchFamily="34" charset="77"/>
              </a:rPr>
              <a:t>my dog is called cedar he is really naughty</a:t>
            </a:r>
          </a:p>
          <a:p>
            <a:pPr marL="278606" indent="-278606">
              <a:buAutoNum type="arabicParenR"/>
            </a:pPr>
            <a:r>
              <a:rPr lang="en-GB" sz="1000" dirty="0">
                <a:latin typeface="Gill Sans MT" panose="020B0502020104020203" pitchFamily="34" charset="77"/>
              </a:rPr>
              <a:t>my cat climbed a tree he got stuck</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think </a:t>
            </a:r>
            <a:r>
              <a:rPr lang="en-GB" sz="1000" dirty="0" err="1">
                <a:latin typeface="Gill Sans MT" panose="020B0502020104020203" pitchFamily="34" charset="77"/>
              </a:rPr>
              <a:t>july</a:t>
            </a:r>
            <a:r>
              <a:rPr lang="en-GB" sz="1000" dirty="0">
                <a:latin typeface="Gill Sans MT" panose="020B0502020104020203" pitchFamily="34" charset="77"/>
              </a:rPr>
              <a:t> is the best month of the year</a:t>
            </a:r>
          </a:p>
          <a:p>
            <a:pPr marL="278606" indent="-278606">
              <a:buAutoNum type="arabicParenR"/>
            </a:pPr>
            <a:endParaRPr lang="en-GB" sz="1000" dirty="0">
              <a:latin typeface="Gill Sans MT" panose="020B0502020104020203" pitchFamily="34" charset="77"/>
            </a:endParaRPr>
          </a:p>
          <a:p>
            <a:pPr marL="278606" indent="-278606">
              <a:buAutoNum type="arabicParenR"/>
            </a:pPr>
            <a:endParaRPr lang="en-GB" sz="1000" dirty="0">
              <a:latin typeface="Gill Sans MT" panose="020B0502020104020203" pitchFamily="34" charset="77"/>
            </a:endParaRP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2" name="Rounded Rectangle 31"/>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33" name="Oval 32"/>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a:solidFill>
                  <a:schemeClr val="tx1"/>
                </a:solidFill>
              </a:rPr>
              <a:t>3</a:t>
            </a:r>
            <a:endParaRPr lang="en-GB" sz="1463" dirty="0">
              <a:solidFill>
                <a:schemeClr val="tx1"/>
              </a:solidFill>
            </a:endParaRPr>
          </a:p>
        </p:txBody>
      </p:sp>
      <p:sp>
        <p:nvSpPr>
          <p:cNvPr id="34" name="Rounded Rectangle 33"/>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35" name="Oval 34"/>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a:solidFill>
                  <a:schemeClr val="tx1"/>
                </a:solidFill>
              </a:rPr>
              <a:t>3</a:t>
            </a:r>
            <a:endParaRPr lang="en-GB" sz="1463" dirty="0">
              <a:solidFill>
                <a:schemeClr val="tx1"/>
              </a:solidFill>
            </a:endParaRPr>
          </a:p>
        </p:txBody>
      </p:sp>
      <p:sp>
        <p:nvSpPr>
          <p:cNvPr id="42" name="Rounded Rectangle 4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43" name="Oval 4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a:solidFill>
                  <a:schemeClr val="tx1"/>
                </a:solidFill>
              </a:rPr>
              <a:t>3</a:t>
            </a:r>
            <a:endParaRPr lang="en-GB" sz="1463" dirty="0">
              <a:solidFill>
                <a:schemeClr val="tx1"/>
              </a:solidFill>
            </a:endParaRPr>
          </a:p>
        </p:txBody>
      </p:sp>
      <p:sp>
        <p:nvSpPr>
          <p:cNvPr id="69" name="Rounded Rectangle 68"/>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70" name="Oval 69"/>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a:solidFill>
                  <a:schemeClr val="tx1"/>
                </a:solidFill>
              </a:rPr>
              <a:t>3</a:t>
            </a:r>
            <a:endParaRPr lang="en-GB" sz="1463" dirty="0">
              <a:solidFill>
                <a:schemeClr val="tx1"/>
              </a:solidFill>
            </a:endParaRPr>
          </a:p>
        </p:txBody>
      </p:sp>
      <p:sp>
        <p:nvSpPr>
          <p:cNvPr id="71" name="Rounded Rectangle 70"/>
          <p:cNvSpPr/>
          <p:nvPr/>
        </p:nvSpPr>
        <p:spPr>
          <a:xfrm>
            <a:off x="6772924" y="3608932"/>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72" name="Oval 71"/>
          <p:cNvSpPr/>
          <p:nvPr/>
        </p:nvSpPr>
        <p:spPr>
          <a:xfrm>
            <a:off x="9061585" y="3556269"/>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a:solidFill>
                  <a:schemeClr val="tx1"/>
                </a:solidFill>
              </a:rPr>
              <a:t>3</a:t>
            </a:r>
            <a:endParaRPr lang="en-GB" sz="1463" dirty="0">
              <a:solidFill>
                <a:schemeClr val="tx1"/>
              </a:solidFil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789095" y="2749944"/>
            <a:ext cx="393299" cy="538198"/>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352351" y="6124603"/>
            <a:ext cx="393299" cy="538198"/>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037252" y="6110907"/>
            <a:ext cx="393299" cy="538198"/>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752529" y="6105293"/>
            <a:ext cx="393299" cy="538198"/>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037253" y="2757171"/>
            <a:ext cx="393299" cy="538198"/>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352350" y="2761811"/>
            <a:ext cx="393299" cy="538198"/>
          </a:xfrm>
          <a:prstGeom prst="rect">
            <a:avLst/>
          </a:prstGeom>
        </p:spPr>
      </p:pic>
      <p:sp>
        <p:nvSpPr>
          <p:cNvPr id="41" name="TextBox 40"/>
          <p:cNvSpPr txBox="1"/>
          <p:nvPr/>
        </p:nvSpPr>
        <p:spPr>
          <a:xfrm>
            <a:off x="3392902" y="594150"/>
            <a:ext cx="3009303" cy="2554545"/>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pPr marL="278606" indent="-278606">
              <a:buAutoNum type="arabicParenR"/>
            </a:pPr>
            <a:r>
              <a:rPr lang="en-GB" sz="1000" dirty="0">
                <a:latin typeface="Gill Sans MT" panose="020B0502020104020203" pitchFamily="34" charset="77"/>
              </a:rPr>
              <a:t>we are going to </a:t>
            </a:r>
            <a:r>
              <a:rPr lang="en-GB" sz="1000" dirty="0" err="1">
                <a:latin typeface="Gill Sans MT" panose="020B0502020104020203" pitchFamily="34" charset="77"/>
              </a:rPr>
              <a:t>london</a:t>
            </a:r>
            <a:r>
              <a:rPr lang="en-GB" sz="1000" dirty="0">
                <a:latin typeface="Gill Sans MT" panose="020B0502020104020203" pitchFamily="34" charset="77"/>
              </a:rPr>
              <a:t> in the holidays</a:t>
            </a:r>
          </a:p>
          <a:p>
            <a:pPr marL="278606" indent="-278606">
              <a:buAutoNum type="arabicParenR"/>
            </a:pPr>
            <a:r>
              <a:rPr lang="en-GB" sz="1000" dirty="0">
                <a:latin typeface="Gill Sans MT" panose="020B0502020104020203" pitchFamily="34" charset="77"/>
              </a:rPr>
              <a:t>lizzie and jess took a photo at the top of the </a:t>
            </a:r>
            <a:r>
              <a:rPr lang="en-GB" sz="1000" dirty="0" err="1">
                <a:latin typeface="Gill Sans MT" panose="020B0502020104020203" pitchFamily="34" charset="77"/>
              </a:rPr>
              <a:t>eiffel</a:t>
            </a:r>
            <a:r>
              <a:rPr lang="en-GB" sz="1000" dirty="0">
                <a:latin typeface="Gill Sans MT" panose="020B0502020104020203" pitchFamily="34" charset="77"/>
              </a:rPr>
              <a:t> tower </a:t>
            </a:r>
          </a:p>
          <a:p>
            <a:pPr marL="278606" indent="-278606">
              <a:buAutoNum type="arabicParenR"/>
            </a:pPr>
            <a:r>
              <a:rPr lang="en-GB" sz="1000" dirty="0">
                <a:latin typeface="Gill Sans MT" panose="020B0502020104020203" pitchFamily="34" charset="77"/>
              </a:rPr>
              <a:t>we saw a friend in </a:t>
            </a:r>
            <a:r>
              <a:rPr lang="en-GB" sz="1000" dirty="0" err="1">
                <a:latin typeface="Gill Sans MT" panose="020B0502020104020203" pitchFamily="34" charset="77"/>
              </a:rPr>
              <a:t>birmingham</a:t>
            </a:r>
            <a:r>
              <a:rPr lang="en-GB" sz="1000" dirty="0">
                <a:latin typeface="Gill Sans MT" panose="020B0502020104020203" pitchFamily="34" charset="77"/>
              </a:rPr>
              <a:t> and we went shopping in </a:t>
            </a:r>
            <a:r>
              <a:rPr lang="en-GB" sz="1000" dirty="0" err="1">
                <a:latin typeface="Gill Sans MT" panose="020B0502020104020203" pitchFamily="34" charset="77"/>
              </a:rPr>
              <a:t>primark</a:t>
            </a:r>
            <a:r>
              <a:rPr lang="en-GB" sz="1000" dirty="0">
                <a:latin typeface="Gill Sans MT" panose="020B0502020104020203" pitchFamily="34" charset="77"/>
              </a:rPr>
              <a:t> on </a:t>
            </a:r>
            <a:r>
              <a:rPr lang="en-GB" sz="1000" dirty="0" err="1">
                <a:latin typeface="Gill Sans MT" panose="020B0502020104020203" pitchFamily="34" charset="77"/>
              </a:rPr>
              <a:t>saturday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asked </a:t>
            </a:r>
            <a:r>
              <a:rPr lang="en-GB" sz="1000" dirty="0" err="1">
                <a:latin typeface="Gill Sans MT" panose="020B0502020104020203" pitchFamily="34" charset="77"/>
              </a:rPr>
              <a:t>kate</a:t>
            </a:r>
            <a:r>
              <a:rPr lang="en-GB" sz="1000" dirty="0">
                <a:latin typeface="Gill Sans MT" panose="020B0502020104020203" pitchFamily="34" charset="77"/>
              </a:rPr>
              <a:t> what she was wearing on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we want to go to the park on </a:t>
            </a:r>
            <a:r>
              <a:rPr lang="en-GB" sz="1000" dirty="0" err="1">
                <a:latin typeface="Gill Sans MT" panose="020B0502020104020203" pitchFamily="34" charset="77"/>
              </a:rPr>
              <a:t>thursday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gave jane a book she had left it behind</a:t>
            </a:r>
          </a:p>
          <a:p>
            <a:pPr marL="278606" indent="-278606">
              <a:buAutoNum type="arabicParenR"/>
            </a:pPr>
            <a:r>
              <a:rPr lang="en-GB" sz="1000" dirty="0">
                <a:latin typeface="Gill Sans MT" panose="020B0502020104020203" pitchFamily="34" charset="77"/>
              </a:rPr>
              <a:t>it’s nearly </a:t>
            </a:r>
            <a:r>
              <a:rPr lang="en-GB" sz="1000" dirty="0" err="1">
                <a:latin typeface="Gill Sans MT" panose="020B0502020104020203" pitchFamily="34" charset="77"/>
              </a:rPr>
              <a:t>october</a:t>
            </a:r>
            <a:r>
              <a:rPr lang="en-GB" sz="1000" dirty="0">
                <a:latin typeface="Gill Sans MT" panose="020B0502020104020203" pitchFamily="34" charset="77"/>
              </a:rPr>
              <a:t> it’s come round fast</a:t>
            </a:r>
          </a:p>
          <a:p>
            <a:pPr marL="278606" indent="-278606">
              <a:buAutoNum type="arabicParenR"/>
            </a:pPr>
            <a:r>
              <a:rPr lang="en-GB" sz="1000" dirty="0">
                <a:latin typeface="Gill Sans MT" panose="020B0502020104020203" pitchFamily="34" charset="77"/>
              </a:rPr>
              <a:t>my dog is called cedar he is really naughty</a:t>
            </a:r>
          </a:p>
          <a:p>
            <a:pPr marL="278606" indent="-278606">
              <a:buAutoNum type="arabicParenR"/>
            </a:pPr>
            <a:r>
              <a:rPr lang="en-GB" sz="1000" dirty="0">
                <a:latin typeface="Gill Sans MT" panose="020B0502020104020203" pitchFamily="34" charset="77"/>
              </a:rPr>
              <a:t>my cat climbed a tree he got stuck</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think </a:t>
            </a:r>
            <a:r>
              <a:rPr lang="en-GB" sz="1000" dirty="0" err="1">
                <a:latin typeface="Gill Sans MT" panose="020B0502020104020203" pitchFamily="34" charset="77"/>
              </a:rPr>
              <a:t>july</a:t>
            </a:r>
            <a:r>
              <a:rPr lang="en-GB" sz="1000" dirty="0">
                <a:latin typeface="Gill Sans MT" panose="020B0502020104020203" pitchFamily="34" charset="77"/>
              </a:rPr>
              <a:t> is the best month of the year</a:t>
            </a:r>
          </a:p>
        </p:txBody>
      </p:sp>
      <p:sp>
        <p:nvSpPr>
          <p:cNvPr id="45" name="TextBox 44"/>
          <p:cNvSpPr txBox="1"/>
          <p:nvPr/>
        </p:nvSpPr>
        <p:spPr>
          <a:xfrm>
            <a:off x="6709537" y="628693"/>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pPr marL="278606" indent="-278606">
              <a:buAutoNum type="arabicParenR"/>
            </a:pPr>
            <a:r>
              <a:rPr lang="en-GB" sz="1000" dirty="0">
                <a:latin typeface="Gill Sans MT" panose="020B0502020104020203" pitchFamily="34" charset="77"/>
              </a:rPr>
              <a:t>we are going to </a:t>
            </a:r>
            <a:r>
              <a:rPr lang="en-GB" sz="1000" dirty="0" err="1">
                <a:latin typeface="Gill Sans MT" panose="020B0502020104020203" pitchFamily="34" charset="77"/>
              </a:rPr>
              <a:t>london</a:t>
            </a:r>
            <a:r>
              <a:rPr lang="en-GB" sz="1000" dirty="0">
                <a:latin typeface="Gill Sans MT" panose="020B0502020104020203" pitchFamily="34" charset="77"/>
              </a:rPr>
              <a:t> in the holidays</a:t>
            </a:r>
          </a:p>
          <a:p>
            <a:pPr marL="278606" indent="-278606">
              <a:buAutoNum type="arabicParenR"/>
            </a:pPr>
            <a:r>
              <a:rPr lang="en-GB" sz="1000" dirty="0">
                <a:latin typeface="Gill Sans MT" panose="020B0502020104020203" pitchFamily="34" charset="77"/>
              </a:rPr>
              <a:t>lizzie and jess took a photo at the top of the </a:t>
            </a:r>
            <a:r>
              <a:rPr lang="en-GB" sz="1000" dirty="0" err="1">
                <a:latin typeface="Gill Sans MT" panose="020B0502020104020203" pitchFamily="34" charset="77"/>
              </a:rPr>
              <a:t>eiffel</a:t>
            </a:r>
            <a:r>
              <a:rPr lang="en-GB" sz="1000" dirty="0">
                <a:latin typeface="Gill Sans MT" panose="020B0502020104020203" pitchFamily="34" charset="77"/>
              </a:rPr>
              <a:t> tower </a:t>
            </a:r>
          </a:p>
          <a:p>
            <a:pPr marL="278606" indent="-278606">
              <a:buAutoNum type="arabicParenR"/>
            </a:pPr>
            <a:r>
              <a:rPr lang="en-GB" sz="1000" dirty="0">
                <a:latin typeface="Gill Sans MT" panose="020B0502020104020203" pitchFamily="34" charset="77"/>
              </a:rPr>
              <a:t>we saw a friend in </a:t>
            </a:r>
            <a:r>
              <a:rPr lang="en-GB" sz="1000" dirty="0" err="1">
                <a:latin typeface="Gill Sans MT" panose="020B0502020104020203" pitchFamily="34" charset="77"/>
              </a:rPr>
              <a:t>birmingham</a:t>
            </a:r>
            <a:r>
              <a:rPr lang="en-GB" sz="1000" dirty="0">
                <a:latin typeface="Gill Sans MT" panose="020B0502020104020203" pitchFamily="34" charset="77"/>
              </a:rPr>
              <a:t> and we went shopping in </a:t>
            </a:r>
            <a:r>
              <a:rPr lang="en-GB" sz="1000" dirty="0" err="1">
                <a:latin typeface="Gill Sans MT" panose="020B0502020104020203" pitchFamily="34" charset="77"/>
              </a:rPr>
              <a:t>primark</a:t>
            </a:r>
            <a:r>
              <a:rPr lang="en-GB" sz="1000" dirty="0">
                <a:latin typeface="Gill Sans MT" panose="020B0502020104020203" pitchFamily="34" charset="77"/>
              </a:rPr>
              <a:t> on </a:t>
            </a:r>
            <a:r>
              <a:rPr lang="en-GB" sz="1000" dirty="0" err="1">
                <a:latin typeface="Gill Sans MT" panose="020B0502020104020203" pitchFamily="34" charset="77"/>
              </a:rPr>
              <a:t>saturday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asked </a:t>
            </a:r>
            <a:r>
              <a:rPr lang="en-GB" sz="1000" dirty="0" err="1">
                <a:latin typeface="Gill Sans MT" panose="020B0502020104020203" pitchFamily="34" charset="77"/>
              </a:rPr>
              <a:t>kate</a:t>
            </a:r>
            <a:r>
              <a:rPr lang="en-GB" sz="1000" dirty="0">
                <a:latin typeface="Gill Sans MT" panose="020B0502020104020203" pitchFamily="34" charset="77"/>
              </a:rPr>
              <a:t> what she was wearing on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we want to go to the park on </a:t>
            </a:r>
            <a:r>
              <a:rPr lang="en-GB" sz="1000" dirty="0" err="1">
                <a:latin typeface="Gill Sans MT" panose="020B0502020104020203" pitchFamily="34" charset="77"/>
              </a:rPr>
              <a:t>thursday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gave jane a book she had left it behind</a:t>
            </a:r>
          </a:p>
          <a:p>
            <a:pPr marL="278606" indent="-278606">
              <a:buAutoNum type="arabicParenR"/>
            </a:pPr>
            <a:r>
              <a:rPr lang="en-GB" sz="1000" dirty="0">
                <a:latin typeface="Gill Sans MT" panose="020B0502020104020203" pitchFamily="34" charset="77"/>
              </a:rPr>
              <a:t>it’s nearly </a:t>
            </a:r>
            <a:r>
              <a:rPr lang="en-GB" sz="1000" dirty="0" err="1">
                <a:latin typeface="Gill Sans MT" panose="020B0502020104020203" pitchFamily="34" charset="77"/>
              </a:rPr>
              <a:t>october</a:t>
            </a:r>
            <a:r>
              <a:rPr lang="en-GB" sz="1000" dirty="0">
                <a:latin typeface="Gill Sans MT" panose="020B0502020104020203" pitchFamily="34" charset="77"/>
              </a:rPr>
              <a:t> it’s come round fast</a:t>
            </a:r>
          </a:p>
          <a:p>
            <a:pPr marL="278606" indent="-278606">
              <a:buAutoNum type="arabicParenR"/>
            </a:pPr>
            <a:r>
              <a:rPr lang="en-GB" sz="1000" dirty="0">
                <a:latin typeface="Gill Sans MT" panose="020B0502020104020203" pitchFamily="34" charset="77"/>
              </a:rPr>
              <a:t>my dog is called cedar he is really naughty</a:t>
            </a:r>
          </a:p>
          <a:p>
            <a:pPr marL="278606" indent="-278606">
              <a:buAutoNum type="arabicParenR"/>
            </a:pPr>
            <a:r>
              <a:rPr lang="en-GB" sz="1000" dirty="0">
                <a:latin typeface="Gill Sans MT" panose="020B0502020104020203" pitchFamily="34" charset="77"/>
              </a:rPr>
              <a:t>my cat climbed a tree he got stuck</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think </a:t>
            </a:r>
            <a:r>
              <a:rPr lang="en-GB" sz="1000" dirty="0" err="1">
                <a:latin typeface="Gill Sans MT" panose="020B0502020104020203" pitchFamily="34" charset="77"/>
              </a:rPr>
              <a:t>july</a:t>
            </a:r>
            <a:r>
              <a:rPr lang="en-GB" sz="1000" dirty="0">
                <a:latin typeface="Gill Sans MT" panose="020B0502020104020203" pitchFamily="34" charset="77"/>
              </a:rPr>
              <a:t> is the best month of the year</a:t>
            </a:r>
          </a:p>
          <a:p>
            <a:endParaRPr lang="en-GB" sz="1000" dirty="0">
              <a:latin typeface="Gill Sans MT" panose="020B0502020104020203" pitchFamily="34" charset="77"/>
            </a:endParaRPr>
          </a:p>
        </p:txBody>
      </p:sp>
      <p:sp>
        <p:nvSpPr>
          <p:cNvPr id="46" name="TextBox 45"/>
          <p:cNvSpPr txBox="1"/>
          <p:nvPr/>
        </p:nvSpPr>
        <p:spPr>
          <a:xfrm>
            <a:off x="123405" y="3993335"/>
            <a:ext cx="3009303" cy="2554545"/>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pPr marL="278606" indent="-278606">
              <a:buAutoNum type="arabicParenR"/>
            </a:pPr>
            <a:r>
              <a:rPr lang="en-GB" sz="1000" dirty="0">
                <a:latin typeface="Gill Sans MT" panose="020B0502020104020203" pitchFamily="34" charset="77"/>
              </a:rPr>
              <a:t>we are going to </a:t>
            </a:r>
            <a:r>
              <a:rPr lang="en-GB" sz="1000" dirty="0" err="1">
                <a:latin typeface="Gill Sans MT" panose="020B0502020104020203" pitchFamily="34" charset="77"/>
              </a:rPr>
              <a:t>london</a:t>
            </a:r>
            <a:r>
              <a:rPr lang="en-GB" sz="1000" dirty="0">
                <a:latin typeface="Gill Sans MT" panose="020B0502020104020203" pitchFamily="34" charset="77"/>
              </a:rPr>
              <a:t> in the holidays</a:t>
            </a:r>
          </a:p>
          <a:p>
            <a:pPr marL="278606" indent="-278606">
              <a:buAutoNum type="arabicParenR"/>
            </a:pPr>
            <a:r>
              <a:rPr lang="en-GB" sz="1000" dirty="0">
                <a:latin typeface="Gill Sans MT" panose="020B0502020104020203" pitchFamily="34" charset="77"/>
              </a:rPr>
              <a:t>lizzie and jess took a photo at the top of the </a:t>
            </a:r>
            <a:r>
              <a:rPr lang="en-GB" sz="1000" dirty="0" err="1">
                <a:latin typeface="Gill Sans MT" panose="020B0502020104020203" pitchFamily="34" charset="77"/>
              </a:rPr>
              <a:t>eiffel</a:t>
            </a:r>
            <a:r>
              <a:rPr lang="en-GB" sz="1000" dirty="0">
                <a:latin typeface="Gill Sans MT" panose="020B0502020104020203" pitchFamily="34" charset="77"/>
              </a:rPr>
              <a:t> tower </a:t>
            </a:r>
          </a:p>
          <a:p>
            <a:pPr marL="278606" indent="-278606">
              <a:buAutoNum type="arabicParenR"/>
            </a:pPr>
            <a:r>
              <a:rPr lang="en-GB" sz="1000" dirty="0">
                <a:latin typeface="Gill Sans MT" panose="020B0502020104020203" pitchFamily="34" charset="77"/>
              </a:rPr>
              <a:t>we saw a friend in </a:t>
            </a:r>
            <a:r>
              <a:rPr lang="en-GB" sz="1000" dirty="0" err="1">
                <a:latin typeface="Gill Sans MT" panose="020B0502020104020203" pitchFamily="34" charset="77"/>
              </a:rPr>
              <a:t>birmingham</a:t>
            </a:r>
            <a:r>
              <a:rPr lang="en-GB" sz="1000" dirty="0">
                <a:latin typeface="Gill Sans MT" panose="020B0502020104020203" pitchFamily="34" charset="77"/>
              </a:rPr>
              <a:t> and we went shopping in </a:t>
            </a:r>
            <a:r>
              <a:rPr lang="en-GB" sz="1000" dirty="0" err="1">
                <a:latin typeface="Gill Sans MT" panose="020B0502020104020203" pitchFamily="34" charset="77"/>
              </a:rPr>
              <a:t>primark</a:t>
            </a:r>
            <a:r>
              <a:rPr lang="en-GB" sz="1000" dirty="0">
                <a:latin typeface="Gill Sans MT" panose="020B0502020104020203" pitchFamily="34" charset="77"/>
              </a:rPr>
              <a:t> on </a:t>
            </a:r>
            <a:r>
              <a:rPr lang="en-GB" sz="1000" dirty="0" err="1">
                <a:latin typeface="Gill Sans MT" panose="020B0502020104020203" pitchFamily="34" charset="77"/>
              </a:rPr>
              <a:t>saturday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asked </a:t>
            </a:r>
            <a:r>
              <a:rPr lang="en-GB" sz="1000" dirty="0" err="1">
                <a:latin typeface="Gill Sans MT" panose="020B0502020104020203" pitchFamily="34" charset="77"/>
              </a:rPr>
              <a:t>kate</a:t>
            </a:r>
            <a:r>
              <a:rPr lang="en-GB" sz="1000" dirty="0">
                <a:latin typeface="Gill Sans MT" panose="020B0502020104020203" pitchFamily="34" charset="77"/>
              </a:rPr>
              <a:t> what she was wearing on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we want to go to the park on </a:t>
            </a:r>
            <a:r>
              <a:rPr lang="en-GB" sz="1000" dirty="0" err="1">
                <a:latin typeface="Gill Sans MT" panose="020B0502020104020203" pitchFamily="34" charset="77"/>
              </a:rPr>
              <a:t>thursday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gave jane a book she had left it behind</a:t>
            </a:r>
          </a:p>
          <a:p>
            <a:pPr marL="278606" indent="-278606">
              <a:buAutoNum type="arabicParenR"/>
            </a:pPr>
            <a:r>
              <a:rPr lang="en-GB" sz="1000" dirty="0">
                <a:latin typeface="Gill Sans MT" panose="020B0502020104020203" pitchFamily="34" charset="77"/>
              </a:rPr>
              <a:t>it’s nearly </a:t>
            </a:r>
            <a:r>
              <a:rPr lang="en-GB" sz="1000" dirty="0" err="1">
                <a:latin typeface="Gill Sans MT" panose="020B0502020104020203" pitchFamily="34" charset="77"/>
              </a:rPr>
              <a:t>october</a:t>
            </a:r>
            <a:r>
              <a:rPr lang="en-GB" sz="1000" dirty="0">
                <a:latin typeface="Gill Sans MT" panose="020B0502020104020203" pitchFamily="34" charset="77"/>
              </a:rPr>
              <a:t> it’s come round fast</a:t>
            </a:r>
          </a:p>
          <a:p>
            <a:pPr marL="278606" indent="-278606">
              <a:buAutoNum type="arabicParenR"/>
            </a:pPr>
            <a:r>
              <a:rPr lang="en-GB" sz="1000" dirty="0">
                <a:latin typeface="Gill Sans MT" panose="020B0502020104020203" pitchFamily="34" charset="77"/>
              </a:rPr>
              <a:t>my dog is called cedar he is really naughty</a:t>
            </a:r>
          </a:p>
          <a:p>
            <a:pPr marL="278606" indent="-278606">
              <a:buAutoNum type="arabicParenR"/>
            </a:pPr>
            <a:r>
              <a:rPr lang="en-GB" sz="1000" dirty="0">
                <a:latin typeface="Gill Sans MT" panose="020B0502020104020203" pitchFamily="34" charset="77"/>
              </a:rPr>
              <a:t>my cat climbed a tree he got stuck</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think </a:t>
            </a:r>
            <a:r>
              <a:rPr lang="en-GB" sz="1000" dirty="0" err="1">
                <a:latin typeface="Gill Sans MT" panose="020B0502020104020203" pitchFamily="34" charset="77"/>
              </a:rPr>
              <a:t>july</a:t>
            </a:r>
            <a:r>
              <a:rPr lang="en-GB" sz="1000" dirty="0">
                <a:latin typeface="Gill Sans MT" panose="020B0502020104020203" pitchFamily="34" charset="77"/>
              </a:rPr>
              <a:t> is the best month of the year</a:t>
            </a:r>
          </a:p>
        </p:txBody>
      </p:sp>
      <p:sp>
        <p:nvSpPr>
          <p:cNvPr id="50" name="TextBox 49"/>
          <p:cNvSpPr txBox="1"/>
          <p:nvPr/>
        </p:nvSpPr>
        <p:spPr>
          <a:xfrm>
            <a:off x="3365614" y="3970640"/>
            <a:ext cx="3009303" cy="2554545"/>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pPr marL="278606" indent="-278606">
              <a:buAutoNum type="arabicParenR"/>
            </a:pPr>
            <a:r>
              <a:rPr lang="en-GB" sz="1000" dirty="0">
                <a:latin typeface="Gill Sans MT" panose="020B0502020104020203" pitchFamily="34" charset="77"/>
              </a:rPr>
              <a:t>we are going to </a:t>
            </a:r>
            <a:r>
              <a:rPr lang="en-GB" sz="1000" dirty="0" err="1">
                <a:latin typeface="Gill Sans MT" panose="020B0502020104020203" pitchFamily="34" charset="77"/>
              </a:rPr>
              <a:t>london</a:t>
            </a:r>
            <a:r>
              <a:rPr lang="en-GB" sz="1000" dirty="0">
                <a:latin typeface="Gill Sans MT" panose="020B0502020104020203" pitchFamily="34" charset="77"/>
              </a:rPr>
              <a:t> in the holidays</a:t>
            </a:r>
          </a:p>
          <a:p>
            <a:pPr marL="278606" indent="-278606">
              <a:buAutoNum type="arabicParenR"/>
            </a:pPr>
            <a:r>
              <a:rPr lang="en-GB" sz="1000" dirty="0">
                <a:latin typeface="Gill Sans MT" panose="020B0502020104020203" pitchFamily="34" charset="77"/>
              </a:rPr>
              <a:t>lizzie and jess took a photo at the top of the </a:t>
            </a:r>
            <a:r>
              <a:rPr lang="en-GB" sz="1000" dirty="0" err="1">
                <a:latin typeface="Gill Sans MT" panose="020B0502020104020203" pitchFamily="34" charset="77"/>
              </a:rPr>
              <a:t>eiffel</a:t>
            </a:r>
            <a:r>
              <a:rPr lang="en-GB" sz="1000" dirty="0">
                <a:latin typeface="Gill Sans MT" panose="020B0502020104020203" pitchFamily="34" charset="77"/>
              </a:rPr>
              <a:t> tower </a:t>
            </a:r>
          </a:p>
          <a:p>
            <a:pPr marL="278606" indent="-278606">
              <a:buAutoNum type="arabicParenR"/>
            </a:pPr>
            <a:r>
              <a:rPr lang="en-GB" sz="1000" dirty="0">
                <a:latin typeface="Gill Sans MT" panose="020B0502020104020203" pitchFamily="34" charset="77"/>
              </a:rPr>
              <a:t>we saw a friend in </a:t>
            </a:r>
            <a:r>
              <a:rPr lang="en-GB" sz="1000" dirty="0" err="1">
                <a:latin typeface="Gill Sans MT" panose="020B0502020104020203" pitchFamily="34" charset="77"/>
              </a:rPr>
              <a:t>birmingham</a:t>
            </a:r>
            <a:r>
              <a:rPr lang="en-GB" sz="1000" dirty="0">
                <a:latin typeface="Gill Sans MT" panose="020B0502020104020203" pitchFamily="34" charset="77"/>
              </a:rPr>
              <a:t> and we went shopping in </a:t>
            </a:r>
            <a:r>
              <a:rPr lang="en-GB" sz="1000" dirty="0" err="1">
                <a:latin typeface="Gill Sans MT" panose="020B0502020104020203" pitchFamily="34" charset="77"/>
              </a:rPr>
              <a:t>primark</a:t>
            </a:r>
            <a:r>
              <a:rPr lang="en-GB" sz="1000" dirty="0">
                <a:latin typeface="Gill Sans MT" panose="020B0502020104020203" pitchFamily="34" charset="77"/>
              </a:rPr>
              <a:t> on </a:t>
            </a:r>
            <a:r>
              <a:rPr lang="en-GB" sz="1000" dirty="0" err="1">
                <a:latin typeface="Gill Sans MT" panose="020B0502020104020203" pitchFamily="34" charset="77"/>
              </a:rPr>
              <a:t>saturday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asked </a:t>
            </a:r>
            <a:r>
              <a:rPr lang="en-GB" sz="1000" dirty="0" err="1">
                <a:latin typeface="Gill Sans MT" panose="020B0502020104020203" pitchFamily="34" charset="77"/>
              </a:rPr>
              <a:t>kate</a:t>
            </a:r>
            <a:r>
              <a:rPr lang="en-GB" sz="1000" dirty="0">
                <a:latin typeface="Gill Sans MT" panose="020B0502020104020203" pitchFamily="34" charset="77"/>
              </a:rPr>
              <a:t> what she was wearing on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we want to go to the park on </a:t>
            </a:r>
            <a:r>
              <a:rPr lang="en-GB" sz="1000" dirty="0" err="1">
                <a:latin typeface="Gill Sans MT" panose="020B0502020104020203" pitchFamily="34" charset="77"/>
              </a:rPr>
              <a:t>thursday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gave jane a book she had left it behind</a:t>
            </a:r>
          </a:p>
          <a:p>
            <a:pPr marL="278606" indent="-278606">
              <a:buAutoNum type="arabicParenR"/>
            </a:pPr>
            <a:r>
              <a:rPr lang="en-GB" sz="1000" dirty="0">
                <a:latin typeface="Gill Sans MT" panose="020B0502020104020203" pitchFamily="34" charset="77"/>
              </a:rPr>
              <a:t>it’s nearly </a:t>
            </a:r>
            <a:r>
              <a:rPr lang="en-GB" sz="1000" dirty="0" err="1">
                <a:latin typeface="Gill Sans MT" panose="020B0502020104020203" pitchFamily="34" charset="77"/>
              </a:rPr>
              <a:t>october</a:t>
            </a:r>
            <a:r>
              <a:rPr lang="en-GB" sz="1000" dirty="0">
                <a:latin typeface="Gill Sans MT" panose="020B0502020104020203" pitchFamily="34" charset="77"/>
              </a:rPr>
              <a:t> it’s come round fast</a:t>
            </a:r>
          </a:p>
          <a:p>
            <a:pPr marL="278606" indent="-278606">
              <a:buAutoNum type="arabicParenR"/>
            </a:pPr>
            <a:r>
              <a:rPr lang="en-GB" sz="1000" dirty="0">
                <a:latin typeface="Gill Sans MT" panose="020B0502020104020203" pitchFamily="34" charset="77"/>
              </a:rPr>
              <a:t>my dog is called cedar he is really naughty</a:t>
            </a:r>
          </a:p>
          <a:p>
            <a:pPr marL="278606" indent="-278606">
              <a:buAutoNum type="arabicParenR"/>
            </a:pPr>
            <a:r>
              <a:rPr lang="en-GB" sz="1000" dirty="0">
                <a:latin typeface="Gill Sans MT" panose="020B0502020104020203" pitchFamily="34" charset="77"/>
              </a:rPr>
              <a:t>my cat climbed a tree he got stuck</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think </a:t>
            </a:r>
            <a:r>
              <a:rPr lang="en-GB" sz="1000" dirty="0" err="1">
                <a:latin typeface="Gill Sans MT" panose="020B0502020104020203" pitchFamily="34" charset="77"/>
              </a:rPr>
              <a:t>july</a:t>
            </a:r>
            <a:r>
              <a:rPr lang="en-GB" sz="1000" dirty="0">
                <a:latin typeface="Gill Sans MT" panose="020B0502020104020203" pitchFamily="34" charset="77"/>
              </a:rPr>
              <a:t> is the best month of the year</a:t>
            </a:r>
          </a:p>
        </p:txBody>
      </p:sp>
      <p:sp>
        <p:nvSpPr>
          <p:cNvPr id="51" name="TextBox 50"/>
          <p:cNvSpPr txBox="1"/>
          <p:nvPr/>
        </p:nvSpPr>
        <p:spPr>
          <a:xfrm>
            <a:off x="6681202" y="3970640"/>
            <a:ext cx="3009303" cy="2554545"/>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pPr marL="278606" indent="-278606">
              <a:buAutoNum type="arabicParenR"/>
            </a:pPr>
            <a:r>
              <a:rPr lang="en-GB" sz="1000" dirty="0">
                <a:latin typeface="Gill Sans MT" panose="020B0502020104020203" pitchFamily="34" charset="77"/>
              </a:rPr>
              <a:t>we are going to </a:t>
            </a:r>
            <a:r>
              <a:rPr lang="en-GB" sz="1000" dirty="0" err="1">
                <a:latin typeface="Gill Sans MT" panose="020B0502020104020203" pitchFamily="34" charset="77"/>
              </a:rPr>
              <a:t>london</a:t>
            </a:r>
            <a:r>
              <a:rPr lang="en-GB" sz="1000" dirty="0">
                <a:latin typeface="Gill Sans MT" panose="020B0502020104020203" pitchFamily="34" charset="77"/>
              </a:rPr>
              <a:t> in the holidays</a:t>
            </a:r>
          </a:p>
          <a:p>
            <a:pPr marL="278606" indent="-278606">
              <a:buAutoNum type="arabicParenR"/>
            </a:pPr>
            <a:r>
              <a:rPr lang="en-GB" sz="1000" dirty="0">
                <a:latin typeface="Gill Sans MT" panose="020B0502020104020203" pitchFamily="34" charset="77"/>
              </a:rPr>
              <a:t>lizzie and jess took a photo at the top of the </a:t>
            </a:r>
            <a:r>
              <a:rPr lang="en-GB" sz="1000" dirty="0" err="1">
                <a:latin typeface="Gill Sans MT" panose="020B0502020104020203" pitchFamily="34" charset="77"/>
              </a:rPr>
              <a:t>eiffel</a:t>
            </a:r>
            <a:r>
              <a:rPr lang="en-GB" sz="1000" dirty="0">
                <a:latin typeface="Gill Sans MT" panose="020B0502020104020203" pitchFamily="34" charset="77"/>
              </a:rPr>
              <a:t> tower </a:t>
            </a:r>
          </a:p>
          <a:p>
            <a:pPr marL="278606" indent="-278606">
              <a:buAutoNum type="arabicParenR"/>
            </a:pPr>
            <a:r>
              <a:rPr lang="en-GB" sz="1000" dirty="0">
                <a:latin typeface="Gill Sans MT" panose="020B0502020104020203" pitchFamily="34" charset="77"/>
              </a:rPr>
              <a:t>we saw a friend in </a:t>
            </a:r>
            <a:r>
              <a:rPr lang="en-GB" sz="1000" dirty="0" err="1">
                <a:latin typeface="Gill Sans MT" panose="020B0502020104020203" pitchFamily="34" charset="77"/>
              </a:rPr>
              <a:t>birmingham</a:t>
            </a:r>
            <a:r>
              <a:rPr lang="en-GB" sz="1000" dirty="0">
                <a:latin typeface="Gill Sans MT" panose="020B0502020104020203" pitchFamily="34" charset="77"/>
              </a:rPr>
              <a:t> and we went shopping in </a:t>
            </a:r>
            <a:r>
              <a:rPr lang="en-GB" sz="1000" dirty="0" err="1">
                <a:latin typeface="Gill Sans MT" panose="020B0502020104020203" pitchFamily="34" charset="77"/>
              </a:rPr>
              <a:t>primark</a:t>
            </a:r>
            <a:r>
              <a:rPr lang="en-GB" sz="1000" dirty="0">
                <a:latin typeface="Gill Sans MT" panose="020B0502020104020203" pitchFamily="34" charset="77"/>
              </a:rPr>
              <a:t> on </a:t>
            </a:r>
            <a:r>
              <a:rPr lang="en-GB" sz="1000" dirty="0" err="1">
                <a:latin typeface="Gill Sans MT" panose="020B0502020104020203" pitchFamily="34" charset="77"/>
              </a:rPr>
              <a:t>saturday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asked </a:t>
            </a:r>
            <a:r>
              <a:rPr lang="en-GB" sz="1000" dirty="0" err="1">
                <a:latin typeface="Gill Sans MT" panose="020B0502020104020203" pitchFamily="34" charset="77"/>
              </a:rPr>
              <a:t>kate</a:t>
            </a:r>
            <a:r>
              <a:rPr lang="en-GB" sz="1000" dirty="0">
                <a:latin typeface="Gill Sans MT" panose="020B0502020104020203" pitchFamily="34" charset="77"/>
              </a:rPr>
              <a:t> what she was wearing on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we want to go to the park on </a:t>
            </a:r>
            <a:r>
              <a:rPr lang="en-GB" sz="1000" dirty="0" err="1">
                <a:latin typeface="Gill Sans MT" panose="020B0502020104020203" pitchFamily="34" charset="77"/>
              </a:rPr>
              <a:t>thursday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gave jane a book she had left it behind</a:t>
            </a:r>
          </a:p>
          <a:p>
            <a:pPr marL="278606" indent="-278606">
              <a:buAutoNum type="arabicParenR"/>
            </a:pPr>
            <a:r>
              <a:rPr lang="en-GB" sz="1000" dirty="0">
                <a:latin typeface="Gill Sans MT" panose="020B0502020104020203" pitchFamily="34" charset="77"/>
              </a:rPr>
              <a:t>it’s nearly </a:t>
            </a:r>
            <a:r>
              <a:rPr lang="en-GB" sz="1000" dirty="0" err="1">
                <a:latin typeface="Gill Sans MT" panose="020B0502020104020203" pitchFamily="34" charset="77"/>
              </a:rPr>
              <a:t>october</a:t>
            </a:r>
            <a:r>
              <a:rPr lang="en-GB" sz="1000" dirty="0">
                <a:latin typeface="Gill Sans MT" panose="020B0502020104020203" pitchFamily="34" charset="77"/>
              </a:rPr>
              <a:t> it’s come round fast</a:t>
            </a:r>
          </a:p>
          <a:p>
            <a:pPr marL="278606" indent="-278606">
              <a:buAutoNum type="arabicParenR"/>
            </a:pPr>
            <a:r>
              <a:rPr lang="en-GB" sz="1000" dirty="0">
                <a:latin typeface="Gill Sans MT" panose="020B0502020104020203" pitchFamily="34" charset="77"/>
              </a:rPr>
              <a:t>my dog is called cedar he is really naughty</a:t>
            </a:r>
          </a:p>
          <a:p>
            <a:pPr marL="278606" indent="-278606">
              <a:buAutoNum type="arabicParenR"/>
            </a:pPr>
            <a:r>
              <a:rPr lang="en-GB" sz="1000" dirty="0">
                <a:latin typeface="Gill Sans MT" panose="020B0502020104020203" pitchFamily="34" charset="77"/>
              </a:rPr>
              <a:t>my cat climbed a tree he got stuck</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think </a:t>
            </a:r>
            <a:r>
              <a:rPr lang="en-GB" sz="1000" dirty="0" err="1">
                <a:latin typeface="Gill Sans MT" panose="020B0502020104020203" pitchFamily="34" charset="77"/>
              </a:rPr>
              <a:t>july</a:t>
            </a:r>
            <a:r>
              <a:rPr lang="en-GB" sz="1000" dirty="0">
                <a:latin typeface="Gill Sans MT" panose="020B0502020104020203" pitchFamily="34" charset="77"/>
              </a:rPr>
              <a:t> is the best month of the year</a:t>
            </a:r>
          </a:p>
        </p:txBody>
      </p:sp>
    </p:spTree>
    <p:extLst>
      <p:ext uri="{BB962C8B-B14F-4D97-AF65-F5344CB8AC3E}">
        <p14:creationId xmlns:p14="http://schemas.microsoft.com/office/powerpoint/2010/main" val="3862149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14" name="TextBox 13"/>
          <p:cNvSpPr txBox="1"/>
          <p:nvPr/>
        </p:nvSpPr>
        <p:spPr>
          <a:xfrm>
            <a:off x="156636" y="608590"/>
            <a:ext cx="3009303" cy="2862322"/>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sister is going shopping on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a:t>
            </a:r>
            <a:r>
              <a:rPr lang="en-GB" sz="1000" dirty="0" err="1">
                <a:latin typeface="Gill Sans MT" panose="020B0502020104020203" pitchFamily="34" charset="77"/>
              </a:rPr>
              <a:t>olympic</a:t>
            </a:r>
            <a:r>
              <a:rPr lang="en-GB" sz="1000" dirty="0">
                <a:latin typeface="Gill Sans MT" panose="020B0502020104020203" pitchFamily="34" charset="77"/>
              </a:rPr>
              <a:t> games are held every four years</a:t>
            </a:r>
          </a:p>
          <a:p>
            <a:pPr marL="278606" indent="-278606">
              <a:buAutoNum type="arabicParenR"/>
            </a:pPr>
            <a:r>
              <a:rPr lang="en-GB" sz="1000" dirty="0">
                <a:latin typeface="Gill Sans MT" panose="020B0502020104020203" pitchFamily="34" charset="77"/>
              </a:rPr>
              <a:t>mum said that </a:t>
            </a:r>
            <a:r>
              <a:rPr lang="en-GB" sz="1000" dirty="0" err="1">
                <a:latin typeface="Gill Sans MT" panose="020B0502020104020203" pitchFamily="34" charset="77"/>
              </a:rPr>
              <a:t>usain</a:t>
            </a:r>
            <a:r>
              <a:rPr lang="en-GB" sz="1000" dirty="0">
                <a:latin typeface="Gill Sans MT" panose="020B0502020104020203" pitchFamily="34" charset="77"/>
              </a:rPr>
              <a:t> bolt is the fastest man alive</a:t>
            </a:r>
          </a:p>
          <a:p>
            <a:pPr marL="278606" indent="-278606">
              <a:buAutoNum type="arabicParenR"/>
            </a:pPr>
            <a:r>
              <a:rPr lang="en-GB" sz="1000" dirty="0">
                <a:latin typeface="Gill Sans MT" panose="020B0502020104020203" pitchFamily="34" charset="77"/>
              </a:rPr>
              <a:t>my favourite film is despicable me </a:t>
            </a:r>
            <a:r>
              <a:rPr lang="en-GB" sz="1000" dirty="0" err="1">
                <a:latin typeface="Gill Sans MT" panose="020B0502020104020203" pitchFamily="34" charset="77"/>
              </a:rPr>
              <a:t>i</a:t>
            </a:r>
            <a:r>
              <a:rPr lang="en-GB" sz="1000" dirty="0">
                <a:latin typeface="Gill Sans MT" panose="020B0502020104020203" pitchFamily="34" charset="77"/>
              </a:rPr>
              <a:t> love it</a:t>
            </a:r>
          </a:p>
          <a:p>
            <a:pPr marL="278606" indent="-278606">
              <a:buAutoNum type="arabicParenR"/>
            </a:pPr>
            <a:r>
              <a:rPr lang="en-GB" sz="1000" dirty="0">
                <a:latin typeface="Gill Sans MT" panose="020B0502020104020203" pitchFamily="34" charset="77"/>
              </a:rPr>
              <a:t>we are watching lion king later</a:t>
            </a:r>
          </a:p>
          <a:p>
            <a:pPr marL="278606" indent="-278606">
              <a:buAutoNum type="arabicParenR"/>
            </a:pPr>
            <a:r>
              <a:rPr lang="en-GB" sz="1000" dirty="0">
                <a:latin typeface="Gill Sans MT" panose="020B0502020104020203" pitchFamily="34" charset="77"/>
              </a:rPr>
              <a:t>my sister </a:t>
            </a:r>
            <a:r>
              <a:rPr lang="en-GB" sz="1000" dirty="0" err="1">
                <a:latin typeface="Gill Sans MT" panose="020B0502020104020203" pitchFamily="34" charset="77"/>
              </a:rPr>
              <a:t>stacy</a:t>
            </a:r>
            <a:r>
              <a:rPr lang="en-GB" sz="1000" dirty="0">
                <a:latin typeface="Gill Sans MT" panose="020B0502020104020203" pitchFamily="34" charset="77"/>
              </a:rPr>
              <a:t> is older than me</a:t>
            </a:r>
          </a:p>
          <a:p>
            <a:pPr marL="278606" indent="-278606">
              <a:buAutoNum type="arabicParenR"/>
            </a:pPr>
            <a:r>
              <a:rPr lang="en-GB" sz="1000" dirty="0">
                <a:latin typeface="Gill Sans MT" panose="020B0502020104020203" pitchFamily="34" charset="77"/>
              </a:rPr>
              <a:t>i hugged my sister she hugged me back</a:t>
            </a:r>
          </a:p>
          <a:p>
            <a:pPr marL="278606" indent="-278606">
              <a:buAutoNum type="arabicParenR"/>
            </a:pPr>
            <a:r>
              <a:rPr lang="en-GB" sz="1000" dirty="0">
                <a:latin typeface="Gill Sans MT" panose="020B0502020104020203" pitchFamily="34" charset="77"/>
              </a:rPr>
              <a:t>i tried to climb the tree </a:t>
            </a:r>
            <a:r>
              <a:rPr lang="en-GB" sz="1000" dirty="0" err="1">
                <a:latin typeface="Gill Sans MT" panose="020B0502020104020203" pitchFamily="34" charset="77"/>
              </a:rPr>
              <a:t>i</a:t>
            </a:r>
            <a:r>
              <a:rPr lang="en-GB" sz="1000" dirty="0">
                <a:latin typeface="Gill Sans MT" panose="020B0502020104020203" pitchFamily="34" charset="77"/>
              </a:rPr>
              <a:t> nearly fell</a:t>
            </a:r>
          </a:p>
          <a:p>
            <a:pPr marL="278606" indent="-278606">
              <a:buAutoNum type="arabicParenR"/>
            </a:pPr>
            <a:r>
              <a:rPr lang="en-GB" sz="1000" dirty="0">
                <a:latin typeface="Gill Sans MT" panose="020B0502020104020203" pitchFamily="34" charset="77"/>
              </a:rPr>
              <a:t>i dropped my new laptop it broke</a:t>
            </a:r>
          </a:p>
          <a:p>
            <a:pPr marL="278606" indent="-278606">
              <a:buAutoNum type="arabicParenR"/>
            </a:pPr>
            <a:r>
              <a:rPr lang="en-GB" sz="1000" dirty="0">
                <a:latin typeface="Gill Sans MT" panose="020B0502020104020203" pitchFamily="34" charset="77"/>
              </a:rPr>
              <a:t>my birthday is in </a:t>
            </a:r>
            <a:r>
              <a:rPr lang="en-GB" sz="1000" dirty="0" err="1">
                <a:latin typeface="Gill Sans MT" panose="020B0502020104020203" pitchFamily="34" charset="77"/>
              </a:rPr>
              <a:t>december</a:t>
            </a:r>
            <a:r>
              <a:rPr lang="en-GB" sz="1000" dirty="0">
                <a:latin typeface="Gill Sans MT" panose="020B0502020104020203" pitchFamily="34" charset="77"/>
              </a:rPr>
              <a:t> it is a        week before </a:t>
            </a:r>
            <a:r>
              <a:rPr lang="en-GB" sz="1000" dirty="0" err="1">
                <a:latin typeface="Gill Sans MT" panose="020B0502020104020203" pitchFamily="34" charset="77"/>
              </a:rPr>
              <a:t>christmas</a:t>
            </a:r>
            <a:r>
              <a:rPr lang="en-GB" sz="1000" dirty="0">
                <a:latin typeface="Gill Sans MT" panose="020B0502020104020203" pitchFamily="34" charset="77"/>
              </a:rPr>
              <a:t> </a:t>
            </a:r>
          </a:p>
          <a:p>
            <a:pPr marL="278606" indent="-278606">
              <a:buAutoNum type="arabicParenR"/>
            </a:pPr>
            <a:endParaRPr lang="en-GB" sz="1000" dirty="0">
              <a:latin typeface="Gill Sans MT" panose="020B0502020104020203" pitchFamily="34" charset="77"/>
            </a:endParaRP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2" name="Rounded Rectangle 31"/>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33" name="Oval 32"/>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34" name="Rounded Rectangle 33"/>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35" name="Oval 34"/>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42" name="Rounded Rectangle 4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43" name="Oval 4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69" name="Rounded Rectangle 68"/>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70" name="Oval 69"/>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sp>
        <p:nvSpPr>
          <p:cNvPr id="71" name="Rounded Rectangle 70"/>
          <p:cNvSpPr/>
          <p:nvPr/>
        </p:nvSpPr>
        <p:spPr>
          <a:xfrm>
            <a:off x="6772924" y="3608932"/>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72" name="Oval 71"/>
          <p:cNvSpPr/>
          <p:nvPr/>
        </p:nvSpPr>
        <p:spPr>
          <a:xfrm>
            <a:off x="9061585" y="3556269"/>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789095" y="2749944"/>
            <a:ext cx="393299" cy="538198"/>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352351" y="6124603"/>
            <a:ext cx="393299" cy="538198"/>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037252" y="6110907"/>
            <a:ext cx="393299" cy="538198"/>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752529" y="6105293"/>
            <a:ext cx="393299" cy="538198"/>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037253" y="2757171"/>
            <a:ext cx="393299" cy="538198"/>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352350" y="2761811"/>
            <a:ext cx="393299" cy="538198"/>
          </a:xfrm>
          <a:prstGeom prst="rect">
            <a:avLst/>
          </a:prstGeom>
        </p:spPr>
      </p:pic>
      <p:sp>
        <p:nvSpPr>
          <p:cNvPr id="41" name="TextBox 40"/>
          <p:cNvSpPr txBox="1"/>
          <p:nvPr/>
        </p:nvSpPr>
        <p:spPr>
          <a:xfrm>
            <a:off x="3392902" y="594150"/>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sister is going shopping on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a:t>
            </a:r>
            <a:r>
              <a:rPr lang="en-GB" sz="1000" dirty="0" err="1">
                <a:latin typeface="Gill Sans MT" panose="020B0502020104020203" pitchFamily="34" charset="77"/>
              </a:rPr>
              <a:t>olympic</a:t>
            </a:r>
            <a:r>
              <a:rPr lang="en-GB" sz="1000" dirty="0">
                <a:latin typeface="Gill Sans MT" panose="020B0502020104020203" pitchFamily="34" charset="77"/>
              </a:rPr>
              <a:t> games are held every four years</a:t>
            </a:r>
          </a:p>
          <a:p>
            <a:pPr marL="278606" indent="-278606">
              <a:buAutoNum type="arabicParenR"/>
            </a:pPr>
            <a:r>
              <a:rPr lang="en-GB" sz="1000" dirty="0">
                <a:latin typeface="Gill Sans MT" panose="020B0502020104020203" pitchFamily="34" charset="77"/>
              </a:rPr>
              <a:t>mum said that </a:t>
            </a:r>
            <a:r>
              <a:rPr lang="en-GB" sz="1000" dirty="0" err="1">
                <a:latin typeface="Gill Sans MT" panose="020B0502020104020203" pitchFamily="34" charset="77"/>
              </a:rPr>
              <a:t>usain</a:t>
            </a:r>
            <a:r>
              <a:rPr lang="en-GB" sz="1000" dirty="0">
                <a:latin typeface="Gill Sans MT" panose="020B0502020104020203" pitchFamily="34" charset="77"/>
              </a:rPr>
              <a:t> bolt is the fastest man alive</a:t>
            </a:r>
          </a:p>
          <a:p>
            <a:pPr marL="278606" indent="-278606">
              <a:buAutoNum type="arabicParenR"/>
            </a:pPr>
            <a:r>
              <a:rPr lang="en-GB" sz="1000" dirty="0">
                <a:latin typeface="Gill Sans MT" panose="020B0502020104020203" pitchFamily="34" charset="77"/>
              </a:rPr>
              <a:t>my favourite film is despicable me </a:t>
            </a:r>
            <a:r>
              <a:rPr lang="en-GB" sz="1000" dirty="0" err="1">
                <a:latin typeface="Gill Sans MT" panose="020B0502020104020203" pitchFamily="34" charset="77"/>
              </a:rPr>
              <a:t>i</a:t>
            </a:r>
            <a:r>
              <a:rPr lang="en-GB" sz="1000" dirty="0">
                <a:latin typeface="Gill Sans MT" panose="020B0502020104020203" pitchFamily="34" charset="77"/>
              </a:rPr>
              <a:t> love it</a:t>
            </a:r>
          </a:p>
          <a:p>
            <a:pPr marL="278606" indent="-278606">
              <a:buAutoNum type="arabicParenR"/>
            </a:pPr>
            <a:r>
              <a:rPr lang="en-GB" sz="1000" dirty="0">
                <a:latin typeface="Gill Sans MT" panose="020B0502020104020203" pitchFamily="34" charset="77"/>
              </a:rPr>
              <a:t>we are watching lion king later</a:t>
            </a:r>
          </a:p>
          <a:p>
            <a:pPr marL="278606" indent="-278606">
              <a:buAutoNum type="arabicParenR"/>
            </a:pPr>
            <a:r>
              <a:rPr lang="en-GB" sz="1000" dirty="0">
                <a:latin typeface="Gill Sans MT" panose="020B0502020104020203" pitchFamily="34" charset="77"/>
              </a:rPr>
              <a:t>my sister </a:t>
            </a:r>
            <a:r>
              <a:rPr lang="en-GB" sz="1000" dirty="0" err="1">
                <a:latin typeface="Gill Sans MT" panose="020B0502020104020203" pitchFamily="34" charset="77"/>
              </a:rPr>
              <a:t>stacy</a:t>
            </a:r>
            <a:r>
              <a:rPr lang="en-GB" sz="1000" dirty="0">
                <a:latin typeface="Gill Sans MT" panose="020B0502020104020203" pitchFamily="34" charset="77"/>
              </a:rPr>
              <a:t> is older than me</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hugged my sister she hugged me back</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tried to climb the tree </a:t>
            </a:r>
            <a:r>
              <a:rPr lang="en-GB" sz="1000" dirty="0" err="1">
                <a:latin typeface="Gill Sans MT" panose="020B0502020104020203" pitchFamily="34" charset="77"/>
              </a:rPr>
              <a:t>i</a:t>
            </a:r>
            <a:r>
              <a:rPr lang="en-GB" sz="1000" dirty="0">
                <a:latin typeface="Gill Sans MT" panose="020B0502020104020203" pitchFamily="34" charset="77"/>
              </a:rPr>
              <a:t> nearly fell</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dropped my new laptop it broke</a:t>
            </a:r>
          </a:p>
          <a:p>
            <a:pPr marL="278606" indent="-278606">
              <a:buAutoNum type="arabicParenR"/>
            </a:pPr>
            <a:r>
              <a:rPr lang="en-GB" sz="1000" dirty="0">
                <a:latin typeface="Gill Sans MT" panose="020B0502020104020203" pitchFamily="34" charset="77"/>
              </a:rPr>
              <a:t>my birthday is in </a:t>
            </a:r>
            <a:r>
              <a:rPr lang="en-GB" sz="1000" dirty="0" err="1">
                <a:latin typeface="Gill Sans MT" panose="020B0502020104020203" pitchFamily="34" charset="77"/>
              </a:rPr>
              <a:t>december</a:t>
            </a:r>
            <a:r>
              <a:rPr lang="en-GB" sz="1000" dirty="0">
                <a:latin typeface="Gill Sans MT" panose="020B0502020104020203" pitchFamily="34" charset="77"/>
              </a:rPr>
              <a:t> it is a        week before </a:t>
            </a:r>
            <a:r>
              <a:rPr lang="en-GB" sz="1000" dirty="0" err="1">
                <a:latin typeface="Gill Sans MT" panose="020B0502020104020203" pitchFamily="34" charset="77"/>
              </a:rPr>
              <a:t>christmas</a:t>
            </a:r>
            <a:r>
              <a:rPr lang="en-GB" sz="1000" dirty="0">
                <a:latin typeface="Gill Sans MT" panose="020B0502020104020203" pitchFamily="34" charset="77"/>
              </a:rPr>
              <a:t> </a:t>
            </a:r>
          </a:p>
        </p:txBody>
      </p:sp>
      <p:sp>
        <p:nvSpPr>
          <p:cNvPr id="45" name="TextBox 44"/>
          <p:cNvSpPr txBox="1"/>
          <p:nvPr/>
        </p:nvSpPr>
        <p:spPr>
          <a:xfrm>
            <a:off x="6709537" y="628693"/>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sister is going shopping on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a:t>
            </a:r>
            <a:r>
              <a:rPr lang="en-GB" sz="1000" dirty="0" err="1">
                <a:latin typeface="Gill Sans MT" panose="020B0502020104020203" pitchFamily="34" charset="77"/>
              </a:rPr>
              <a:t>olympic</a:t>
            </a:r>
            <a:r>
              <a:rPr lang="en-GB" sz="1000" dirty="0">
                <a:latin typeface="Gill Sans MT" panose="020B0502020104020203" pitchFamily="34" charset="77"/>
              </a:rPr>
              <a:t> games are held every four years</a:t>
            </a:r>
          </a:p>
          <a:p>
            <a:pPr marL="278606" indent="-278606">
              <a:buAutoNum type="arabicParenR"/>
            </a:pPr>
            <a:r>
              <a:rPr lang="en-GB" sz="1000" dirty="0">
                <a:latin typeface="Gill Sans MT" panose="020B0502020104020203" pitchFamily="34" charset="77"/>
              </a:rPr>
              <a:t>mum said that </a:t>
            </a:r>
            <a:r>
              <a:rPr lang="en-GB" sz="1000" dirty="0" err="1">
                <a:latin typeface="Gill Sans MT" panose="020B0502020104020203" pitchFamily="34" charset="77"/>
              </a:rPr>
              <a:t>usain</a:t>
            </a:r>
            <a:r>
              <a:rPr lang="en-GB" sz="1000" dirty="0">
                <a:latin typeface="Gill Sans MT" panose="020B0502020104020203" pitchFamily="34" charset="77"/>
              </a:rPr>
              <a:t> bolt is the fastest man alive</a:t>
            </a:r>
          </a:p>
          <a:p>
            <a:pPr marL="278606" indent="-278606">
              <a:buAutoNum type="arabicParenR"/>
            </a:pPr>
            <a:r>
              <a:rPr lang="en-GB" sz="1000" dirty="0">
                <a:latin typeface="Gill Sans MT" panose="020B0502020104020203" pitchFamily="34" charset="77"/>
              </a:rPr>
              <a:t>my favourite film is despicable me </a:t>
            </a:r>
            <a:r>
              <a:rPr lang="en-GB" sz="1000" dirty="0" err="1">
                <a:latin typeface="Gill Sans MT" panose="020B0502020104020203" pitchFamily="34" charset="77"/>
              </a:rPr>
              <a:t>i</a:t>
            </a:r>
            <a:r>
              <a:rPr lang="en-GB" sz="1000" dirty="0">
                <a:latin typeface="Gill Sans MT" panose="020B0502020104020203" pitchFamily="34" charset="77"/>
              </a:rPr>
              <a:t> love it</a:t>
            </a:r>
          </a:p>
          <a:p>
            <a:pPr marL="278606" indent="-278606">
              <a:buAutoNum type="arabicParenR"/>
            </a:pPr>
            <a:r>
              <a:rPr lang="en-GB" sz="1000" dirty="0">
                <a:latin typeface="Gill Sans MT" panose="020B0502020104020203" pitchFamily="34" charset="77"/>
              </a:rPr>
              <a:t>we are watching lion king later</a:t>
            </a:r>
          </a:p>
          <a:p>
            <a:pPr marL="278606" indent="-278606">
              <a:buAutoNum type="arabicParenR"/>
            </a:pPr>
            <a:r>
              <a:rPr lang="en-GB" sz="1000" dirty="0">
                <a:latin typeface="Gill Sans MT" panose="020B0502020104020203" pitchFamily="34" charset="77"/>
              </a:rPr>
              <a:t>my sister </a:t>
            </a:r>
            <a:r>
              <a:rPr lang="en-GB" sz="1000" dirty="0" err="1">
                <a:latin typeface="Gill Sans MT" panose="020B0502020104020203" pitchFamily="34" charset="77"/>
              </a:rPr>
              <a:t>stacy</a:t>
            </a:r>
            <a:r>
              <a:rPr lang="en-GB" sz="1000" dirty="0">
                <a:latin typeface="Gill Sans MT" panose="020B0502020104020203" pitchFamily="34" charset="77"/>
              </a:rPr>
              <a:t> is older than me</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hugged my sister she hugged me back</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tried to climb the tree </a:t>
            </a:r>
            <a:r>
              <a:rPr lang="en-GB" sz="1000" dirty="0" err="1">
                <a:latin typeface="Gill Sans MT" panose="020B0502020104020203" pitchFamily="34" charset="77"/>
              </a:rPr>
              <a:t>i</a:t>
            </a:r>
            <a:r>
              <a:rPr lang="en-GB" sz="1000" dirty="0">
                <a:latin typeface="Gill Sans MT" panose="020B0502020104020203" pitchFamily="34" charset="77"/>
              </a:rPr>
              <a:t> nearly fell</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dropped my new laptop it broke</a:t>
            </a:r>
          </a:p>
          <a:p>
            <a:pPr marL="278606" indent="-278606">
              <a:buAutoNum type="arabicParenR"/>
            </a:pPr>
            <a:r>
              <a:rPr lang="en-GB" sz="1000" dirty="0">
                <a:latin typeface="Gill Sans MT" panose="020B0502020104020203" pitchFamily="34" charset="77"/>
              </a:rPr>
              <a:t>my birthday is in </a:t>
            </a:r>
            <a:r>
              <a:rPr lang="en-GB" sz="1000" dirty="0" err="1">
                <a:latin typeface="Gill Sans MT" panose="020B0502020104020203" pitchFamily="34" charset="77"/>
              </a:rPr>
              <a:t>december</a:t>
            </a:r>
            <a:r>
              <a:rPr lang="en-GB" sz="1000" dirty="0">
                <a:latin typeface="Gill Sans MT" panose="020B0502020104020203" pitchFamily="34" charset="77"/>
              </a:rPr>
              <a:t> it is a        week before </a:t>
            </a:r>
            <a:r>
              <a:rPr lang="en-GB" sz="1000" dirty="0" err="1">
                <a:latin typeface="Gill Sans MT" panose="020B0502020104020203" pitchFamily="34" charset="77"/>
              </a:rPr>
              <a:t>christmas</a:t>
            </a:r>
            <a:r>
              <a:rPr lang="en-GB" sz="1000" dirty="0">
                <a:latin typeface="Gill Sans MT" panose="020B0502020104020203" pitchFamily="34" charset="77"/>
              </a:rPr>
              <a:t> </a:t>
            </a:r>
          </a:p>
        </p:txBody>
      </p:sp>
      <p:sp>
        <p:nvSpPr>
          <p:cNvPr id="46" name="TextBox 45"/>
          <p:cNvSpPr txBox="1"/>
          <p:nvPr/>
        </p:nvSpPr>
        <p:spPr>
          <a:xfrm>
            <a:off x="123405" y="3993335"/>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sister is going shopping on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a:t>
            </a:r>
            <a:r>
              <a:rPr lang="en-GB" sz="1000" dirty="0" err="1">
                <a:latin typeface="Gill Sans MT" panose="020B0502020104020203" pitchFamily="34" charset="77"/>
              </a:rPr>
              <a:t>olympic</a:t>
            </a:r>
            <a:r>
              <a:rPr lang="en-GB" sz="1000" dirty="0">
                <a:latin typeface="Gill Sans MT" panose="020B0502020104020203" pitchFamily="34" charset="77"/>
              </a:rPr>
              <a:t> games are held every four years</a:t>
            </a:r>
          </a:p>
          <a:p>
            <a:pPr marL="278606" indent="-278606">
              <a:buAutoNum type="arabicParenR"/>
            </a:pPr>
            <a:r>
              <a:rPr lang="en-GB" sz="1000" dirty="0">
                <a:latin typeface="Gill Sans MT" panose="020B0502020104020203" pitchFamily="34" charset="77"/>
              </a:rPr>
              <a:t>mum said that </a:t>
            </a:r>
            <a:r>
              <a:rPr lang="en-GB" sz="1000" dirty="0" err="1">
                <a:latin typeface="Gill Sans MT" panose="020B0502020104020203" pitchFamily="34" charset="77"/>
              </a:rPr>
              <a:t>usain</a:t>
            </a:r>
            <a:r>
              <a:rPr lang="en-GB" sz="1000" dirty="0">
                <a:latin typeface="Gill Sans MT" panose="020B0502020104020203" pitchFamily="34" charset="77"/>
              </a:rPr>
              <a:t> bolt is the fastest man alive</a:t>
            </a:r>
          </a:p>
          <a:p>
            <a:pPr marL="278606" indent="-278606">
              <a:buAutoNum type="arabicParenR"/>
            </a:pPr>
            <a:r>
              <a:rPr lang="en-GB" sz="1000" dirty="0">
                <a:latin typeface="Gill Sans MT" panose="020B0502020104020203" pitchFamily="34" charset="77"/>
              </a:rPr>
              <a:t>my favourite film is despicable me </a:t>
            </a:r>
            <a:r>
              <a:rPr lang="en-GB" sz="1000" dirty="0" err="1">
                <a:latin typeface="Gill Sans MT" panose="020B0502020104020203" pitchFamily="34" charset="77"/>
              </a:rPr>
              <a:t>i</a:t>
            </a:r>
            <a:r>
              <a:rPr lang="en-GB" sz="1000" dirty="0">
                <a:latin typeface="Gill Sans MT" panose="020B0502020104020203" pitchFamily="34" charset="77"/>
              </a:rPr>
              <a:t> love it</a:t>
            </a:r>
          </a:p>
          <a:p>
            <a:pPr marL="278606" indent="-278606">
              <a:buAutoNum type="arabicParenR"/>
            </a:pPr>
            <a:r>
              <a:rPr lang="en-GB" sz="1000" dirty="0">
                <a:latin typeface="Gill Sans MT" panose="020B0502020104020203" pitchFamily="34" charset="77"/>
              </a:rPr>
              <a:t>we are watching lion king later</a:t>
            </a:r>
          </a:p>
          <a:p>
            <a:pPr marL="278606" indent="-278606">
              <a:buAutoNum type="arabicParenR"/>
            </a:pPr>
            <a:r>
              <a:rPr lang="en-GB" sz="1000" dirty="0">
                <a:latin typeface="Gill Sans MT" panose="020B0502020104020203" pitchFamily="34" charset="77"/>
              </a:rPr>
              <a:t>my sister </a:t>
            </a:r>
            <a:r>
              <a:rPr lang="en-GB" sz="1000" dirty="0" err="1">
                <a:latin typeface="Gill Sans MT" panose="020B0502020104020203" pitchFamily="34" charset="77"/>
              </a:rPr>
              <a:t>stacy</a:t>
            </a:r>
            <a:r>
              <a:rPr lang="en-GB" sz="1000" dirty="0">
                <a:latin typeface="Gill Sans MT" panose="020B0502020104020203" pitchFamily="34" charset="77"/>
              </a:rPr>
              <a:t> is older than me</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hugged my sister she hugged me back</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tried to climb the tree </a:t>
            </a:r>
            <a:r>
              <a:rPr lang="en-GB" sz="1000" dirty="0" err="1">
                <a:latin typeface="Gill Sans MT" panose="020B0502020104020203" pitchFamily="34" charset="77"/>
              </a:rPr>
              <a:t>i</a:t>
            </a:r>
            <a:r>
              <a:rPr lang="en-GB" sz="1000" dirty="0">
                <a:latin typeface="Gill Sans MT" panose="020B0502020104020203" pitchFamily="34" charset="77"/>
              </a:rPr>
              <a:t> nearly fell</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dropped my new laptop it broke</a:t>
            </a:r>
          </a:p>
          <a:p>
            <a:pPr marL="278606" indent="-278606">
              <a:buAutoNum type="arabicParenR"/>
            </a:pPr>
            <a:r>
              <a:rPr lang="en-GB" sz="1000" dirty="0">
                <a:latin typeface="Gill Sans MT" panose="020B0502020104020203" pitchFamily="34" charset="77"/>
              </a:rPr>
              <a:t>my birthday is in </a:t>
            </a:r>
            <a:r>
              <a:rPr lang="en-GB" sz="1000" dirty="0" err="1">
                <a:latin typeface="Gill Sans MT" panose="020B0502020104020203" pitchFamily="34" charset="77"/>
              </a:rPr>
              <a:t>december</a:t>
            </a:r>
            <a:r>
              <a:rPr lang="en-GB" sz="1000" dirty="0">
                <a:latin typeface="Gill Sans MT" panose="020B0502020104020203" pitchFamily="34" charset="77"/>
              </a:rPr>
              <a:t> it is a        week before </a:t>
            </a:r>
            <a:r>
              <a:rPr lang="en-GB" sz="1000" dirty="0" err="1">
                <a:latin typeface="Gill Sans MT" panose="020B0502020104020203" pitchFamily="34" charset="77"/>
              </a:rPr>
              <a:t>christmas</a:t>
            </a:r>
            <a:r>
              <a:rPr lang="en-GB" sz="1000" dirty="0">
                <a:latin typeface="Gill Sans MT" panose="020B0502020104020203" pitchFamily="34" charset="77"/>
              </a:rPr>
              <a:t> </a:t>
            </a:r>
          </a:p>
        </p:txBody>
      </p:sp>
      <p:sp>
        <p:nvSpPr>
          <p:cNvPr id="50" name="TextBox 49"/>
          <p:cNvSpPr txBox="1"/>
          <p:nvPr/>
        </p:nvSpPr>
        <p:spPr>
          <a:xfrm>
            <a:off x="3365614" y="3970640"/>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sister is going shopping on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a:t>
            </a:r>
            <a:r>
              <a:rPr lang="en-GB" sz="1000" dirty="0" err="1">
                <a:latin typeface="Gill Sans MT" panose="020B0502020104020203" pitchFamily="34" charset="77"/>
              </a:rPr>
              <a:t>olympic</a:t>
            </a:r>
            <a:r>
              <a:rPr lang="en-GB" sz="1000" dirty="0">
                <a:latin typeface="Gill Sans MT" panose="020B0502020104020203" pitchFamily="34" charset="77"/>
              </a:rPr>
              <a:t> games are held every four years</a:t>
            </a:r>
          </a:p>
          <a:p>
            <a:pPr marL="278606" indent="-278606">
              <a:buAutoNum type="arabicParenR"/>
            </a:pPr>
            <a:r>
              <a:rPr lang="en-GB" sz="1000" dirty="0">
                <a:latin typeface="Gill Sans MT" panose="020B0502020104020203" pitchFamily="34" charset="77"/>
              </a:rPr>
              <a:t>mum said that </a:t>
            </a:r>
            <a:r>
              <a:rPr lang="en-GB" sz="1000" dirty="0" err="1">
                <a:latin typeface="Gill Sans MT" panose="020B0502020104020203" pitchFamily="34" charset="77"/>
              </a:rPr>
              <a:t>usain</a:t>
            </a:r>
            <a:r>
              <a:rPr lang="en-GB" sz="1000" dirty="0">
                <a:latin typeface="Gill Sans MT" panose="020B0502020104020203" pitchFamily="34" charset="77"/>
              </a:rPr>
              <a:t> bolt is the fastest man alive</a:t>
            </a:r>
          </a:p>
          <a:p>
            <a:pPr marL="278606" indent="-278606">
              <a:buAutoNum type="arabicParenR"/>
            </a:pPr>
            <a:r>
              <a:rPr lang="en-GB" sz="1000" dirty="0">
                <a:latin typeface="Gill Sans MT" panose="020B0502020104020203" pitchFamily="34" charset="77"/>
              </a:rPr>
              <a:t>my favourite film is despicable me </a:t>
            </a:r>
            <a:r>
              <a:rPr lang="en-GB" sz="1000" dirty="0" err="1">
                <a:latin typeface="Gill Sans MT" panose="020B0502020104020203" pitchFamily="34" charset="77"/>
              </a:rPr>
              <a:t>i</a:t>
            </a:r>
            <a:r>
              <a:rPr lang="en-GB" sz="1000" dirty="0">
                <a:latin typeface="Gill Sans MT" panose="020B0502020104020203" pitchFamily="34" charset="77"/>
              </a:rPr>
              <a:t> love it</a:t>
            </a:r>
          </a:p>
          <a:p>
            <a:pPr marL="278606" indent="-278606">
              <a:buAutoNum type="arabicParenR"/>
            </a:pPr>
            <a:r>
              <a:rPr lang="en-GB" sz="1000" dirty="0">
                <a:latin typeface="Gill Sans MT" panose="020B0502020104020203" pitchFamily="34" charset="77"/>
              </a:rPr>
              <a:t>we are watching lion king later</a:t>
            </a:r>
          </a:p>
          <a:p>
            <a:pPr marL="278606" indent="-278606">
              <a:buAutoNum type="arabicParenR"/>
            </a:pPr>
            <a:r>
              <a:rPr lang="en-GB" sz="1000" dirty="0">
                <a:latin typeface="Gill Sans MT" panose="020B0502020104020203" pitchFamily="34" charset="77"/>
              </a:rPr>
              <a:t>my sister </a:t>
            </a:r>
            <a:r>
              <a:rPr lang="en-GB" sz="1000" dirty="0" err="1">
                <a:latin typeface="Gill Sans MT" panose="020B0502020104020203" pitchFamily="34" charset="77"/>
              </a:rPr>
              <a:t>stacy</a:t>
            </a:r>
            <a:r>
              <a:rPr lang="en-GB" sz="1000" dirty="0">
                <a:latin typeface="Gill Sans MT" panose="020B0502020104020203" pitchFamily="34" charset="77"/>
              </a:rPr>
              <a:t> is older than me</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hugged my sister she hugged me back</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tried to climb the tree </a:t>
            </a:r>
            <a:r>
              <a:rPr lang="en-GB" sz="1000" dirty="0" err="1">
                <a:latin typeface="Gill Sans MT" panose="020B0502020104020203" pitchFamily="34" charset="77"/>
              </a:rPr>
              <a:t>i</a:t>
            </a:r>
            <a:r>
              <a:rPr lang="en-GB" sz="1000" dirty="0">
                <a:latin typeface="Gill Sans MT" panose="020B0502020104020203" pitchFamily="34" charset="77"/>
              </a:rPr>
              <a:t> nearly fell</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dropped my new laptop it broke</a:t>
            </a:r>
          </a:p>
          <a:p>
            <a:pPr marL="278606" indent="-278606">
              <a:buAutoNum type="arabicParenR"/>
            </a:pPr>
            <a:r>
              <a:rPr lang="en-GB" sz="1000" dirty="0">
                <a:latin typeface="Gill Sans MT" panose="020B0502020104020203" pitchFamily="34" charset="77"/>
              </a:rPr>
              <a:t>my birthday is in </a:t>
            </a:r>
            <a:r>
              <a:rPr lang="en-GB" sz="1000" dirty="0" err="1">
                <a:latin typeface="Gill Sans MT" panose="020B0502020104020203" pitchFamily="34" charset="77"/>
              </a:rPr>
              <a:t>december</a:t>
            </a:r>
            <a:r>
              <a:rPr lang="en-GB" sz="1000" dirty="0">
                <a:latin typeface="Gill Sans MT" panose="020B0502020104020203" pitchFamily="34" charset="77"/>
              </a:rPr>
              <a:t> it is a        week before </a:t>
            </a:r>
            <a:r>
              <a:rPr lang="en-GB" sz="1000" dirty="0" err="1">
                <a:latin typeface="Gill Sans MT" panose="020B0502020104020203" pitchFamily="34" charset="77"/>
              </a:rPr>
              <a:t>christmas</a:t>
            </a:r>
            <a:r>
              <a:rPr lang="en-GB" sz="1000" dirty="0">
                <a:latin typeface="Gill Sans MT" panose="020B0502020104020203" pitchFamily="34" charset="77"/>
              </a:rPr>
              <a:t> </a:t>
            </a:r>
          </a:p>
        </p:txBody>
      </p:sp>
      <p:sp>
        <p:nvSpPr>
          <p:cNvPr id="51" name="TextBox 50"/>
          <p:cNvSpPr txBox="1"/>
          <p:nvPr/>
        </p:nvSpPr>
        <p:spPr>
          <a:xfrm>
            <a:off x="6681202" y="3970640"/>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sister is going shopping on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the </a:t>
            </a:r>
            <a:r>
              <a:rPr lang="en-GB" sz="1000" dirty="0" err="1">
                <a:latin typeface="Gill Sans MT" panose="020B0502020104020203" pitchFamily="34" charset="77"/>
              </a:rPr>
              <a:t>olympic</a:t>
            </a:r>
            <a:r>
              <a:rPr lang="en-GB" sz="1000" dirty="0">
                <a:latin typeface="Gill Sans MT" panose="020B0502020104020203" pitchFamily="34" charset="77"/>
              </a:rPr>
              <a:t> games are held every four years</a:t>
            </a:r>
          </a:p>
          <a:p>
            <a:pPr marL="278606" indent="-278606">
              <a:buAutoNum type="arabicParenR"/>
            </a:pPr>
            <a:r>
              <a:rPr lang="en-GB" sz="1000" dirty="0">
                <a:latin typeface="Gill Sans MT" panose="020B0502020104020203" pitchFamily="34" charset="77"/>
              </a:rPr>
              <a:t>mum said that </a:t>
            </a:r>
            <a:r>
              <a:rPr lang="en-GB" sz="1000" dirty="0" err="1">
                <a:latin typeface="Gill Sans MT" panose="020B0502020104020203" pitchFamily="34" charset="77"/>
              </a:rPr>
              <a:t>usain</a:t>
            </a:r>
            <a:r>
              <a:rPr lang="en-GB" sz="1000" dirty="0">
                <a:latin typeface="Gill Sans MT" panose="020B0502020104020203" pitchFamily="34" charset="77"/>
              </a:rPr>
              <a:t> bolt is the fastest man alive</a:t>
            </a:r>
          </a:p>
          <a:p>
            <a:pPr marL="278606" indent="-278606">
              <a:buAutoNum type="arabicParenR"/>
            </a:pPr>
            <a:r>
              <a:rPr lang="en-GB" sz="1000" dirty="0">
                <a:latin typeface="Gill Sans MT" panose="020B0502020104020203" pitchFamily="34" charset="77"/>
              </a:rPr>
              <a:t>my favourite film is despicable me </a:t>
            </a:r>
            <a:r>
              <a:rPr lang="en-GB" sz="1000" dirty="0" err="1">
                <a:latin typeface="Gill Sans MT" panose="020B0502020104020203" pitchFamily="34" charset="77"/>
              </a:rPr>
              <a:t>i</a:t>
            </a:r>
            <a:r>
              <a:rPr lang="en-GB" sz="1000" dirty="0">
                <a:latin typeface="Gill Sans MT" panose="020B0502020104020203" pitchFamily="34" charset="77"/>
              </a:rPr>
              <a:t> love it</a:t>
            </a:r>
          </a:p>
          <a:p>
            <a:pPr marL="278606" indent="-278606">
              <a:buAutoNum type="arabicParenR"/>
            </a:pPr>
            <a:r>
              <a:rPr lang="en-GB" sz="1000" dirty="0">
                <a:latin typeface="Gill Sans MT" panose="020B0502020104020203" pitchFamily="34" charset="77"/>
              </a:rPr>
              <a:t>we are watching lion king later</a:t>
            </a:r>
          </a:p>
          <a:p>
            <a:pPr marL="278606" indent="-278606">
              <a:buAutoNum type="arabicParenR"/>
            </a:pPr>
            <a:r>
              <a:rPr lang="en-GB" sz="1000" dirty="0">
                <a:latin typeface="Gill Sans MT" panose="020B0502020104020203" pitchFamily="34" charset="77"/>
              </a:rPr>
              <a:t>my sister </a:t>
            </a:r>
            <a:r>
              <a:rPr lang="en-GB" sz="1000" dirty="0" err="1">
                <a:latin typeface="Gill Sans MT" panose="020B0502020104020203" pitchFamily="34" charset="77"/>
              </a:rPr>
              <a:t>stacy</a:t>
            </a:r>
            <a:r>
              <a:rPr lang="en-GB" sz="1000" dirty="0">
                <a:latin typeface="Gill Sans MT" panose="020B0502020104020203" pitchFamily="34" charset="77"/>
              </a:rPr>
              <a:t> is older than me</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hugged my sister she hugged me back</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tried to climb the tree </a:t>
            </a:r>
            <a:r>
              <a:rPr lang="en-GB" sz="1000" dirty="0" err="1">
                <a:latin typeface="Gill Sans MT" panose="020B0502020104020203" pitchFamily="34" charset="77"/>
              </a:rPr>
              <a:t>i</a:t>
            </a:r>
            <a:r>
              <a:rPr lang="en-GB" sz="1000" dirty="0">
                <a:latin typeface="Gill Sans MT" panose="020B0502020104020203" pitchFamily="34" charset="77"/>
              </a:rPr>
              <a:t> nearly fell</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dropped my new laptop it broke</a:t>
            </a:r>
          </a:p>
          <a:p>
            <a:pPr marL="278606" indent="-278606">
              <a:buAutoNum type="arabicParenR"/>
            </a:pPr>
            <a:r>
              <a:rPr lang="en-GB" sz="1000" dirty="0">
                <a:latin typeface="Gill Sans MT" panose="020B0502020104020203" pitchFamily="34" charset="77"/>
              </a:rPr>
              <a:t>my birthday is in </a:t>
            </a:r>
            <a:r>
              <a:rPr lang="en-GB" sz="1000" dirty="0" err="1">
                <a:latin typeface="Gill Sans MT" panose="020B0502020104020203" pitchFamily="34" charset="77"/>
              </a:rPr>
              <a:t>december</a:t>
            </a:r>
            <a:r>
              <a:rPr lang="en-GB" sz="1000" dirty="0">
                <a:latin typeface="Gill Sans MT" panose="020B0502020104020203" pitchFamily="34" charset="77"/>
              </a:rPr>
              <a:t> it is a        week before </a:t>
            </a:r>
            <a:r>
              <a:rPr lang="en-GB" sz="1000" dirty="0" err="1">
                <a:latin typeface="Gill Sans MT" panose="020B0502020104020203" pitchFamily="34" charset="77"/>
              </a:rPr>
              <a:t>christmas</a:t>
            </a:r>
            <a:r>
              <a:rPr lang="en-GB" sz="1000" dirty="0">
                <a:latin typeface="Gill Sans MT" panose="020B0502020104020203" pitchFamily="34" charset="77"/>
              </a:rPr>
              <a:t> </a:t>
            </a:r>
          </a:p>
        </p:txBody>
      </p:sp>
    </p:spTree>
    <p:extLst>
      <p:ext uri="{BB962C8B-B14F-4D97-AF65-F5344CB8AC3E}">
        <p14:creationId xmlns:p14="http://schemas.microsoft.com/office/powerpoint/2010/main" val="904900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14" name="TextBox 13"/>
          <p:cNvSpPr txBox="1"/>
          <p:nvPr/>
        </p:nvSpPr>
        <p:spPr>
          <a:xfrm>
            <a:off x="156636" y="608590"/>
            <a:ext cx="3009303" cy="2862322"/>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i need to go to see </a:t>
            </a:r>
            <a:r>
              <a:rPr lang="en-GB" sz="1000" dirty="0" err="1">
                <a:latin typeface="Gill Sans MT" panose="020B0502020104020203" pitchFamily="34" charset="77"/>
              </a:rPr>
              <a:t>dr</a:t>
            </a:r>
            <a:r>
              <a:rPr lang="en-GB" sz="1000" dirty="0">
                <a:latin typeface="Gill Sans MT" panose="020B0502020104020203" pitchFamily="34" charset="77"/>
              </a:rPr>
              <a:t> foster on </a:t>
            </a:r>
            <a:r>
              <a:rPr lang="en-GB" sz="1000" dirty="0" err="1">
                <a:latin typeface="Gill Sans MT" panose="020B0502020104020203" pitchFamily="34" charset="77"/>
              </a:rPr>
              <a:t>tuesday</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i have a dentist appointment in </a:t>
            </a:r>
            <a:r>
              <a:rPr lang="en-GB" sz="1000" dirty="0" err="1">
                <a:latin typeface="Gill Sans MT" panose="020B0502020104020203" pitchFamily="34" charset="77"/>
              </a:rPr>
              <a:t>april</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we always go to </a:t>
            </a:r>
            <a:r>
              <a:rPr lang="en-GB" sz="1000" dirty="0" err="1">
                <a:latin typeface="Gill Sans MT" panose="020B0502020104020203" pitchFamily="34" charset="77"/>
              </a:rPr>
              <a:t>devon</a:t>
            </a:r>
            <a:r>
              <a:rPr lang="en-GB" sz="1000" dirty="0">
                <a:latin typeface="Gill Sans MT" panose="020B0502020104020203" pitchFamily="34" charset="77"/>
              </a:rPr>
              <a:t> at </a:t>
            </a:r>
            <a:r>
              <a:rPr lang="en-GB" sz="1000" dirty="0" err="1">
                <a:latin typeface="Gill Sans MT" panose="020B0502020104020203" pitchFamily="34" charset="77"/>
              </a:rPr>
              <a:t>easter</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i asked </a:t>
            </a:r>
            <a:r>
              <a:rPr lang="en-GB" sz="1000" dirty="0" err="1">
                <a:latin typeface="Gill Sans MT" panose="020B0502020104020203" pitchFamily="34" charset="77"/>
              </a:rPr>
              <a:t>mrs</a:t>
            </a:r>
            <a:r>
              <a:rPr lang="en-GB" sz="1000" dirty="0">
                <a:latin typeface="Gill Sans MT" panose="020B0502020104020203" pitchFamily="34" charset="77"/>
              </a:rPr>
              <a:t> spencer if it was break time</a:t>
            </a:r>
          </a:p>
          <a:p>
            <a:pPr marL="278606" indent="-278606">
              <a:buAutoNum type="arabicParenR"/>
            </a:pPr>
            <a:r>
              <a:rPr lang="en-GB" sz="1000" dirty="0">
                <a:latin typeface="Gill Sans MT" panose="020B0502020104020203" pitchFamily="34" charset="77"/>
              </a:rPr>
              <a:t>my dad gave me a gift it was my birthday</a:t>
            </a:r>
          </a:p>
          <a:p>
            <a:pPr marL="278606" indent="-278606">
              <a:buAutoNum type="arabicParenR"/>
            </a:pPr>
            <a:r>
              <a:rPr lang="en-GB" sz="1000" dirty="0">
                <a:latin typeface="Gill Sans MT" panose="020B0502020104020203" pitchFamily="34" charset="77"/>
              </a:rPr>
              <a:t>we will go to </a:t>
            </a:r>
            <a:r>
              <a:rPr lang="en-GB" sz="1000" dirty="0" err="1">
                <a:latin typeface="Gill Sans MT" panose="020B0502020104020203" pitchFamily="34" charset="77"/>
              </a:rPr>
              <a:t>manchester</a:t>
            </a:r>
            <a:r>
              <a:rPr lang="en-GB" sz="1000" dirty="0">
                <a:latin typeface="Gill Sans MT" panose="020B0502020104020203" pitchFamily="34" charset="77"/>
              </a:rPr>
              <a:t> next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got some milk from </a:t>
            </a:r>
            <a:r>
              <a:rPr lang="en-GB" sz="1000" dirty="0" err="1">
                <a:latin typeface="Gill Sans MT" panose="020B0502020104020203" pitchFamily="34" charset="77"/>
              </a:rPr>
              <a:t>tesco</a:t>
            </a:r>
            <a:r>
              <a:rPr lang="en-GB" sz="1000" dirty="0">
                <a:latin typeface="Gill Sans MT" panose="020B0502020104020203" pitchFamily="34" charset="77"/>
              </a:rPr>
              <a:t> then </a:t>
            </a:r>
            <a:r>
              <a:rPr lang="en-GB" sz="1000" dirty="0" err="1">
                <a:latin typeface="Gill Sans MT" panose="020B0502020104020203" pitchFamily="34" charset="77"/>
              </a:rPr>
              <a:t>i</a:t>
            </a:r>
            <a:r>
              <a:rPr lang="en-GB" sz="1000" dirty="0">
                <a:latin typeface="Gill Sans MT" panose="020B0502020104020203" pitchFamily="34" charset="77"/>
              </a:rPr>
              <a:t> came home</a:t>
            </a:r>
          </a:p>
          <a:p>
            <a:pPr marL="278606" indent="-278606">
              <a:buAutoNum type="arabicParenR"/>
            </a:pPr>
            <a:r>
              <a:rPr lang="en-GB" sz="1000" dirty="0">
                <a:latin typeface="Gill Sans MT" panose="020B0502020104020203" pitchFamily="34" charset="77"/>
              </a:rPr>
              <a:t>it was late my mum was wondering where </a:t>
            </a:r>
            <a:r>
              <a:rPr lang="en-GB" sz="1000" dirty="0" err="1">
                <a:latin typeface="Gill Sans MT" panose="020B0502020104020203" pitchFamily="34" charset="77"/>
              </a:rPr>
              <a:t>i</a:t>
            </a:r>
            <a:r>
              <a:rPr lang="en-GB" sz="1000" dirty="0">
                <a:latin typeface="Gill Sans MT" panose="020B0502020104020203" pitchFamily="34" charset="77"/>
              </a:rPr>
              <a:t> was</a:t>
            </a:r>
          </a:p>
          <a:p>
            <a:pPr marL="278606" indent="-278606">
              <a:buAutoNum type="arabicParenR"/>
            </a:pPr>
            <a:r>
              <a:rPr lang="en-GB" sz="1000" dirty="0">
                <a:latin typeface="Gill Sans MT" panose="020B0502020104020203" pitchFamily="34" charset="77"/>
              </a:rPr>
              <a:t>the corner shop was shut we had to    got to </a:t>
            </a:r>
            <a:r>
              <a:rPr lang="en-GB" sz="1000" dirty="0" err="1">
                <a:latin typeface="Gill Sans MT" panose="020B0502020104020203" pitchFamily="34" charset="77"/>
              </a:rPr>
              <a:t>asda</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auntie </a:t>
            </a:r>
            <a:r>
              <a:rPr lang="en-GB" sz="1000" dirty="0" err="1">
                <a:latin typeface="Gill Sans MT" panose="020B0502020104020203" pitchFamily="34" charset="77"/>
              </a:rPr>
              <a:t>sylvia</a:t>
            </a:r>
            <a:r>
              <a:rPr lang="en-GB" sz="1000" dirty="0">
                <a:latin typeface="Gill Sans MT" panose="020B0502020104020203" pitchFamily="34" charset="77"/>
              </a:rPr>
              <a:t> was born in march</a:t>
            </a:r>
          </a:p>
          <a:p>
            <a:pPr marL="278606" indent="-278606">
              <a:buAutoNum type="arabicParenR"/>
            </a:pPr>
            <a:endParaRPr lang="en-GB" sz="1000" dirty="0">
              <a:latin typeface="Gill Sans MT" panose="020B0502020104020203" pitchFamily="34" charset="77"/>
            </a:endParaRPr>
          </a:p>
        </p:txBody>
      </p:sp>
      <p:sp>
        <p:nvSpPr>
          <p:cNvPr id="44" name="Rectangle 43">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49" name="Rectangle 48">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4" name="Rectangle 53">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9" name="Rectangle 58">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970E7AE0-222B-AA42-9BC0-D88E522FB18D}"/>
              </a:ext>
            </a:extLst>
          </p:cNvPr>
          <p:cNvSpPr/>
          <p:nvPr/>
        </p:nvSpPr>
        <p:spPr>
          <a:xfrm>
            <a:off x="6705996" y="3481364"/>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32" name="Rounded Rectangle 31"/>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33" name="Oval 32"/>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34" name="Rounded Rectangle 33"/>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35" name="Oval 34"/>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42" name="Rounded Rectangle 4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43" name="Oval 4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69" name="Rounded Rectangle 68"/>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70" name="Oval 69"/>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sp>
        <p:nvSpPr>
          <p:cNvPr id="71" name="Rounded Rectangle 70"/>
          <p:cNvSpPr/>
          <p:nvPr/>
        </p:nvSpPr>
        <p:spPr>
          <a:xfrm>
            <a:off x="6772924" y="3608932"/>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72" name="Oval 71"/>
          <p:cNvSpPr/>
          <p:nvPr/>
        </p:nvSpPr>
        <p:spPr>
          <a:xfrm>
            <a:off x="9061585" y="3556269"/>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789095" y="2749944"/>
            <a:ext cx="393299" cy="538198"/>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352351" y="6124603"/>
            <a:ext cx="393299" cy="538198"/>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037252" y="6110907"/>
            <a:ext cx="393299" cy="538198"/>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752529" y="6105293"/>
            <a:ext cx="393299" cy="538198"/>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037253" y="2757171"/>
            <a:ext cx="393299" cy="538198"/>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352350" y="2761811"/>
            <a:ext cx="393299" cy="538198"/>
          </a:xfrm>
          <a:prstGeom prst="rect">
            <a:avLst/>
          </a:prstGeom>
        </p:spPr>
      </p:pic>
      <p:sp>
        <p:nvSpPr>
          <p:cNvPr id="41" name="TextBox 40"/>
          <p:cNvSpPr txBox="1"/>
          <p:nvPr/>
        </p:nvSpPr>
        <p:spPr>
          <a:xfrm>
            <a:off x="3392902" y="594150"/>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need to go to see </a:t>
            </a:r>
            <a:r>
              <a:rPr lang="en-GB" sz="1000" dirty="0" err="1">
                <a:latin typeface="Gill Sans MT" panose="020B0502020104020203" pitchFamily="34" charset="77"/>
              </a:rPr>
              <a:t>dr</a:t>
            </a:r>
            <a:r>
              <a:rPr lang="en-GB" sz="1000" dirty="0">
                <a:latin typeface="Gill Sans MT" panose="020B0502020104020203" pitchFamily="34" charset="77"/>
              </a:rPr>
              <a:t> foster on </a:t>
            </a:r>
            <a:r>
              <a:rPr lang="en-GB" sz="1000" dirty="0" err="1">
                <a:latin typeface="Gill Sans MT" panose="020B0502020104020203" pitchFamily="34" charset="77"/>
              </a:rPr>
              <a:t>tuesday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have a dentist appointment in </a:t>
            </a:r>
            <a:r>
              <a:rPr lang="en-GB" sz="1000" dirty="0" err="1">
                <a:latin typeface="Gill Sans MT" panose="020B0502020104020203" pitchFamily="34" charset="77"/>
              </a:rPr>
              <a:t>april</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we always go to </a:t>
            </a:r>
            <a:r>
              <a:rPr lang="en-GB" sz="1000" dirty="0" err="1">
                <a:latin typeface="Gill Sans MT" panose="020B0502020104020203" pitchFamily="34" charset="77"/>
              </a:rPr>
              <a:t>devon</a:t>
            </a:r>
            <a:r>
              <a:rPr lang="en-GB" sz="1000" dirty="0">
                <a:latin typeface="Gill Sans MT" panose="020B0502020104020203" pitchFamily="34" charset="77"/>
              </a:rPr>
              <a:t> at </a:t>
            </a:r>
            <a:r>
              <a:rPr lang="en-GB" sz="1000" dirty="0" err="1">
                <a:latin typeface="Gill Sans MT" panose="020B0502020104020203" pitchFamily="34" charset="77"/>
              </a:rPr>
              <a:t>easter</a:t>
            </a:r>
            <a:r>
              <a:rPr lang="en-GB" sz="1000" dirty="0">
                <a:latin typeface="Gill Sans MT" panose="020B0502020104020203" pitchFamily="34" charset="77"/>
              </a:rPr>
              <a:t> </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asked </a:t>
            </a:r>
            <a:r>
              <a:rPr lang="en-GB" sz="1000" dirty="0" err="1">
                <a:latin typeface="Gill Sans MT" panose="020B0502020104020203" pitchFamily="34" charset="77"/>
              </a:rPr>
              <a:t>mrs</a:t>
            </a:r>
            <a:r>
              <a:rPr lang="en-GB" sz="1000" dirty="0">
                <a:latin typeface="Gill Sans MT" panose="020B0502020104020203" pitchFamily="34" charset="77"/>
              </a:rPr>
              <a:t> spencer if it was break time</a:t>
            </a:r>
          </a:p>
          <a:p>
            <a:pPr marL="278606" indent="-278606">
              <a:buAutoNum type="arabicParenR"/>
            </a:pPr>
            <a:r>
              <a:rPr lang="en-GB" sz="1000" dirty="0">
                <a:latin typeface="Gill Sans MT" panose="020B0502020104020203" pitchFamily="34" charset="77"/>
              </a:rPr>
              <a:t>my dad gave me a gift it was my birthday</a:t>
            </a:r>
          </a:p>
          <a:p>
            <a:pPr marL="278606" indent="-278606">
              <a:buAutoNum type="arabicParenR"/>
            </a:pPr>
            <a:r>
              <a:rPr lang="en-GB" sz="1000" dirty="0">
                <a:latin typeface="Gill Sans MT" panose="020B0502020104020203" pitchFamily="34" charset="77"/>
              </a:rPr>
              <a:t>we will go to </a:t>
            </a:r>
            <a:r>
              <a:rPr lang="en-GB" sz="1000" dirty="0" err="1">
                <a:latin typeface="Gill Sans MT" panose="020B0502020104020203" pitchFamily="34" charset="77"/>
              </a:rPr>
              <a:t>manchester</a:t>
            </a:r>
            <a:r>
              <a:rPr lang="en-GB" sz="1000" dirty="0">
                <a:latin typeface="Gill Sans MT" panose="020B0502020104020203" pitchFamily="34" charset="77"/>
              </a:rPr>
              <a:t> next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got some milk from </a:t>
            </a:r>
            <a:r>
              <a:rPr lang="en-GB" sz="1000" dirty="0" err="1">
                <a:latin typeface="Gill Sans MT" panose="020B0502020104020203" pitchFamily="34" charset="77"/>
              </a:rPr>
              <a:t>tesco</a:t>
            </a:r>
            <a:r>
              <a:rPr lang="en-GB" sz="1000" dirty="0">
                <a:latin typeface="Gill Sans MT" panose="020B0502020104020203" pitchFamily="34" charset="77"/>
              </a:rPr>
              <a:t> then </a:t>
            </a:r>
            <a:r>
              <a:rPr lang="en-GB" sz="1000" dirty="0" err="1">
                <a:latin typeface="Gill Sans MT" panose="020B0502020104020203" pitchFamily="34" charset="77"/>
              </a:rPr>
              <a:t>i</a:t>
            </a:r>
            <a:r>
              <a:rPr lang="en-GB" sz="1000" dirty="0">
                <a:latin typeface="Gill Sans MT" panose="020B0502020104020203" pitchFamily="34" charset="77"/>
              </a:rPr>
              <a:t> came home</a:t>
            </a:r>
          </a:p>
          <a:p>
            <a:pPr marL="278606" indent="-278606">
              <a:buAutoNum type="arabicParenR"/>
            </a:pPr>
            <a:r>
              <a:rPr lang="en-GB" sz="1000" dirty="0">
                <a:latin typeface="Gill Sans MT" panose="020B0502020104020203" pitchFamily="34" charset="77"/>
              </a:rPr>
              <a:t>it was late my mum was wondering where </a:t>
            </a:r>
            <a:r>
              <a:rPr lang="en-GB" sz="1000" dirty="0" err="1">
                <a:latin typeface="Gill Sans MT" panose="020B0502020104020203" pitchFamily="34" charset="77"/>
              </a:rPr>
              <a:t>i</a:t>
            </a:r>
            <a:r>
              <a:rPr lang="en-GB" sz="1000" dirty="0">
                <a:latin typeface="Gill Sans MT" panose="020B0502020104020203" pitchFamily="34" charset="77"/>
              </a:rPr>
              <a:t> was</a:t>
            </a:r>
          </a:p>
          <a:p>
            <a:pPr marL="278606" indent="-278606">
              <a:buAutoNum type="arabicParenR"/>
            </a:pPr>
            <a:r>
              <a:rPr lang="en-GB" sz="1000" dirty="0">
                <a:latin typeface="Gill Sans MT" panose="020B0502020104020203" pitchFamily="34" charset="77"/>
              </a:rPr>
              <a:t>the corner shop was shut we had to    got to </a:t>
            </a:r>
            <a:r>
              <a:rPr lang="en-GB" sz="1000" dirty="0" err="1">
                <a:latin typeface="Gill Sans MT" panose="020B0502020104020203" pitchFamily="34" charset="77"/>
              </a:rPr>
              <a:t>asda</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auntie </a:t>
            </a:r>
            <a:r>
              <a:rPr lang="en-GB" sz="1000" dirty="0" err="1">
                <a:latin typeface="Gill Sans MT" panose="020B0502020104020203" pitchFamily="34" charset="77"/>
              </a:rPr>
              <a:t>sylvia</a:t>
            </a:r>
            <a:r>
              <a:rPr lang="en-GB" sz="1000" dirty="0">
                <a:latin typeface="Gill Sans MT" panose="020B0502020104020203" pitchFamily="34" charset="77"/>
              </a:rPr>
              <a:t> was born in march</a:t>
            </a:r>
          </a:p>
        </p:txBody>
      </p:sp>
      <p:sp>
        <p:nvSpPr>
          <p:cNvPr id="45" name="TextBox 44"/>
          <p:cNvSpPr txBox="1"/>
          <p:nvPr/>
        </p:nvSpPr>
        <p:spPr>
          <a:xfrm>
            <a:off x="6709537" y="628693"/>
            <a:ext cx="3009303" cy="2862322"/>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need to go to see </a:t>
            </a:r>
            <a:r>
              <a:rPr lang="en-GB" sz="1000" dirty="0" err="1">
                <a:latin typeface="Gill Sans MT" panose="020B0502020104020203" pitchFamily="34" charset="77"/>
              </a:rPr>
              <a:t>dr</a:t>
            </a:r>
            <a:r>
              <a:rPr lang="en-GB" sz="1000" dirty="0">
                <a:latin typeface="Gill Sans MT" panose="020B0502020104020203" pitchFamily="34" charset="77"/>
              </a:rPr>
              <a:t> foster on </a:t>
            </a:r>
            <a:r>
              <a:rPr lang="en-GB" sz="1000" dirty="0" err="1">
                <a:latin typeface="Gill Sans MT" panose="020B0502020104020203" pitchFamily="34" charset="77"/>
              </a:rPr>
              <a:t>tuesday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have a dentist appointment in </a:t>
            </a:r>
            <a:r>
              <a:rPr lang="en-GB" sz="1000" dirty="0" err="1">
                <a:latin typeface="Gill Sans MT" panose="020B0502020104020203" pitchFamily="34" charset="77"/>
              </a:rPr>
              <a:t>april</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we always go to </a:t>
            </a:r>
            <a:r>
              <a:rPr lang="en-GB" sz="1000" dirty="0" err="1">
                <a:latin typeface="Gill Sans MT" panose="020B0502020104020203" pitchFamily="34" charset="77"/>
              </a:rPr>
              <a:t>devon</a:t>
            </a:r>
            <a:r>
              <a:rPr lang="en-GB" sz="1000" dirty="0">
                <a:latin typeface="Gill Sans MT" panose="020B0502020104020203" pitchFamily="34" charset="77"/>
              </a:rPr>
              <a:t> at </a:t>
            </a:r>
            <a:r>
              <a:rPr lang="en-GB" sz="1000" dirty="0" err="1">
                <a:latin typeface="Gill Sans MT" panose="020B0502020104020203" pitchFamily="34" charset="77"/>
              </a:rPr>
              <a:t>easter</a:t>
            </a:r>
            <a:r>
              <a:rPr lang="en-GB" sz="1000" dirty="0">
                <a:latin typeface="Gill Sans MT" panose="020B0502020104020203" pitchFamily="34" charset="77"/>
              </a:rPr>
              <a:t> </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asked </a:t>
            </a:r>
            <a:r>
              <a:rPr lang="en-GB" sz="1000" dirty="0" err="1">
                <a:latin typeface="Gill Sans MT" panose="020B0502020104020203" pitchFamily="34" charset="77"/>
              </a:rPr>
              <a:t>mrs</a:t>
            </a:r>
            <a:r>
              <a:rPr lang="en-GB" sz="1000" dirty="0">
                <a:latin typeface="Gill Sans MT" panose="020B0502020104020203" pitchFamily="34" charset="77"/>
              </a:rPr>
              <a:t> spencer if it was break time</a:t>
            </a:r>
          </a:p>
          <a:p>
            <a:pPr marL="278606" indent="-278606">
              <a:buAutoNum type="arabicParenR"/>
            </a:pPr>
            <a:r>
              <a:rPr lang="en-GB" sz="1000" dirty="0">
                <a:latin typeface="Gill Sans MT" panose="020B0502020104020203" pitchFamily="34" charset="77"/>
              </a:rPr>
              <a:t>my dad gave me a gift it was my birthday</a:t>
            </a:r>
          </a:p>
          <a:p>
            <a:pPr marL="278606" indent="-278606">
              <a:buAutoNum type="arabicParenR"/>
            </a:pPr>
            <a:r>
              <a:rPr lang="en-GB" sz="1000" dirty="0">
                <a:latin typeface="Gill Sans MT" panose="020B0502020104020203" pitchFamily="34" charset="77"/>
              </a:rPr>
              <a:t>we will go to </a:t>
            </a:r>
            <a:r>
              <a:rPr lang="en-GB" sz="1000" dirty="0" err="1">
                <a:latin typeface="Gill Sans MT" panose="020B0502020104020203" pitchFamily="34" charset="77"/>
              </a:rPr>
              <a:t>manchester</a:t>
            </a:r>
            <a:r>
              <a:rPr lang="en-GB" sz="1000" dirty="0">
                <a:latin typeface="Gill Sans MT" panose="020B0502020104020203" pitchFamily="34" charset="77"/>
              </a:rPr>
              <a:t> next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got some milk from </a:t>
            </a:r>
            <a:r>
              <a:rPr lang="en-GB" sz="1000" dirty="0" err="1">
                <a:latin typeface="Gill Sans MT" panose="020B0502020104020203" pitchFamily="34" charset="77"/>
              </a:rPr>
              <a:t>tesco</a:t>
            </a:r>
            <a:r>
              <a:rPr lang="en-GB" sz="1000" dirty="0">
                <a:latin typeface="Gill Sans MT" panose="020B0502020104020203" pitchFamily="34" charset="77"/>
              </a:rPr>
              <a:t> then </a:t>
            </a:r>
            <a:r>
              <a:rPr lang="en-GB" sz="1000" dirty="0" err="1">
                <a:latin typeface="Gill Sans MT" panose="020B0502020104020203" pitchFamily="34" charset="77"/>
              </a:rPr>
              <a:t>i</a:t>
            </a:r>
            <a:r>
              <a:rPr lang="en-GB" sz="1000" dirty="0">
                <a:latin typeface="Gill Sans MT" panose="020B0502020104020203" pitchFamily="34" charset="77"/>
              </a:rPr>
              <a:t> came home</a:t>
            </a:r>
          </a:p>
          <a:p>
            <a:pPr marL="278606" indent="-278606">
              <a:buAutoNum type="arabicParenR"/>
            </a:pPr>
            <a:r>
              <a:rPr lang="en-GB" sz="1000" dirty="0">
                <a:latin typeface="Gill Sans MT" panose="020B0502020104020203" pitchFamily="34" charset="77"/>
              </a:rPr>
              <a:t>it was late my mum was wondering where </a:t>
            </a:r>
            <a:r>
              <a:rPr lang="en-GB" sz="1000" dirty="0" err="1">
                <a:latin typeface="Gill Sans MT" panose="020B0502020104020203" pitchFamily="34" charset="77"/>
              </a:rPr>
              <a:t>i</a:t>
            </a:r>
            <a:r>
              <a:rPr lang="en-GB" sz="1000" dirty="0">
                <a:latin typeface="Gill Sans MT" panose="020B0502020104020203" pitchFamily="34" charset="77"/>
              </a:rPr>
              <a:t> was</a:t>
            </a:r>
          </a:p>
          <a:p>
            <a:pPr marL="278606" indent="-278606">
              <a:buAutoNum type="arabicParenR"/>
            </a:pPr>
            <a:r>
              <a:rPr lang="en-GB" sz="1000" dirty="0">
                <a:latin typeface="Gill Sans MT" panose="020B0502020104020203" pitchFamily="34" charset="77"/>
              </a:rPr>
              <a:t>the corner shop was shut we had to    got to </a:t>
            </a:r>
            <a:r>
              <a:rPr lang="en-GB" sz="1000" dirty="0" err="1">
                <a:latin typeface="Gill Sans MT" panose="020B0502020104020203" pitchFamily="34" charset="77"/>
              </a:rPr>
              <a:t>asda</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auntie </a:t>
            </a:r>
            <a:r>
              <a:rPr lang="en-GB" sz="1000" dirty="0" err="1">
                <a:latin typeface="Gill Sans MT" panose="020B0502020104020203" pitchFamily="34" charset="77"/>
              </a:rPr>
              <a:t>sylvia</a:t>
            </a:r>
            <a:r>
              <a:rPr lang="en-GB" sz="1000" dirty="0">
                <a:latin typeface="Gill Sans MT" panose="020B0502020104020203" pitchFamily="34" charset="77"/>
              </a:rPr>
              <a:t> was born in march</a:t>
            </a:r>
          </a:p>
          <a:p>
            <a:endParaRPr lang="en-GB" sz="1000" dirty="0">
              <a:latin typeface="Gill Sans MT" panose="020B0502020104020203" pitchFamily="34" charset="77"/>
            </a:endParaRPr>
          </a:p>
        </p:txBody>
      </p:sp>
      <p:sp>
        <p:nvSpPr>
          <p:cNvPr id="46" name="TextBox 45"/>
          <p:cNvSpPr txBox="1"/>
          <p:nvPr/>
        </p:nvSpPr>
        <p:spPr>
          <a:xfrm>
            <a:off x="123405" y="3993335"/>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need to go to see </a:t>
            </a:r>
            <a:r>
              <a:rPr lang="en-GB" sz="1000" dirty="0" err="1">
                <a:latin typeface="Gill Sans MT" panose="020B0502020104020203" pitchFamily="34" charset="77"/>
              </a:rPr>
              <a:t>dr</a:t>
            </a:r>
            <a:r>
              <a:rPr lang="en-GB" sz="1000" dirty="0">
                <a:latin typeface="Gill Sans MT" panose="020B0502020104020203" pitchFamily="34" charset="77"/>
              </a:rPr>
              <a:t> foster on </a:t>
            </a:r>
            <a:r>
              <a:rPr lang="en-GB" sz="1000" dirty="0" err="1">
                <a:latin typeface="Gill Sans MT" panose="020B0502020104020203" pitchFamily="34" charset="77"/>
              </a:rPr>
              <a:t>tuesday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have a dentist appointment in </a:t>
            </a:r>
            <a:r>
              <a:rPr lang="en-GB" sz="1000" dirty="0" err="1">
                <a:latin typeface="Gill Sans MT" panose="020B0502020104020203" pitchFamily="34" charset="77"/>
              </a:rPr>
              <a:t>april</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we always go to </a:t>
            </a:r>
            <a:r>
              <a:rPr lang="en-GB" sz="1000" dirty="0" err="1">
                <a:latin typeface="Gill Sans MT" panose="020B0502020104020203" pitchFamily="34" charset="77"/>
              </a:rPr>
              <a:t>devon</a:t>
            </a:r>
            <a:r>
              <a:rPr lang="en-GB" sz="1000" dirty="0">
                <a:latin typeface="Gill Sans MT" panose="020B0502020104020203" pitchFamily="34" charset="77"/>
              </a:rPr>
              <a:t> at </a:t>
            </a:r>
            <a:r>
              <a:rPr lang="en-GB" sz="1000" dirty="0" err="1">
                <a:latin typeface="Gill Sans MT" panose="020B0502020104020203" pitchFamily="34" charset="77"/>
              </a:rPr>
              <a:t>easter</a:t>
            </a:r>
            <a:r>
              <a:rPr lang="en-GB" sz="1000" dirty="0">
                <a:latin typeface="Gill Sans MT" panose="020B0502020104020203" pitchFamily="34" charset="77"/>
              </a:rPr>
              <a:t> </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asked </a:t>
            </a:r>
            <a:r>
              <a:rPr lang="en-GB" sz="1000" dirty="0" err="1">
                <a:latin typeface="Gill Sans MT" panose="020B0502020104020203" pitchFamily="34" charset="77"/>
              </a:rPr>
              <a:t>mrs</a:t>
            </a:r>
            <a:r>
              <a:rPr lang="en-GB" sz="1000" dirty="0">
                <a:latin typeface="Gill Sans MT" panose="020B0502020104020203" pitchFamily="34" charset="77"/>
              </a:rPr>
              <a:t> spencer if it was break time</a:t>
            </a:r>
          </a:p>
          <a:p>
            <a:pPr marL="278606" indent="-278606">
              <a:buAutoNum type="arabicParenR"/>
            </a:pPr>
            <a:r>
              <a:rPr lang="en-GB" sz="1000" dirty="0">
                <a:latin typeface="Gill Sans MT" panose="020B0502020104020203" pitchFamily="34" charset="77"/>
              </a:rPr>
              <a:t>my dad gave me a gift it was my birthday</a:t>
            </a:r>
          </a:p>
          <a:p>
            <a:pPr marL="278606" indent="-278606">
              <a:buAutoNum type="arabicParenR"/>
            </a:pPr>
            <a:r>
              <a:rPr lang="en-GB" sz="1000" dirty="0">
                <a:latin typeface="Gill Sans MT" panose="020B0502020104020203" pitchFamily="34" charset="77"/>
              </a:rPr>
              <a:t>we will go to </a:t>
            </a:r>
            <a:r>
              <a:rPr lang="en-GB" sz="1000" dirty="0" err="1">
                <a:latin typeface="Gill Sans MT" panose="020B0502020104020203" pitchFamily="34" charset="77"/>
              </a:rPr>
              <a:t>manchester</a:t>
            </a:r>
            <a:r>
              <a:rPr lang="en-GB" sz="1000" dirty="0">
                <a:latin typeface="Gill Sans MT" panose="020B0502020104020203" pitchFamily="34" charset="77"/>
              </a:rPr>
              <a:t> next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got some milk from </a:t>
            </a:r>
            <a:r>
              <a:rPr lang="en-GB" sz="1000" dirty="0" err="1">
                <a:latin typeface="Gill Sans MT" panose="020B0502020104020203" pitchFamily="34" charset="77"/>
              </a:rPr>
              <a:t>tesco</a:t>
            </a:r>
            <a:r>
              <a:rPr lang="en-GB" sz="1000" dirty="0">
                <a:latin typeface="Gill Sans MT" panose="020B0502020104020203" pitchFamily="34" charset="77"/>
              </a:rPr>
              <a:t> then </a:t>
            </a:r>
            <a:r>
              <a:rPr lang="en-GB" sz="1000" dirty="0" err="1">
                <a:latin typeface="Gill Sans MT" panose="020B0502020104020203" pitchFamily="34" charset="77"/>
              </a:rPr>
              <a:t>i</a:t>
            </a:r>
            <a:r>
              <a:rPr lang="en-GB" sz="1000" dirty="0">
                <a:latin typeface="Gill Sans MT" panose="020B0502020104020203" pitchFamily="34" charset="77"/>
              </a:rPr>
              <a:t> came home</a:t>
            </a:r>
          </a:p>
          <a:p>
            <a:pPr marL="278606" indent="-278606">
              <a:buAutoNum type="arabicParenR"/>
            </a:pPr>
            <a:r>
              <a:rPr lang="en-GB" sz="1000" dirty="0">
                <a:latin typeface="Gill Sans MT" panose="020B0502020104020203" pitchFamily="34" charset="77"/>
              </a:rPr>
              <a:t>it was late my mum was wondering where </a:t>
            </a:r>
            <a:r>
              <a:rPr lang="en-GB" sz="1000" dirty="0" err="1">
                <a:latin typeface="Gill Sans MT" panose="020B0502020104020203" pitchFamily="34" charset="77"/>
              </a:rPr>
              <a:t>i</a:t>
            </a:r>
            <a:r>
              <a:rPr lang="en-GB" sz="1000" dirty="0">
                <a:latin typeface="Gill Sans MT" panose="020B0502020104020203" pitchFamily="34" charset="77"/>
              </a:rPr>
              <a:t> was</a:t>
            </a:r>
          </a:p>
          <a:p>
            <a:pPr marL="278606" indent="-278606">
              <a:buAutoNum type="arabicParenR"/>
            </a:pPr>
            <a:r>
              <a:rPr lang="en-GB" sz="1000" dirty="0">
                <a:latin typeface="Gill Sans MT" panose="020B0502020104020203" pitchFamily="34" charset="77"/>
              </a:rPr>
              <a:t>the corner shop was shut we had to    got to </a:t>
            </a:r>
            <a:r>
              <a:rPr lang="en-GB" sz="1000" dirty="0" err="1">
                <a:latin typeface="Gill Sans MT" panose="020B0502020104020203" pitchFamily="34" charset="77"/>
              </a:rPr>
              <a:t>asda</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auntie </a:t>
            </a:r>
            <a:r>
              <a:rPr lang="en-GB" sz="1000" dirty="0" err="1">
                <a:latin typeface="Gill Sans MT" panose="020B0502020104020203" pitchFamily="34" charset="77"/>
              </a:rPr>
              <a:t>sylvia</a:t>
            </a:r>
            <a:r>
              <a:rPr lang="en-GB" sz="1000" dirty="0">
                <a:latin typeface="Gill Sans MT" panose="020B0502020104020203" pitchFamily="34" charset="77"/>
              </a:rPr>
              <a:t> was born in march</a:t>
            </a:r>
          </a:p>
        </p:txBody>
      </p:sp>
      <p:sp>
        <p:nvSpPr>
          <p:cNvPr id="50" name="TextBox 49"/>
          <p:cNvSpPr txBox="1"/>
          <p:nvPr/>
        </p:nvSpPr>
        <p:spPr>
          <a:xfrm>
            <a:off x="3365614" y="3970640"/>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need to go to see </a:t>
            </a:r>
            <a:r>
              <a:rPr lang="en-GB" sz="1000" dirty="0" err="1">
                <a:latin typeface="Gill Sans MT" panose="020B0502020104020203" pitchFamily="34" charset="77"/>
              </a:rPr>
              <a:t>dr</a:t>
            </a:r>
            <a:r>
              <a:rPr lang="en-GB" sz="1000" dirty="0">
                <a:latin typeface="Gill Sans MT" panose="020B0502020104020203" pitchFamily="34" charset="77"/>
              </a:rPr>
              <a:t> foster on </a:t>
            </a:r>
            <a:r>
              <a:rPr lang="en-GB" sz="1000" dirty="0" err="1">
                <a:latin typeface="Gill Sans MT" panose="020B0502020104020203" pitchFamily="34" charset="77"/>
              </a:rPr>
              <a:t>tuesday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have a dentist appointment in </a:t>
            </a:r>
            <a:r>
              <a:rPr lang="en-GB" sz="1000" dirty="0" err="1">
                <a:latin typeface="Gill Sans MT" panose="020B0502020104020203" pitchFamily="34" charset="77"/>
              </a:rPr>
              <a:t>april</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we always go to </a:t>
            </a:r>
            <a:r>
              <a:rPr lang="en-GB" sz="1000" dirty="0" err="1">
                <a:latin typeface="Gill Sans MT" panose="020B0502020104020203" pitchFamily="34" charset="77"/>
              </a:rPr>
              <a:t>devon</a:t>
            </a:r>
            <a:r>
              <a:rPr lang="en-GB" sz="1000" dirty="0">
                <a:latin typeface="Gill Sans MT" panose="020B0502020104020203" pitchFamily="34" charset="77"/>
              </a:rPr>
              <a:t> at </a:t>
            </a:r>
            <a:r>
              <a:rPr lang="en-GB" sz="1000" dirty="0" err="1">
                <a:latin typeface="Gill Sans MT" panose="020B0502020104020203" pitchFamily="34" charset="77"/>
              </a:rPr>
              <a:t>easter</a:t>
            </a:r>
            <a:r>
              <a:rPr lang="en-GB" sz="1000" dirty="0">
                <a:latin typeface="Gill Sans MT" panose="020B0502020104020203" pitchFamily="34" charset="77"/>
              </a:rPr>
              <a:t> </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asked </a:t>
            </a:r>
            <a:r>
              <a:rPr lang="en-GB" sz="1000" dirty="0" err="1">
                <a:latin typeface="Gill Sans MT" panose="020B0502020104020203" pitchFamily="34" charset="77"/>
              </a:rPr>
              <a:t>mrs</a:t>
            </a:r>
            <a:r>
              <a:rPr lang="en-GB" sz="1000" dirty="0">
                <a:latin typeface="Gill Sans MT" panose="020B0502020104020203" pitchFamily="34" charset="77"/>
              </a:rPr>
              <a:t> spencer if it was break time</a:t>
            </a:r>
          </a:p>
          <a:p>
            <a:pPr marL="278606" indent="-278606">
              <a:buAutoNum type="arabicParenR"/>
            </a:pPr>
            <a:r>
              <a:rPr lang="en-GB" sz="1000" dirty="0">
                <a:latin typeface="Gill Sans MT" panose="020B0502020104020203" pitchFamily="34" charset="77"/>
              </a:rPr>
              <a:t>my dad gave me a gift it was my birthday</a:t>
            </a:r>
          </a:p>
          <a:p>
            <a:pPr marL="278606" indent="-278606">
              <a:buAutoNum type="arabicParenR"/>
            </a:pPr>
            <a:r>
              <a:rPr lang="en-GB" sz="1000" dirty="0">
                <a:latin typeface="Gill Sans MT" panose="020B0502020104020203" pitchFamily="34" charset="77"/>
              </a:rPr>
              <a:t>we will go to </a:t>
            </a:r>
            <a:r>
              <a:rPr lang="en-GB" sz="1000" dirty="0" err="1">
                <a:latin typeface="Gill Sans MT" panose="020B0502020104020203" pitchFamily="34" charset="77"/>
              </a:rPr>
              <a:t>manchester</a:t>
            </a:r>
            <a:r>
              <a:rPr lang="en-GB" sz="1000" dirty="0">
                <a:latin typeface="Gill Sans MT" panose="020B0502020104020203" pitchFamily="34" charset="77"/>
              </a:rPr>
              <a:t> next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got some milk from </a:t>
            </a:r>
            <a:r>
              <a:rPr lang="en-GB" sz="1000" dirty="0" err="1">
                <a:latin typeface="Gill Sans MT" panose="020B0502020104020203" pitchFamily="34" charset="77"/>
              </a:rPr>
              <a:t>tesco</a:t>
            </a:r>
            <a:r>
              <a:rPr lang="en-GB" sz="1000" dirty="0">
                <a:latin typeface="Gill Sans MT" panose="020B0502020104020203" pitchFamily="34" charset="77"/>
              </a:rPr>
              <a:t> then </a:t>
            </a:r>
            <a:r>
              <a:rPr lang="en-GB" sz="1000" dirty="0" err="1">
                <a:latin typeface="Gill Sans MT" panose="020B0502020104020203" pitchFamily="34" charset="77"/>
              </a:rPr>
              <a:t>i</a:t>
            </a:r>
            <a:r>
              <a:rPr lang="en-GB" sz="1000" dirty="0">
                <a:latin typeface="Gill Sans MT" panose="020B0502020104020203" pitchFamily="34" charset="77"/>
              </a:rPr>
              <a:t> came home</a:t>
            </a:r>
          </a:p>
          <a:p>
            <a:pPr marL="278606" indent="-278606">
              <a:buAutoNum type="arabicParenR"/>
            </a:pPr>
            <a:r>
              <a:rPr lang="en-GB" sz="1000" dirty="0">
                <a:latin typeface="Gill Sans MT" panose="020B0502020104020203" pitchFamily="34" charset="77"/>
              </a:rPr>
              <a:t>it was late my mum was wondering where </a:t>
            </a:r>
            <a:r>
              <a:rPr lang="en-GB" sz="1000" dirty="0" err="1">
                <a:latin typeface="Gill Sans MT" panose="020B0502020104020203" pitchFamily="34" charset="77"/>
              </a:rPr>
              <a:t>i</a:t>
            </a:r>
            <a:r>
              <a:rPr lang="en-GB" sz="1000" dirty="0">
                <a:latin typeface="Gill Sans MT" panose="020B0502020104020203" pitchFamily="34" charset="77"/>
              </a:rPr>
              <a:t> was</a:t>
            </a:r>
          </a:p>
          <a:p>
            <a:pPr marL="278606" indent="-278606">
              <a:buAutoNum type="arabicParenR"/>
            </a:pPr>
            <a:r>
              <a:rPr lang="en-GB" sz="1000" dirty="0">
                <a:latin typeface="Gill Sans MT" panose="020B0502020104020203" pitchFamily="34" charset="77"/>
              </a:rPr>
              <a:t>the corner shop was shut we had to    got to </a:t>
            </a:r>
            <a:r>
              <a:rPr lang="en-GB" sz="1000" dirty="0" err="1">
                <a:latin typeface="Gill Sans MT" panose="020B0502020104020203" pitchFamily="34" charset="77"/>
              </a:rPr>
              <a:t>asda</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auntie </a:t>
            </a:r>
            <a:r>
              <a:rPr lang="en-GB" sz="1000" dirty="0" err="1">
                <a:latin typeface="Gill Sans MT" panose="020B0502020104020203" pitchFamily="34" charset="77"/>
              </a:rPr>
              <a:t>sylvia</a:t>
            </a:r>
            <a:r>
              <a:rPr lang="en-GB" sz="1000" dirty="0">
                <a:latin typeface="Gill Sans MT" panose="020B0502020104020203" pitchFamily="34" charset="77"/>
              </a:rPr>
              <a:t> was born in march</a:t>
            </a:r>
          </a:p>
        </p:txBody>
      </p:sp>
      <p:sp>
        <p:nvSpPr>
          <p:cNvPr id="51" name="TextBox 50"/>
          <p:cNvSpPr txBox="1"/>
          <p:nvPr/>
        </p:nvSpPr>
        <p:spPr>
          <a:xfrm>
            <a:off x="6681202" y="3970640"/>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need to go to see </a:t>
            </a:r>
            <a:r>
              <a:rPr lang="en-GB" sz="1000" dirty="0" err="1">
                <a:latin typeface="Gill Sans MT" panose="020B0502020104020203" pitchFamily="34" charset="77"/>
              </a:rPr>
              <a:t>dr</a:t>
            </a:r>
            <a:r>
              <a:rPr lang="en-GB" sz="1000" dirty="0">
                <a:latin typeface="Gill Sans MT" panose="020B0502020104020203" pitchFamily="34" charset="77"/>
              </a:rPr>
              <a:t> foster on </a:t>
            </a:r>
            <a:r>
              <a:rPr lang="en-GB" sz="1000" dirty="0" err="1">
                <a:latin typeface="Gill Sans MT" panose="020B0502020104020203" pitchFamily="34" charset="77"/>
              </a:rPr>
              <a:t>tuesday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have a dentist appointment in </a:t>
            </a:r>
            <a:r>
              <a:rPr lang="en-GB" sz="1000" dirty="0" err="1">
                <a:latin typeface="Gill Sans MT" panose="020B0502020104020203" pitchFamily="34" charset="77"/>
              </a:rPr>
              <a:t>april</a:t>
            </a:r>
            <a:r>
              <a:rPr lang="en-GB" sz="1000" dirty="0">
                <a:latin typeface="Gill Sans MT" panose="020B0502020104020203" pitchFamily="34" charset="77"/>
              </a:rPr>
              <a:t> </a:t>
            </a:r>
          </a:p>
          <a:p>
            <a:pPr marL="278606" indent="-278606">
              <a:buAutoNum type="arabicParenR"/>
            </a:pPr>
            <a:r>
              <a:rPr lang="en-GB" sz="1000" dirty="0">
                <a:latin typeface="Gill Sans MT" panose="020B0502020104020203" pitchFamily="34" charset="77"/>
              </a:rPr>
              <a:t>we always go to </a:t>
            </a:r>
            <a:r>
              <a:rPr lang="en-GB" sz="1000" dirty="0" err="1">
                <a:latin typeface="Gill Sans MT" panose="020B0502020104020203" pitchFamily="34" charset="77"/>
              </a:rPr>
              <a:t>devon</a:t>
            </a:r>
            <a:r>
              <a:rPr lang="en-GB" sz="1000" dirty="0">
                <a:latin typeface="Gill Sans MT" panose="020B0502020104020203" pitchFamily="34" charset="77"/>
              </a:rPr>
              <a:t> at </a:t>
            </a:r>
            <a:r>
              <a:rPr lang="en-GB" sz="1000" dirty="0" err="1">
                <a:latin typeface="Gill Sans MT" panose="020B0502020104020203" pitchFamily="34" charset="77"/>
              </a:rPr>
              <a:t>easter</a:t>
            </a:r>
            <a:r>
              <a:rPr lang="en-GB" sz="1000" dirty="0">
                <a:latin typeface="Gill Sans MT" panose="020B0502020104020203" pitchFamily="34" charset="77"/>
              </a:rPr>
              <a:t> </a:t>
            </a: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asked </a:t>
            </a:r>
            <a:r>
              <a:rPr lang="en-GB" sz="1000" dirty="0" err="1">
                <a:latin typeface="Gill Sans MT" panose="020B0502020104020203" pitchFamily="34" charset="77"/>
              </a:rPr>
              <a:t>mrs</a:t>
            </a:r>
            <a:r>
              <a:rPr lang="en-GB" sz="1000" dirty="0">
                <a:latin typeface="Gill Sans MT" panose="020B0502020104020203" pitchFamily="34" charset="77"/>
              </a:rPr>
              <a:t> spencer if it was break time</a:t>
            </a:r>
          </a:p>
          <a:p>
            <a:pPr marL="278606" indent="-278606">
              <a:buAutoNum type="arabicParenR"/>
            </a:pPr>
            <a:r>
              <a:rPr lang="en-GB" sz="1000" dirty="0">
                <a:latin typeface="Gill Sans MT" panose="020B0502020104020203" pitchFamily="34" charset="77"/>
              </a:rPr>
              <a:t>my dad gave me a gift it was my birthday</a:t>
            </a:r>
          </a:p>
          <a:p>
            <a:pPr marL="278606" indent="-278606">
              <a:buAutoNum type="arabicParenR"/>
            </a:pPr>
            <a:r>
              <a:rPr lang="en-GB" sz="1000" dirty="0">
                <a:latin typeface="Gill Sans MT" panose="020B0502020104020203" pitchFamily="34" charset="77"/>
              </a:rPr>
              <a:t>we will go to </a:t>
            </a:r>
            <a:r>
              <a:rPr lang="en-GB" sz="1000" dirty="0" err="1">
                <a:latin typeface="Gill Sans MT" panose="020B0502020104020203" pitchFamily="34" charset="77"/>
              </a:rPr>
              <a:t>manchester</a:t>
            </a:r>
            <a:r>
              <a:rPr lang="en-GB" sz="1000" dirty="0">
                <a:latin typeface="Gill Sans MT" panose="020B0502020104020203" pitchFamily="34" charset="77"/>
              </a:rPr>
              <a:t> next </a:t>
            </a:r>
            <a:r>
              <a:rPr lang="en-GB" sz="1000" dirty="0" err="1">
                <a:latin typeface="Gill Sans MT" panose="020B0502020104020203" pitchFamily="34" charset="77"/>
              </a:rPr>
              <a:t>friday</a:t>
            </a:r>
            <a:endParaRPr lang="en-GB" sz="1000" dirty="0">
              <a:latin typeface="Gill Sans MT" panose="020B0502020104020203" pitchFamily="34" charset="77"/>
            </a:endParaRPr>
          </a:p>
          <a:p>
            <a:pPr marL="278606" indent="-278606">
              <a:buAutoNum type="arabicParenR"/>
            </a:pPr>
            <a:r>
              <a:rPr lang="en-GB" sz="1000" dirty="0" err="1">
                <a:latin typeface="Gill Sans MT" panose="020B0502020104020203" pitchFamily="34" charset="77"/>
              </a:rPr>
              <a:t>i</a:t>
            </a:r>
            <a:r>
              <a:rPr lang="en-GB" sz="1000" dirty="0">
                <a:latin typeface="Gill Sans MT" panose="020B0502020104020203" pitchFamily="34" charset="77"/>
              </a:rPr>
              <a:t> got some milk from </a:t>
            </a:r>
            <a:r>
              <a:rPr lang="en-GB" sz="1000" dirty="0" err="1">
                <a:latin typeface="Gill Sans MT" panose="020B0502020104020203" pitchFamily="34" charset="77"/>
              </a:rPr>
              <a:t>tesco</a:t>
            </a:r>
            <a:r>
              <a:rPr lang="en-GB" sz="1000" dirty="0">
                <a:latin typeface="Gill Sans MT" panose="020B0502020104020203" pitchFamily="34" charset="77"/>
              </a:rPr>
              <a:t> then </a:t>
            </a:r>
            <a:r>
              <a:rPr lang="en-GB" sz="1000" dirty="0" err="1">
                <a:latin typeface="Gill Sans MT" panose="020B0502020104020203" pitchFamily="34" charset="77"/>
              </a:rPr>
              <a:t>i</a:t>
            </a:r>
            <a:r>
              <a:rPr lang="en-GB" sz="1000" dirty="0">
                <a:latin typeface="Gill Sans MT" panose="020B0502020104020203" pitchFamily="34" charset="77"/>
              </a:rPr>
              <a:t> came home</a:t>
            </a:r>
          </a:p>
          <a:p>
            <a:pPr marL="278606" indent="-278606">
              <a:buAutoNum type="arabicParenR"/>
            </a:pPr>
            <a:r>
              <a:rPr lang="en-GB" sz="1000" dirty="0">
                <a:latin typeface="Gill Sans MT" panose="020B0502020104020203" pitchFamily="34" charset="77"/>
              </a:rPr>
              <a:t>it was late my mum was wondering where </a:t>
            </a:r>
            <a:r>
              <a:rPr lang="en-GB" sz="1000" dirty="0" err="1">
                <a:latin typeface="Gill Sans MT" panose="020B0502020104020203" pitchFamily="34" charset="77"/>
              </a:rPr>
              <a:t>i</a:t>
            </a:r>
            <a:r>
              <a:rPr lang="en-GB" sz="1000" dirty="0">
                <a:latin typeface="Gill Sans MT" panose="020B0502020104020203" pitchFamily="34" charset="77"/>
              </a:rPr>
              <a:t> was</a:t>
            </a:r>
          </a:p>
          <a:p>
            <a:pPr marL="278606" indent="-278606">
              <a:buAutoNum type="arabicParenR"/>
            </a:pPr>
            <a:r>
              <a:rPr lang="en-GB" sz="1000" dirty="0">
                <a:latin typeface="Gill Sans MT" panose="020B0502020104020203" pitchFamily="34" charset="77"/>
              </a:rPr>
              <a:t>the corner shop was shut we had to    got to </a:t>
            </a:r>
            <a:r>
              <a:rPr lang="en-GB" sz="1000" dirty="0" err="1">
                <a:latin typeface="Gill Sans MT" panose="020B0502020104020203" pitchFamily="34" charset="77"/>
              </a:rPr>
              <a:t>asda</a:t>
            </a:r>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auntie </a:t>
            </a:r>
            <a:r>
              <a:rPr lang="en-GB" sz="1000" dirty="0" err="1">
                <a:latin typeface="Gill Sans MT" panose="020B0502020104020203" pitchFamily="34" charset="77"/>
              </a:rPr>
              <a:t>sylvia</a:t>
            </a:r>
            <a:r>
              <a:rPr lang="en-GB" sz="1000" dirty="0">
                <a:latin typeface="Gill Sans MT" panose="020B0502020104020203" pitchFamily="34" charset="77"/>
              </a:rPr>
              <a:t> was born in march</a:t>
            </a:r>
          </a:p>
        </p:txBody>
      </p:sp>
    </p:spTree>
    <p:extLst>
      <p:ext uri="{BB962C8B-B14F-4D97-AF65-F5344CB8AC3E}">
        <p14:creationId xmlns:p14="http://schemas.microsoft.com/office/powerpoint/2010/main" val="3374616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8425"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1" name="Rounded Rectangle 10"/>
          <p:cNvSpPr/>
          <p:nvPr/>
        </p:nvSpPr>
        <p:spPr>
          <a:xfrm>
            <a:off x="215353" y="208893"/>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12" name="Oval 11"/>
          <p:cNvSpPr/>
          <p:nvPr/>
        </p:nvSpPr>
        <p:spPr>
          <a:xfrm>
            <a:off x="2504014" y="156230"/>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1</a:t>
            </a:r>
          </a:p>
        </p:txBody>
      </p:sp>
      <p:sp>
        <p:nvSpPr>
          <p:cNvPr id="14" name="TextBox 13"/>
          <p:cNvSpPr txBox="1"/>
          <p:nvPr/>
        </p:nvSpPr>
        <p:spPr>
          <a:xfrm>
            <a:off x="156636" y="608590"/>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I am going to Spain in August.</a:t>
            </a:r>
          </a:p>
          <a:p>
            <a:pPr marL="278606" indent="-278606">
              <a:buAutoNum type="arabicParenR"/>
            </a:pPr>
            <a:r>
              <a:rPr lang="en-GB" sz="1000" dirty="0">
                <a:latin typeface="Gill Sans MT" panose="020B0502020104020203" pitchFamily="34" charset="77"/>
              </a:rPr>
              <a:t>We are moving to East Surrey in May.</a:t>
            </a:r>
          </a:p>
          <a:p>
            <a:pPr marL="278606" indent="-278606">
              <a:buAutoNum type="arabicParenR"/>
            </a:pPr>
            <a:r>
              <a:rPr lang="en-GB" sz="1000" dirty="0">
                <a:latin typeface="Gill Sans MT" panose="020B0502020104020203" pitchFamily="34" charset="77"/>
              </a:rPr>
              <a:t>Mrs Stepford told Tommy to sit down.</a:t>
            </a:r>
          </a:p>
          <a:p>
            <a:pPr marL="278606" indent="-278606">
              <a:buAutoNum type="arabicParenR"/>
            </a:pPr>
            <a:r>
              <a:rPr lang="en-GB" sz="1000" dirty="0">
                <a:latin typeface="Gill Sans MT" panose="020B0502020104020203" pitchFamily="34" charset="77"/>
              </a:rPr>
              <a:t>We are going to Kensington in London in July.</a:t>
            </a:r>
          </a:p>
          <a:p>
            <a:pPr marL="278606" indent="-278606">
              <a:buAutoNum type="arabicParenR"/>
            </a:pPr>
            <a:r>
              <a:rPr lang="en-GB" sz="1000" dirty="0">
                <a:latin typeface="Gill Sans MT" panose="020B0502020104020203" pitchFamily="34" charset="77"/>
              </a:rPr>
              <a:t>My teacher is called Mrs Jones. She is very strict.</a:t>
            </a:r>
          </a:p>
          <a:p>
            <a:pPr marL="278606" indent="-278606">
              <a:buAutoNum type="arabicParenR"/>
            </a:pPr>
            <a:r>
              <a:rPr lang="en-GB" sz="1000" dirty="0">
                <a:latin typeface="Gill Sans MT" panose="020B0502020104020203" pitchFamily="34" charset="77"/>
              </a:rPr>
              <a:t>My name is Tom. I am nine years old.</a:t>
            </a:r>
          </a:p>
          <a:p>
            <a:pPr marL="278606" indent="-278606">
              <a:buAutoNum type="arabicParenR"/>
            </a:pPr>
            <a:r>
              <a:rPr lang="en-GB" sz="1000" dirty="0">
                <a:latin typeface="Gill Sans MT" panose="020B0502020104020203" pitchFamily="34" charset="77"/>
              </a:rPr>
              <a:t>We have a dog. He is called Woof.</a:t>
            </a:r>
          </a:p>
          <a:p>
            <a:pPr marL="278606" indent="-278606">
              <a:buAutoNum type="arabicParenR"/>
            </a:pPr>
            <a:r>
              <a:rPr lang="en-GB" sz="1000" dirty="0">
                <a:latin typeface="Gill Sans MT" panose="020B0502020104020203" pitchFamily="34" charset="77"/>
              </a:rPr>
              <a:t>My name is Paul. I like cats.</a:t>
            </a:r>
          </a:p>
          <a:p>
            <a:pPr marL="278606" indent="-278606">
              <a:buAutoNum type="arabicParenR"/>
            </a:pPr>
            <a:r>
              <a:rPr lang="en-GB" sz="1000" dirty="0">
                <a:latin typeface="Gill Sans MT" panose="020B0502020104020203" pitchFamily="34" charset="77"/>
              </a:rPr>
              <a:t>We have been to Italy. we had a really good time.</a:t>
            </a:r>
          </a:p>
          <a:p>
            <a:pPr marL="278606" indent="-278606">
              <a:buAutoNum type="arabicParenR"/>
            </a:pPr>
            <a:r>
              <a:rPr lang="en-GB" sz="1000" dirty="0">
                <a:latin typeface="Gill Sans MT" panose="020B0502020104020203" pitchFamily="34" charset="77"/>
              </a:rPr>
              <a:t>My sister is called Shannon. </a:t>
            </a:r>
            <a:r>
              <a:rPr lang="en-GB" sz="1000">
                <a:latin typeface="Gill Sans MT" panose="020B0502020104020203" pitchFamily="34" charset="77"/>
              </a:rPr>
              <a:t>She </a:t>
            </a:r>
            <a:r>
              <a:rPr lang="en-GB" sz="1000" dirty="0">
                <a:latin typeface="Gill Sans MT" panose="020B0502020104020203" pitchFamily="34" charset="77"/>
              </a:rPr>
              <a:t>is </a:t>
            </a:r>
            <a:r>
              <a:rPr lang="en-GB" sz="1000">
                <a:latin typeface="Gill Sans MT" panose="020B0502020104020203" pitchFamily="34" charset="77"/>
              </a:rPr>
              <a:t>really annoying.</a:t>
            </a:r>
            <a:endParaRPr lang="en-GB" sz="1000" dirty="0">
              <a:latin typeface="Gill Sans MT" panose="020B0502020104020203" pitchFamily="34" charset="77"/>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789095" y="2749944"/>
            <a:ext cx="393299" cy="538198"/>
          </a:xfrm>
          <a:prstGeom prst="rect">
            <a:avLst/>
          </a:prstGeom>
        </p:spPr>
      </p:pic>
      <p:sp>
        <p:nvSpPr>
          <p:cNvPr id="7" name="Rectangle 6">
            <a:extLst>
              <a:ext uri="{FF2B5EF4-FFF2-40B4-BE49-F238E27FC236}">
                <a16:creationId xmlns:a16="http://schemas.microsoft.com/office/drawing/2014/main" id="{67F4033F-D95E-794C-849E-E644D94DE4F9}"/>
              </a:ext>
            </a:extLst>
          </p:cNvPr>
          <p:cNvSpPr/>
          <p:nvPr/>
        </p:nvSpPr>
        <p:spPr>
          <a:xfrm>
            <a:off x="3424098" y="120402"/>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8" name="Rounded Rectangle 7"/>
          <p:cNvSpPr/>
          <p:nvPr/>
        </p:nvSpPr>
        <p:spPr>
          <a:xfrm>
            <a:off x="3493029" y="206995"/>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9" name="Oval 8"/>
          <p:cNvSpPr/>
          <p:nvPr/>
        </p:nvSpPr>
        <p:spPr>
          <a:xfrm>
            <a:off x="5781690" y="154332"/>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2</a:t>
            </a: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037253" y="2757171"/>
            <a:ext cx="393299" cy="538198"/>
          </a:xfrm>
          <a:prstGeom prst="rect">
            <a:avLst/>
          </a:prstGeom>
        </p:spPr>
      </p:pic>
      <p:sp>
        <p:nvSpPr>
          <p:cNvPr id="15" name="TextBox 14"/>
          <p:cNvSpPr txBox="1"/>
          <p:nvPr/>
        </p:nvSpPr>
        <p:spPr>
          <a:xfrm>
            <a:off x="3392902" y="594150"/>
            <a:ext cx="3009303" cy="2554545"/>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school is called West Town Primary.</a:t>
            </a:r>
          </a:p>
          <a:p>
            <a:pPr marL="278606" indent="-278606">
              <a:buAutoNum type="arabicParenR"/>
            </a:pPr>
            <a:r>
              <a:rPr lang="en-GB" sz="1000" dirty="0">
                <a:latin typeface="Gill Sans MT" panose="020B0502020104020203" pitchFamily="34" charset="77"/>
              </a:rPr>
              <a:t>My mum is called Tammy Wilson.</a:t>
            </a:r>
          </a:p>
          <a:p>
            <a:pPr marL="278606" indent="-278606">
              <a:buAutoNum type="arabicParenR"/>
            </a:pPr>
            <a:r>
              <a:rPr lang="en-GB" sz="1000" dirty="0">
                <a:latin typeface="Gill Sans MT" panose="020B0502020104020203" pitchFamily="34" charset="77"/>
              </a:rPr>
              <a:t>I have a dog. His name is Blackberry.</a:t>
            </a:r>
          </a:p>
          <a:p>
            <a:pPr marL="278606" indent="-278606">
              <a:buAutoNum type="arabicParenR"/>
            </a:pPr>
            <a:r>
              <a:rPr lang="en-GB" sz="1000" dirty="0">
                <a:latin typeface="Gill Sans MT" panose="020B0502020104020203" pitchFamily="34" charset="77"/>
              </a:rPr>
              <a:t>The doctor asked me if I felt ill.</a:t>
            </a:r>
          </a:p>
          <a:p>
            <a:pPr marL="278606" indent="-278606">
              <a:buAutoNum type="arabicParenR"/>
            </a:pPr>
            <a:r>
              <a:rPr lang="en-GB" sz="1000" dirty="0">
                <a:latin typeface="Gill Sans MT" panose="020B0502020104020203" pitchFamily="34" charset="77"/>
              </a:rPr>
              <a:t>We went to Portugal in July. It was too hot for me.</a:t>
            </a:r>
          </a:p>
          <a:p>
            <a:pPr marL="278606" indent="-278606">
              <a:buAutoNum type="arabicParenR"/>
            </a:pPr>
            <a:r>
              <a:rPr lang="en-GB" sz="1000" dirty="0">
                <a:latin typeface="Gill Sans MT" panose="020B0502020104020203" pitchFamily="34" charset="77"/>
              </a:rPr>
              <a:t>Our school is in Bristol. It is very old.</a:t>
            </a:r>
          </a:p>
          <a:p>
            <a:pPr marL="278606" indent="-278606">
              <a:buAutoNum type="arabicParenR"/>
            </a:pPr>
            <a:r>
              <a:rPr lang="en-GB" sz="1000" dirty="0">
                <a:latin typeface="Gill Sans MT" panose="020B0502020104020203" pitchFamily="34" charset="77"/>
              </a:rPr>
              <a:t>My brother has a friend called Toby. I don’t like him.</a:t>
            </a:r>
          </a:p>
          <a:p>
            <a:pPr marL="278606" indent="-278606">
              <a:buAutoNum type="arabicParenR"/>
            </a:pPr>
            <a:r>
              <a:rPr lang="en-GB" sz="1000" dirty="0">
                <a:latin typeface="Gill Sans MT" panose="020B0502020104020203" pitchFamily="34" charset="77"/>
              </a:rPr>
              <a:t>I told my friends that I was planning a party for Louise.</a:t>
            </a:r>
          </a:p>
          <a:p>
            <a:pPr marL="278606" indent="-278606">
              <a:buAutoNum type="arabicParenR"/>
            </a:pPr>
            <a:r>
              <a:rPr lang="en-GB" sz="1000" dirty="0">
                <a:latin typeface="Gill Sans MT" panose="020B0502020104020203" pitchFamily="34" charset="77"/>
              </a:rPr>
              <a:t>I can’t believe it’s Sunday already.</a:t>
            </a:r>
          </a:p>
          <a:p>
            <a:pPr marL="278606" indent="-278606">
              <a:buAutoNum type="arabicParenR"/>
            </a:pPr>
            <a:r>
              <a:rPr lang="en-GB" sz="1000" dirty="0">
                <a:latin typeface="Gill Sans MT" panose="020B0502020104020203" pitchFamily="34" charset="77"/>
              </a:rPr>
              <a:t>It’s really weird. I can’t believe it.</a:t>
            </a:r>
          </a:p>
        </p:txBody>
      </p:sp>
      <p:sp>
        <p:nvSpPr>
          <p:cNvPr id="16" name="Rectangle 15">
            <a:extLst>
              <a:ext uri="{FF2B5EF4-FFF2-40B4-BE49-F238E27FC236}">
                <a16:creationId xmlns:a16="http://schemas.microsoft.com/office/drawing/2014/main" id="{B63C1288-4ECB-594F-A394-15B7B9851144}"/>
              </a:ext>
            </a:extLst>
          </p:cNvPr>
          <p:cNvSpPr/>
          <p:nvPr/>
        </p:nvSpPr>
        <p:spPr>
          <a:xfrm>
            <a:off x="6705996" y="120401"/>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7" name="Rounded Rectangle 16"/>
          <p:cNvSpPr/>
          <p:nvPr/>
        </p:nvSpPr>
        <p:spPr>
          <a:xfrm>
            <a:off x="6772924" y="216468"/>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18" name="Oval 17"/>
          <p:cNvSpPr/>
          <p:nvPr/>
        </p:nvSpPr>
        <p:spPr>
          <a:xfrm>
            <a:off x="9061585" y="163805"/>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a:solidFill>
                  <a:schemeClr val="tx1"/>
                </a:solidFill>
              </a:rPr>
              <a:t>3</a:t>
            </a:r>
            <a:endParaRPr lang="en-GB" sz="1463" dirty="0">
              <a:solidFill>
                <a:schemeClr val="tx1"/>
              </a:solidFill>
            </a:endParaRPr>
          </a:p>
        </p:txBody>
      </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352350" y="2761811"/>
            <a:ext cx="393299" cy="538198"/>
          </a:xfrm>
          <a:prstGeom prst="rect">
            <a:avLst/>
          </a:prstGeom>
        </p:spPr>
      </p:pic>
      <p:sp>
        <p:nvSpPr>
          <p:cNvPr id="20" name="TextBox 19"/>
          <p:cNvSpPr txBox="1"/>
          <p:nvPr/>
        </p:nvSpPr>
        <p:spPr>
          <a:xfrm>
            <a:off x="6673979" y="608590"/>
            <a:ext cx="3041320" cy="2862322"/>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pPr marL="278606" indent="-278606">
              <a:buAutoNum type="arabicParenR"/>
            </a:pPr>
            <a:r>
              <a:rPr lang="en-GB" sz="1000" dirty="0">
                <a:latin typeface="Gill Sans MT" panose="020B0502020104020203" pitchFamily="34" charset="77"/>
              </a:rPr>
              <a:t>We are going to London in the holidays.</a:t>
            </a:r>
          </a:p>
          <a:p>
            <a:pPr marL="278606" indent="-278606">
              <a:buAutoNum type="arabicParenR"/>
            </a:pPr>
            <a:r>
              <a:rPr lang="en-GB" sz="1000" dirty="0">
                <a:latin typeface="Gill Sans MT" panose="020B0502020104020203" pitchFamily="34" charset="77"/>
              </a:rPr>
              <a:t>Lizzie and Jess took a photo at the top of the Eiffel Tower.</a:t>
            </a:r>
          </a:p>
          <a:p>
            <a:pPr marL="278606" indent="-278606">
              <a:buAutoNum type="arabicParenR"/>
            </a:pPr>
            <a:r>
              <a:rPr lang="en-GB" sz="1000" dirty="0">
                <a:latin typeface="Gill Sans MT" panose="020B0502020104020203" pitchFamily="34" charset="77"/>
              </a:rPr>
              <a:t>We saw a friend in Birmingham and we went shopping in Primark on Saturday.</a:t>
            </a:r>
          </a:p>
          <a:p>
            <a:pPr marL="278606" indent="-278606">
              <a:buAutoNum type="arabicParenR"/>
            </a:pPr>
            <a:r>
              <a:rPr lang="en-GB" sz="1000" dirty="0">
                <a:latin typeface="Gill Sans MT" panose="020B0502020104020203" pitchFamily="34" charset="77"/>
              </a:rPr>
              <a:t>I asked Kate what she was wearing on Friday.</a:t>
            </a:r>
          </a:p>
          <a:p>
            <a:pPr marL="278606" indent="-278606">
              <a:buAutoNum type="arabicParenR"/>
            </a:pPr>
            <a:r>
              <a:rPr lang="en-GB" sz="1000" dirty="0">
                <a:latin typeface="Gill Sans MT" panose="020B0502020104020203" pitchFamily="34" charset="77"/>
              </a:rPr>
              <a:t>We want to go to the park on Thursday.</a:t>
            </a:r>
          </a:p>
          <a:p>
            <a:pPr marL="278606" indent="-278606">
              <a:buAutoNum type="arabicParenR"/>
            </a:pPr>
            <a:r>
              <a:rPr lang="en-GB" sz="1000" dirty="0">
                <a:latin typeface="Gill Sans MT" panose="020B0502020104020203" pitchFamily="34" charset="77"/>
              </a:rPr>
              <a:t>I gave Jane a book. She had left it behind.</a:t>
            </a:r>
          </a:p>
          <a:p>
            <a:pPr marL="278606" indent="-278606">
              <a:buAutoNum type="arabicParenR"/>
            </a:pPr>
            <a:r>
              <a:rPr lang="en-GB" sz="1000" dirty="0">
                <a:latin typeface="Gill Sans MT" panose="020B0502020104020203" pitchFamily="34" charset="77"/>
              </a:rPr>
              <a:t>It’s nearly October. It’s come round fast.</a:t>
            </a:r>
          </a:p>
          <a:p>
            <a:pPr marL="278606" indent="-278606">
              <a:buAutoNum type="arabicParenR"/>
            </a:pPr>
            <a:r>
              <a:rPr lang="en-GB" sz="1000" dirty="0">
                <a:latin typeface="Gill Sans MT" panose="020B0502020104020203" pitchFamily="34" charset="77"/>
              </a:rPr>
              <a:t>My dog is called Cedar. He is really naughty.</a:t>
            </a:r>
          </a:p>
          <a:p>
            <a:pPr marL="278606" indent="-278606">
              <a:buAutoNum type="arabicParenR"/>
            </a:pPr>
            <a:r>
              <a:rPr lang="en-GB" sz="1000" dirty="0">
                <a:latin typeface="Gill Sans MT" panose="020B0502020104020203" pitchFamily="34" charset="77"/>
              </a:rPr>
              <a:t>My cat climbed a tree. He got stuck.</a:t>
            </a:r>
          </a:p>
          <a:p>
            <a:pPr marL="278606" indent="-278606">
              <a:buAutoNum type="arabicParenR"/>
            </a:pPr>
            <a:r>
              <a:rPr lang="en-GB" sz="1000" dirty="0">
                <a:latin typeface="Gill Sans MT" panose="020B0502020104020203" pitchFamily="34" charset="77"/>
              </a:rPr>
              <a:t>I think July is the best month of the year.</a:t>
            </a:r>
          </a:p>
          <a:p>
            <a:endParaRPr lang="en-GB" sz="1000" dirty="0">
              <a:latin typeface="Gill Sans MT" panose="020B0502020104020203" pitchFamily="34" charset="77"/>
            </a:endParaRPr>
          </a:p>
        </p:txBody>
      </p:sp>
      <p:sp>
        <p:nvSpPr>
          <p:cNvPr id="21" name="Rectangle 20">
            <a:extLst>
              <a:ext uri="{FF2B5EF4-FFF2-40B4-BE49-F238E27FC236}">
                <a16:creationId xmlns:a16="http://schemas.microsoft.com/office/drawing/2014/main" id="{C72EE481-7E45-3A46-BE03-6CAC9418D02A}"/>
              </a:ext>
            </a:extLst>
          </p:cNvPr>
          <p:cNvSpPr/>
          <p:nvPr/>
        </p:nvSpPr>
        <p:spPr>
          <a:xfrm>
            <a:off x="148425"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22" name="Rounded Rectangle 21"/>
          <p:cNvSpPr/>
          <p:nvPr/>
        </p:nvSpPr>
        <p:spPr>
          <a:xfrm>
            <a:off x="215353" y="3601357"/>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23" name="Oval 22"/>
          <p:cNvSpPr/>
          <p:nvPr/>
        </p:nvSpPr>
        <p:spPr>
          <a:xfrm>
            <a:off x="2504014" y="3548694"/>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4</a:t>
            </a:r>
          </a:p>
        </p:txBody>
      </p:sp>
      <p:pic>
        <p:nvPicPr>
          <p:cNvPr id="2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752529" y="6105293"/>
            <a:ext cx="393299" cy="538198"/>
          </a:xfrm>
          <a:prstGeom prst="rect">
            <a:avLst/>
          </a:prstGeom>
        </p:spPr>
      </p:pic>
      <p:sp>
        <p:nvSpPr>
          <p:cNvPr id="25" name="TextBox 24"/>
          <p:cNvSpPr txBox="1"/>
          <p:nvPr/>
        </p:nvSpPr>
        <p:spPr>
          <a:xfrm>
            <a:off x="123405" y="3993335"/>
            <a:ext cx="3115632" cy="2554545"/>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My sister is going shopping on Friday.</a:t>
            </a:r>
          </a:p>
          <a:p>
            <a:pPr marL="278606" indent="-278606">
              <a:buAutoNum type="arabicParenR"/>
            </a:pPr>
            <a:r>
              <a:rPr lang="en-GB" sz="1000" dirty="0">
                <a:latin typeface="Gill Sans MT" panose="020B0502020104020203" pitchFamily="34" charset="77"/>
              </a:rPr>
              <a:t>The Olympic Games are held every four years.</a:t>
            </a:r>
          </a:p>
          <a:p>
            <a:pPr marL="278606" indent="-278606">
              <a:buAutoNum type="arabicParenR"/>
            </a:pPr>
            <a:r>
              <a:rPr lang="en-GB" sz="1000" dirty="0">
                <a:latin typeface="Gill Sans MT" panose="020B0502020104020203" pitchFamily="34" charset="77"/>
              </a:rPr>
              <a:t>Mum said that Usain Bolt is the fastest man alive.</a:t>
            </a:r>
          </a:p>
          <a:p>
            <a:pPr marL="278606" indent="-278606">
              <a:buAutoNum type="arabicParenR"/>
            </a:pPr>
            <a:r>
              <a:rPr lang="en-GB" sz="1000" dirty="0">
                <a:latin typeface="Gill Sans MT" panose="020B0502020104020203" pitchFamily="34" charset="77"/>
              </a:rPr>
              <a:t>My favourite film is Despicable Me. I love it.</a:t>
            </a:r>
          </a:p>
          <a:p>
            <a:pPr marL="278606" indent="-278606">
              <a:buAutoNum type="arabicParenR"/>
            </a:pPr>
            <a:r>
              <a:rPr lang="en-GB" sz="1000" dirty="0">
                <a:latin typeface="Gill Sans MT" panose="020B0502020104020203" pitchFamily="34" charset="77"/>
              </a:rPr>
              <a:t>We are watching Lion King later.</a:t>
            </a:r>
          </a:p>
          <a:p>
            <a:pPr marL="278606" indent="-278606">
              <a:buAutoNum type="arabicParenR"/>
            </a:pPr>
            <a:r>
              <a:rPr lang="en-GB" sz="1000" dirty="0">
                <a:latin typeface="Gill Sans MT" panose="020B0502020104020203" pitchFamily="34" charset="77"/>
              </a:rPr>
              <a:t>My sister Stacy is older than me.</a:t>
            </a:r>
          </a:p>
          <a:p>
            <a:pPr marL="278606" indent="-278606">
              <a:buAutoNum type="arabicParenR"/>
            </a:pPr>
            <a:r>
              <a:rPr lang="en-GB" sz="1000" dirty="0">
                <a:latin typeface="Gill Sans MT" panose="020B0502020104020203" pitchFamily="34" charset="77"/>
              </a:rPr>
              <a:t>I hugged my sister. She hugged me back.</a:t>
            </a:r>
          </a:p>
          <a:p>
            <a:pPr marL="278606" indent="-278606">
              <a:buAutoNum type="arabicParenR"/>
            </a:pPr>
            <a:r>
              <a:rPr lang="en-GB" sz="1000" dirty="0">
                <a:latin typeface="Gill Sans MT" panose="020B0502020104020203" pitchFamily="34" charset="77"/>
              </a:rPr>
              <a:t>I tried to climb the tree. I nearly fell.</a:t>
            </a:r>
          </a:p>
          <a:p>
            <a:pPr marL="278606" indent="-278606">
              <a:buAutoNum type="arabicParenR"/>
            </a:pPr>
            <a:r>
              <a:rPr lang="en-GB" sz="1000" dirty="0">
                <a:latin typeface="Gill Sans MT" panose="020B0502020104020203" pitchFamily="34" charset="77"/>
              </a:rPr>
              <a:t>I dropped my new laptop. It broke.</a:t>
            </a:r>
          </a:p>
          <a:p>
            <a:pPr marL="278606" indent="-278606">
              <a:buAutoNum type="arabicParenR"/>
            </a:pPr>
            <a:r>
              <a:rPr lang="en-GB" sz="1000" dirty="0">
                <a:latin typeface="Gill Sans MT" panose="020B0502020104020203" pitchFamily="34" charset="77"/>
              </a:rPr>
              <a:t>My birthday is in December. It is a        week before Christmas.</a:t>
            </a:r>
          </a:p>
        </p:txBody>
      </p:sp>
      <p:sp>
        <p:nvSpPr>
          <p:cNvPr id="26" name="Rectangle 25">
            <a:extLst>
              <a:ext uri="{FF2B5EF4-FFF2-40B4-BE49-F238E27FC236}">
                <a16:creationId xmlns:a16="http://schemas.microsoft.com/office/drawing/2014/main" id="{A1B3D460-A6CF-BB4A-8098-E0E3EC4FC228}"/>
              </a:ext>
            </a:extLst>
          </p:cNvPr>
          <p:cNvSpPr/>
          <p:nvPr/>
        </p:nvSpPr>
        <p:spPr>
          <a:xfrm>
            <a:off x="3424098" y="3481365"/>
            <a:ext cx="3009303" cy="3167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27" name="Rounded Rectangle 26"/>
          <p:cNvSpPr/>
          <p:nvPr/>
        </p:nvSpPr>
        <p:spPr>
          <a:xfrm>
            <a:off x="3493029" y="3599459"/>
            <a:ext cx="2442927" cy="401595"/>
          </a:xfrm>
          <a:prstGeom prst="roundRect">
            <a:avLst/>
          </a:prstGeom>
          <a:solidFill>
            <a:srgbClr val="ECB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63" dirty="0">
                <a:solidFill>
                  <a:schemeClr val="tx1"/>
                </a:solidFill>
                <a:latin typeface="Gill Sans MT" panose="020B0502020104020203" pitchFamily="34" charset="77"/>
              </a:rPr>
              <a:t>Capital letters and full stops </a:t>
            </a:r>
          </a:p>
        </p:txBody>
      </p:sp>
      <p:sp>
        <p:nvSpPr>
          <p:cNvPr id="28" name="Oval 27"/>
          <p:cNvSpPr/>
          <p:nvPr/>
        </p:nvSpPr>
        <p:spPr>
          <a:xfrm>
            <a:off x="5781690" y="3546796"/>
            <a:ext cx="589005" cy="522074"/>
          </a:xfrm>
          <a:prstGeom prst="ellipse">
            <a:avLst/>
          </a:prstGeom>
          <a:solidFill>
            <a:srgbClr val="AE78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5</a:t>
            </a:r>
          </a:p>
        </p:txBody>
      </p:sp>
      <p:pic>
        <p:nvPicPr>
          <p:cNvPr id="29" name="Picture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037252" y="6110907"/>
            <a:ext cx="393299" cy="538198"/>
          </a:xfrm>
          <a:prstGeom prst="rect">
            <a:avLst/>
          </a:prstGeom>
        </p:spPr>
      </p:pic>
      <p:sp>
        <p:nvSpPr>
          <p:cNvPr id="30" name="TextBox 29"/>
          <p:cNvSpPr txBox="1"/>
          <p:nvPr/>
        </p:nvSpPr>
        <p:spPr>
          <a:xfrm>
            <a:off x="3365614" y="3970640"/>
            <a:ext cx="3009303" cy="2708434"/>
          </a:xfrm>
          <a:prstGeom prst="rect">
            <a:avLst/>
          </a:prstGeom>
          <a:noFill/>
        </p:spPr>
        <p:txBody>
          <a:bodyPr wrap="square" rtlCol="0">
            <a:spAutoFit/>
          </a:bodyPr>
          <a:lstStyle/>
          <a:p>
            <a:r>
              <a:rPr lang="en-GB" sz="1000" dirty="0">
                <a:latin typeface="Gill Sans MT" panose="020B0502020104020203" pitchFamily="34" charset="77"/>
              </a:rPr>
              <a:t>Add the missing capital letters and full stops to these sentences</a:t>
            </a:r>
          </a:p>
          <a:p>
            <a:endParaRPr lang="en-GB" sz="1000" dirty="0">
              <a:latin typeface="Gill Sans MT" panose="020B0502020104020203" pitchFamily="34" charset="77"/>
            </a:endParaRPr>
          </a:p>
          <a:p>
            <a:pPr marL="278606" indent="-278606">
              <a:buAutoNum type="arabicParenR"/>
            </a:pPr>
            <a:r>
              <a:rPr lang="en-GB" sz="1000" dirty="0">
                <a:latin typeface="Gill Sans MT" panose="020B0502020104020203" pitchFamily="34" charset="77"/>
              </a:rPr>
              <a:t>I need to go to see Dr Foster on Tuesday.</a:t>
            </a:r>
          </a:p>
          <a:p>
            <a:pPr marL="278606" indent="-278606">
              <a:buAutoNum type="arabicParenR"/>
            </a:pPr>
            <a:r>
              <a:rPr lang="en-GB" sz="1000" dirty="0">
                <a:latin typeface="Gill Sans MT" panose="020B0502020104020203" pitchFamily="34" charset="77"/>
              </a:rPr>
              <a:t>I have a dentist appointment in April.</a:t>
            </a:r>
          </a:p>
          <a:p>
            <a:pPr marL="278606" indent="-278606">
              <a:buAutoNum type="arabicParenR"/>
            </a:pPr>
            <a:r>
              <a:rPr lang="en-GB" sz="1000" dirty="0">
                <a:latin typeface="Gill Sans MT" panose="020B0502020104020203" pitchFamily="34" charset="77"/>
              </a:rPr>
              <a:t>We always go to Devon at Easter.</a:t>
            </a:r>
          </a:p>
          <a:p>
            <a:pPr marL="278606" indent="-278606">
              <a:buAutoNum type="arabicParenR"/>
            </a:pPr>
            <a:r>
              <a:rPr lang="en-GB" sz="1000" dirty="0">
                <a:latin typeface="Gill Sans MT" panose="020B0502020104020203" pitchFamily="34" charset="77"/>
              </a:rPr>
              <a:t>I asked Mrs Spencer if it was break time.</a:t>
            </a:r>
          </a:p>
          <a:p>
            <a:pPr marL="278606" indent="-278606">
              <a:buAutoNum type="arabicParenR"/>
            </a:pPr>
            <a:r>
              <a:rPr lang="en-GB" sz="1000" dirty="0">
                <a:latin typeface="Gill Sans MT" panose="020B0502020104020203" pitchFamily="34" charset="77"/>
              </a:rPr>
              <a:t>My dad gave me a gift. It was my birthday.</a:t>
            </a:r>
          </a:p>
          <a:p>
            <a:pPr marL="278606" indent="-278606">
              <a:buAutoNum type="arabicParenR"/>
            </a:pPr>
            <a:r>
              <a:rPr lang="en-GB" sz="1000" dirty="0">
                <a:latin typeface="Gill Sans MT" panose="020B0502020104020203" pitchFamily="34" charset="77"/>
              </a:rPr>
              <a:t>We will go to Manchester next Friday.</a:t>
            </a:r>
          </a:p>
          <a:p>
            <a:pPr marL="278606" indent="-278606">
              <a:buAutoNum type="arabicParenR"/>
            </a:pPr>
            <a:r>
              <a:rPr lang="en-GB" sz="1000" dirty="0">
                <a:latin typeface="Gill Sans MT" panose="020B0502020104020203" pitchFamily="34" charset="77"/>
              </a:rPr>
              <a:t>I got some milk from Tesco then </a:t>
            </a:r>
            <a:r>
              <a:rPr lang="en-GB" sz="1000" dirty="0" err="1">
                <a:latin typeface="Gill Sans MT" panose="020B0502020104020203" pitchFamily="34" charset="77"/>
              </a:rPr>
              <a:t>i</a:t>
            </a:r>
            <a:r>
              <a:rPr lang="en-GB" sz="1000" dirty="0">
                <a:latin typeface="Gill Sans MT" panose="020B0502020104020203" pitchFamily="34" charset="77"/>
              </a:rPr>
              <a:t> came home.</a:t>
            </a:r>
          </a:p>
          <a:p>
            <a:pPr marL="278606" indent="-278606">
              <a:buAutoNum type="arabicParenR"/>
            </a:pPr>
            <a:r>
              <a:rPr lang="en-GB" sz="1000" dirty="0">
                <a:latin typeface="Gill Sans MT" panose="020B0502020104020203" pitchFamily="34" charset="77"/>
              </a:rPr>
              <a:t>It was late. My mum was wondering where I was.</a:t>
            </a:r>
          </a:p>
          <a:p>
            <a:pPr marL="278606" indent="-278606">
              <a:buAutoNum type="arabicParenR"/>
            </a:pPr>
            <a:r>
              <a:rPr lang="en-GB" sz="1000" dirty="0">
                <a:latin typeface="Gill Sans MT" panose="020B0502020104020203" pitchFamily="34" charset="77"/>
              </a:rPr>
              <a:t>The corner shop was shut. We had to    got to Asda.</a:t>
            </a:r>
          </a:p>
          <a:p>
            <a:pPr marL="278606" indent="-278606">
              <a:buAutoNum type="arabicParenR"/>
            </a:pPr>
            <a:r>
              <a:rPr lang="en-GB" sz="1000" dirty="0">
                <a:latin typeface="Gill Sans MT" panose="020B0502020104020203" pitchFamily="34" charset="77"/>
              </a:rPr>
              <a:t>Auntie Sylvia was born in March.</a:t>
            </a:r>
          </a:p>
        </p:txBody>
      </p:sp>
      <p:sp>
        <p:nvSpPr>
          <p:cNvPr id="3" name="TextBox 2"/>
          <p:cNvSpPr txBox="1"/>
          <p:nvPr/>
        </p:nvSpPr>
        <p:spPr>
          <a:xfrm>
            <a:off x="6935372" y="4068870"/>
            <a:ext cx="1088760" cy="369332"/>
          </a:xfrm>
          <a:prstGeom prst="rect">
            <a:avLst/>
          </a:prstGeom>
          <a:noFill/>
        </p:spPr>
        <p:txBody>
          <a:bodyPr wrap="none" rtlCol="0">
            <a:spAutoFit/>
          </a:bodyPr>
          <a:lstStyle/>
          <a:p>
            <a:r>
              <a:rPr lang="en-GB" dirty="0">
                <a:latin typeface="Gill Sans MT" panose="020B0502020104020203"/>
              </a:rPr>
              <a:t>Answers</a:t>
            </a:r>
          </a:p>
        </p:txBody>
      </p:sp>
    </p:spTree>
    <p:extLst>
      <p:ext uri="{BB962C8B-B14F-4D97-AF65-F5344CB8AC3E}">
        <p14:creationId xmlns:p14="http://schemas.microsoft.com/office/powerpoint/2010/main" val="22955030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2089</TotalTime>
  <Words>19366</Words>
  <Application>Microsoft Macintosh PowerPoint</Application>
  <PresentationFormat>A4 Paper (210x297 mm)</PresentationFormat>
  <Paragraphs>2965</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Gill Sans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Partington</dc:creator>
  <cp:lastModifiedBy>Andrew Jennings</cp:lastModifiedBy>
  <cp:revision>414</cp:revision>
  <dcterms:created xsi:type="dcterms:W3CDTF">2020-01-11T17:34:03Z</dcterms:created>
  <dcterms:modified xsi:type="dcterms:W3CDTF">2020-08-19T11:18:52Z</dcterms:modified>
</cp:coreProperties>
</file>