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 snapToObjects="1">
      <p:cViewPr varScale="1">
        <p:scale>
          <a:sx n="70" d="100"/>
          <a:sy n="70" d="100"/>
        </p:scale>
        <p:origin x="1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812800" y="0"/>
            <a:ext cx="15232066" cy="10160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652272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717800" y="635000"/>
            <a:ext cx="12357100" cy="8238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533900" y="2603500"/>
            <a:ext cx="942975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680200" y="5026947"/>
            <a:ext cx="6057901" cy="404070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502400" y="886747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2374900" y="889000"/>
            <a:ext cx="11976100" cy="7984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ine"/>
          <p:cNvSpPr/>
          <p:nvPr/>
        </p:nvSpPr>
        <p:spPr>
          <a:xfrm flipV="1">
            <a:off x="9646767" y="5272229"/>
            <a:ext cx="1" cy="3721689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pic>
        <p:nvPicPr>
          <p:cNvPr id="120" name="9683AC4C-ABC4-4794-BAA2-9EBF2ECD8F90-L0-001.png" descr="9683AC4C-ABC4-4794-BAA2-9EBF2ECD8F90-L0-0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0204" y="7342349"/>
            <a:ext cx="1816004" cy="2385429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Vocabulary Ninja"/>
          <p:cNvSpPr txBox="1"/>
          <p:nvPr/>
        </p:nvSpPr>
        <p:spPr>
          <a:xfrm>
            <a:off x="7592493" y="8693150"/>
            <a:ext cx="4081985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t>Vocabulary Ninja</a:t>
            </a:r>
          </a:p>
        </p:txBody>
      </p:sp>
      <p:sp>
        <p:nvSpPr>
          <p:cNvPr id="122" name="'Words unlock the doors to a world of understanding...'"/>
          <p:cNvSpPr txBox="1"/>
          <p:nvPr/>
        </p:nvSpPr>
        <p:spPr>
          <a:xfrm>
            <a:off x="6527793" y="9340405"/>
            <a:ext cx="10733825" cy="368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'</a:t>
            </a:r>
            <a:r>
              <a:rPr i="1"/>
              <a:t>Words unlock the doors to a world of understanding...'</a:t>
            </a:r>
          </a:p>
        </p:txBody>
      </p:sp>
      <p:sp>
        <p:nvSpPr>
          <p:cNvPr id="123" name="VOCABULARY LABORATORY"/>
          <p:cNvSpPr txBox="1"/>
          <p:nvPr/>
        </p:nvSpPr>
        <p:spPr>
          <a:xfrm>
            <a:off x="-540606" y="-22965"/>
            <a:ext cx="14086011" cy="1332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t>VOCABULARY LABORATORY</a:t>
            </a:r>
          </a:p>
        </p:txBody>
      </p:sp>
      <p:sp>
        <p:nvSpPr>
          <p:cNvPr id="124" name="Line"/>
          <p:cNvSpPr/>
          <p:nvPr/>
        </p:nvSpPr>
        <p:spPr>
          <a:xfrm flipV="1">
            <a:off x="6502399" y="874915"/>
            <a:ext cx="1" cy="3108125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25" name="Rectangle"/>
          <p:cNvSpPr/>
          <p:nvPr/>
        </p:nvSpPr>
        <p:spPr>
          <a:xfrm>
            <a:off x="4157795" y="4196253"/>
            <a:ext cx="4689211" cy="107185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26" name="Line"/>
          <p:cNvSpPr/>
          <p:nvPr/>
        </p:nvSpPr>
        <p:spPr>
          <a:xfrm flipV="1">
            <a:off x="6502399" y="5322567"/>
            <a:ext cx="1" cy="4489114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27" name="Line"/>
          <p:cNvSpPr/>
          <p:nvPr/>
        </p:nvSpPr>
        <p:spPr>
          <a:xfrm>
            <a:off x="-41538" y="4215711"/>
            <a:ext cx="4164805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28" name="Line"/>
          <p:cNvSpPr/>
          <p:nvPr/>
        </p:nvSpPr>
        <p:spPr>
          <a:xfrm>
            <a:off x="8793429" y="5259530"/>
            <a:ext cx="4401589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29" name="Use in a sentence (add picture):"/>
          <p:cNvSpPr txBox="1"/>
          <p:nvPr/>
        </p:nvSpPr>
        <p:spPr>
          <a:xfrm>
            <a:off x="8683337" y="1013744"/>
            <a:ext cx="3952826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Use in a sentence (add picture):</a:t>
            </a:r>
          </a:p>
        </p:txBody>
      </p:sp>
      <p:sp>
        <p:nvSpPr>
          <p:cNvPr id="130" name="Explain meaning / Definition:"/>
          <p:cNvSpPr txBox="1"/>
          <p:nvPr/>
        </p:nvSpPr>
        <p:spPr>
          <a:xfrm>
            <a:off x="280940" y="1013744"/>
            <a:ext cx="3714453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Explain meaning / Definition:</a:t>
            </a:r>
          </a:p>
        </p:txBody>
      </p:sp>
      <p:sp>
        <p:nvSpPr>
          <p:cNvPr id="131" name="Synonyms"/>
          <p:cNvSpPr txBox="1"/>
          <p:nvPr/>
        </p:nvSpPr>
        <p:spPr>
          <a:xfrm>
            <a:off x="7408215" y="5272477"/>
            <a:ext cx="1293640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Synonyms</a:t>
            </a:r>
          </a:p>
        </p:txBody>
      </p:sp>
      <p:sp>
        <p:nvSpPr>
          <p:cNvPr id="132" name="Antonyms"/>
          <p:cNvSpPr txBox="1"/>
          <p:nvPr/>
        </p:nvSpPr>
        <p:spPr>
          <a:xfrm>
            <a:off x="10586163" y="5272477"/>
            <a:ext cx="1304678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Antonyms</a:t>
            </a:r>
          </a:p>
        </p:txBody>
      </p:sp>
      <p:sp>
        <p:nvSpPr>
          <p:cNvPr id="133" name="Modifications:"/>
          <p:cNvSpPr txBox="1"/>
          <p:nvPr/>
        </p:nvSpPr>
        <p:spPr>
          <a:xfrm>
            <a:off x="185098" y="4195121"/>
            <a:ext cx="1964607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Modifications: </a:t>
            </a:r>
          </a:p>
        </p:txBody>
      </p:sp>
      <p:sp>
        <p:nvSpPr>
          <p:cNvPr id="134" name="Modify to past tense, present, plural singular, add prefix or suffix etc."/>
          <p:cNvSpPr txBox="1"/>
          <p:nvPr/>
        </p:nvSpPr>
        <p:spPr>
          <a:xfrm>
            <a:off x="180749" y="4386834"/>
            <a:ext cx="3833345" cy="97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b="1" u="sng"/>
            </a:pPr>
            <a:r>
              <a:rPr b="0" u="none" dirty="0"/>
              <a:t>Modify to past tense, present, plural singular, add prefix or suffix etc.</a:t>
            </a:r>
          </a:p>
        </p:txBody>
      </p:sp>
      <p:sp>
        <p:nvSpPr>
          <p:cNvPr id="135" name="Line"/>
          <p:cNvSpPr/>
          <p:nvPr/>
        </p:nvSpPr>
        <p:spPr>
          <a:xfrm>
            <a:off x="8793429" y="4203011"/>
            <a:ext cx="4401589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36" name="Word Class:"/>
          <p:cNvSpPr txBox="1"/>
          <p:nvPr/>
        </p:nvSpPr>
        <p:spPr>
          <a:xfrm>
            <a:off x="8863572" y="4195121"/>
            <a:ext cx="1599234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Word Class: </a:t>
            </a:r>
          </a:p>
        </p:txBody>
      </p:sp>
      <p:sp>
        <p:nvSpPr>
          <p:cNvPr id="137" name="Line"/>
          <p:cNvSpPr/>
          <p:nvPr/>
        </p:nvSpPr>
        <p:spPr>
          <a:xfrm flipV="1">
            <a:off x="3358032" y="5259530"/>
            <a:ext cx="1" cy="2888253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38" name="Suffixes"/>
          <p:cNvSpPr txBox="1"/>
          <p:nvPr/>
        </p:nvSpPr>
        <p:spPr>
          <a:xfrm>
            <a:off x="4418721" y="5310957"/>
            <a:ext cx="1062088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Suffixes</a:t>
            </a:r>
          </a:p>
        </p:txBody>
      </p:sp>
      <p:sp>
        <p:nvSpPr>
          <p:cNvPr id="139" name="Prefixes"/>
          <p:cNvSpPr txBox="1"/>
          <p:nvPr/>
        </p:nvSpPr>
        <p:spPr>
          <a:xfrm>
            <a:off x="914584" y="5310957"/>
            <a:ext cx="1082428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Prefixes</a:t>
            </a:r>
          </a:p>
        </p:txBody>
      </p:sp>
      <p:sp>
        <p:nvSpPr>
          <p:cNvPr id="140" name="Line"/>
          <p:cNvSpPr/>
          <p:nvPr/>
        </p:nvSpPr>
        <p:spPr>
          <a:xfrm>
            <a:off x="-41538" y="5259530"/>
            <a:ext cx="4164805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41" name="Line"/>
          <p:cNvSpPr/>
          <p:nvPr/>
        </p:nvSpPr>
        <p:spPr>
          <a:xfrm>
            <a:off x="-169122" y="8172419"/>
            <a:ext cx="6646123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42" name="Morphology (Morphemes and Syllables)"/>
          <p:cNvSpPr txBox="1"/>
          <p:nvPr/>
        </p:nvSpPr>
        <p:spPr>
          <a:xfrm>
            <a:off x="223591" y="8154458"/>
            <a:ext cx="4276280" cy="394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Morphology </a:t>
            </a:r>
            <a:r>
              <a:rPr b="0"/>
              <a:t>(Morphemes and Syllables)</a:t>
            </a:r>
          </a:p>
        </p:txBody>
      </p:sp>
      <p:sp>
        <p:nvSpPr>
          <p:cNvPr id="143" name="Target Word"/>
          <p:cNvSpPr txBox="1"/>
          <p:nvPr/>
        </p:nvSpPr>
        <p:spPr>
          <a:xfrm>
            <a:off x="5631023" y="3852221"/>
            <a:ext cx="1641154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Target Word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Line"/>
          <p:cNvSpPr/>
          <p:nvPr/>
        </p:nvSpPr>
        <p:spPr>
          <a:xfrm flipV="1">
            <a:off x="9646767" y="5272229"/>
            <a:ext cx="1" cy="3721689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pic>
        <p:nvPicPr>
          <p:cNvPr id="146" name="9683AC4C-ABC4-4794-BAA2-9EBF2ECD8F90-L0-001.png" descr="9683AC4C-ABC4-4794-BAA2-9EBF2ECD8F90-L0-0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0204" y="7342349"/>
            <a:ext cx="1816004" cy="2385429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VocabularyNinja"/>
          <p:cNvSpPr txBox="1"/>
          <p:nvPr/>
        </p:nvSpPr>
        <p:spPr>
          <a:xfrm>
            <a:off x="7666591" y="8655050"/>
            <a:ext cx="3933789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t>VocabularyNinja</a:t>
            </a:r>
          </a:p>
        </p:txBody>
      </p:sp>
      <p:sp>
        <p:nvSpPr>
          <p:cNvPr id="148" name="'Words unlock the doors to a world of understanding...'"/>
          <p:cNvSpPr txBox="1"/>
          <p:nvPr/>
        </p:nvSpPr>
        <p:spPr>
          <a:xfrm>
            <a:off x="5214701" y="9228206"/>
            <a:ext cx="12041131" cy="457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t>'</a:t>
            </a:r>
            <a:r>
              <a:rPr i="1"/>
              <a:t>Words unlock the doors to a world of understanding...'</a:t>
            </a:r>
          </a:p>
        </p:txBody>
      </p:sp>
      <p:sp>
        <p:nvSpPr>
          <p:cNvPr id="149" name="VOCABULARY LABORATORY"/>
          <p:cNvSpPr txBox="1"/>
          <p:nvPr/>
        </p:nvSpPr>
        <p:spPr>
          <a:xfrm>
            <a:off x="-540606" y="-22965"/>
            <a:ext cx="14086011" cy="1332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t>VOCABULARY LABORATORY</a:t>
            </a:r>
          </a:p>
        </p:txBody>
      </p:sp>
      <p:sp>
        <p:nvSpPr>
          <p:cNvPr id="150" name="Line"/>
          <p:cNvSpPr/>
          <p:nvPr/>
        </p:nvSpPr>
        <p:spPr>
          <a:xfrm flipV="1">
            <a:off x="6502399" y="1027315"/>
            <a:ext cx="1" cy="3171123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51" name="Rectangle"/>
          <p:cNvSpPr/>
          <p:nvPr/>
        </p:nvSpPr>
        <p:spPr>
          <a:xfrm>
            <a:off x="4157795" y="4196253"/>
            <a:ext cx="4689211" cy="107185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52" name="Line"/>
          <p:cNvSpPr/>
          <p:nvPr/>
        </p:nvSpPr>
        <p:spPr>
          <a:xfrm flipV="1">
            <a:off x="6502399" y="5322567"/>
            <a:ext cx="1" cy="3966739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53" name="Line"/>
          <p:cNvSpPr/>
          <p:nvPr/>
        </p:nvSpPr>
        <p:spPr>
          <a:xfrm>
            <a:off x="-41538" y="4215711"/>
            <a:ext cx="4164805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54" name="Line"/>
          <p:cNvSpPr/>
          <p:nvPr/>
        </p:nvSpPr>
        <p:spPr>
          <a:xfrm>
            <a:off x="8793429" y="5259530"/>
            <a:ext cx="4401589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55" name="Use in a sentence (add picture too):"/>
          <p:cNvSpPr txBox="1"/>
          <p:nvPr/>
        </p:nvSpPr>
        <p:spPr>
          <a:xfrm>
            <a:off x="8203928" y="1013744"/>
            <a:ext cx="4437510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Use in a sentence (add picture too):</a:t>
            </a:r>
          </a:p>
        </p:txBody>
      </p:sp>
      <p:sp>
        <p:nvSpPr>
          <p:cNvPr id="156" name="Explain meaning / Definition:"/>
          <p:cNvSpPr txBox="1"/>
          <p:nvPr/>
        </p:nvSpPr>
        <p:spPr>
          <a:xfrm>
            <a:off x="280940" y="1013744"/>
            <a:ext cx="3714453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Explain meaning / Definition:</a:t>
            </a:r>
          </a:p>
        </p:txBody>
      </p:sp>
      <p:sp>
        <p:nvSpPr>
          <p:cNvPr id="157" name="Synonyms"/>
          <p:cNvSpPr txBox="1"/>
          <p:nvPr/>
        </p:nvSpPr>
        <p:spPr>
          <a:xfrm>
            <a:off x="7408215" y="5272477"/>
            <a:ext cx="1293640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Synonyms</a:t>
            </a:r>
          </a:p>
        </p:txBody>
      </p:sp>
      <p:sp>
        <p:nvSpPr>
          <p:cNvPr id="158" name="Antonyms"/>
          <p:cNvSpPr txBox="1"/>
          <p:nvPr/>
        </p:nvSpPr>
        <p:spPr>
          <a:xfrm>
            <a:off x="10586163" y="5272477"/>
            <a:ext cx="1304678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Antonyms</a:t>
            </a:r>
          </a:p>
        </p:txBody>
      </p:sp>
      <p:sp>
        <p:nvSpPr>
          <p:cNvPr id="159" name="Modifications:"/>
          <p:cNvSpPr txBox="1"/>
          <p:nvPr/>
        </p:nvSpPr>
        <p:spPr>
          <a:xfrm>
            <a:off x="185098" y="4195121"/>
            <a:ext cx="1964607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Modifications: </a:t>
            </a:r>
          </a:p>
        </p:txBody>
      </p:sp>
      <p:sp>
        <p:nvSpPr>
          <p:cNvPr id="160" name="Modify to past tense, present, plural singular, add prefix or suffix etc."/>
          <p:cNvSpPr txBox="1"/>
          <p:nvPr/>
        </p:nvSpPr>
        <p:spPr>
          <a:xfrm>
            <a:off x="217325" y="4514850"/>
            <a:ext cx="3833345" cy="97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b="1" u="sng"/>
            </a:pPr>
            <a:r>
              <a:rPr b="0" u="none"/>
              <a:t>Modify to past tense, present, plural singular, add prefix or suffix etc.</a:t>
            </a:r>
          </a:p>
        </p:txBody>
      </p:sp>
      <p:sp>
        <p:nvSpPr>
          <p:cNvPr id="161" name="Line"/>
          <p:cNvSpPr/>
          <p:nvPr/>
        </p:nvSpPr>
        <p:spPr>
          <a:xfrm>
            <a:off x="8793429" y="4203011"/>
            <a:ext cx="4401589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62" name="Word Class:"/>
          <p:cNvSpPr txBox="1"/>
          <p:nvPr/>
        </p:nvSpPr>
        <p:spPr>
          <a:xfrm>
            <a:off x="8863572" y="4195121"/>
            <a:ext cx="1599234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Word Class: </a:t>
            </a:r>
          </a:p>
        </p:txBody>
      </p:sp>
      <p:sp>
        <p:nvSpPr>
          <p:cNvPr id="163" name="Line"/>
          <p:cNvSpPr/>
          <p:nvPr/>
        </p:nvSpPr>
        <p:spPr>
          <a:xfrm>
            <a:off x="-41538" y="5259530"/>
            <a:ext cx="4164805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" descr="Image"/>
          <p:cNvPicPr>
            <a:picLocks noChangeAspect="1"/>
          </p:cNvPicPr>
          <p:nvPr/>
        </p:nvPicPr>
        <p:blipFill>
          <a:blip r:embed="rId2"/>
          <a:srcRect l="1339"/>
          <a:stretch>
            <a:fillRect/>
          </a:stretch>
        </p:blipFill>
        <p:spPr>
          <a:xfrm rot="16191786">
            <a:off x="-885880" y="1628415"/>
            <a:ext cx="8399834" cy="646591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Image" descr="Image"/>
          <p:cNvPicPr>
            <a:picLocks noChangeAspect="1"/>
          </p:cNvPicPr>
          <p:nvPr/>
        </p:nvPicPr>
        <p:blipFill>
          <a:blip r:embed="rId2"/>
          <a:srcRect l="1339"/>
          <a:stretch>
            <a:fillRect/>
          </a:stretch>
        </p:blipFill>
        <p:spPr>
          <a:xfrm rot="16191786">
            <a:off x="5474099" y="1590901"/>
            <a:ext cx="8537270" cy="65717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9683AC4C-ABC4-4794-BAA2-9EBF2ECD8F90-L0-001.png" descr="9683AC4C-ABC4-4794-BAA2-9EBF2ECD8F90-L0-0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0204" y="7342349"/>
            <a:ext cx="1816004" cy="2385429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@VocabularyNinja"/>
          <p:cNvSpPr txBox="1"/>
          <p:nvPr/>
        </p:nvSpPr>
        <p:spPr>
          <a:xfrm>
            <a:off x="6639975" y="8602133"/>
            <a:ext cx="5065320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 b="1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t>@VocabularyNinja</a:t>
            </a:r>
          </a:p>
        </p:txBody>
      </p:sp>
      <p:sp>
        <p:nvSpPr>
          <p:cNvPr id="170" name="'Words unlock the doors to a world of understanding...'"/>
          <p:cNvSpPr txBox="1"/>
          <p:nvPr/>
        </p:nvSpPr>
        <p:spPr>
          <a:xfrm>
            <a:off x="401992" y="9158362"/>
            <a:ext cx="12041131" cy="532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2700"/>
            </a:pPr>
            <a:r>
              <a:t>'</a:t>
            </a:r>
            <a:r>
              <a:rPr i="1">
                <a:latin typeface="Courier New"/>
                <a:ea typeface="Courier New"/>
                <a:cs typeface="Courier New"/>
                <a:sym typeface="Courier New"/>
              </a:rPr>
              <a:t>Words unlock the doors to a world of understanding...'</a:t>
            </a:r>
          </a:p>
        </p:txBody>
      </p:sp>
      <p:sp>
        <p:nvSpPr>
          <p:cNvPr id="171" name="VOCABULARY LABORATORY"/>
          <p:cNvSpPr txBox="1"/>
          <p:nvPr/>
        </p:nvSpPr>
        <p:spPr>
          <a:xfrm>
            <a:off x="-540606" y="-22965"/>
            <a:ext cx="14086011" cy="1332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t>VOCABULARY LABORATORY</a:t>
            </a:r>
          </a:p>
        </p:txBody>
      </p:sp>
      <p:sp>
        <p:nvSpPr>
          <p:cNvPr id="172" name="Line"/>
          <p:cNvSpPr/>
          <p:nvPr/>
        </p:nvSpPr>
        <p:spPr>
          <a:xfrm flipV="1">
            <a:off x="6502400" y="817678"/>
            <a:ext cx="0" cy="3380760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73" name="Rectangle"/>
          <p:cNvSpPr/>
          <p:nvPr/>
        </p:nvSpPr>
        <p:spPr>
          <a:xfrm>
            <a:off x="4157795" y="4196253"/>
            <a:ext cx="4689211" cy="107185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74" name="Line"/>
          <p:cNvSpPr/>
          <p:nvPr/>
        </p:nvSpPr>
        <p:spPr>
          <a:xfrm flipV="1">
            <a:off x="6502399" y="5322567"/>
            <a:ext cx="1" cy="3787219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75" name="Line"/>
          <p:cNvSpPr/>
          <p:nvPr/>
        </p:nvSpPr>
        <p:spPr>
          <a:xfrm>
            <a:off x="-107258" y="6192678"/>
            <a:ext cx="6577126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76" name="Line"/>
          <p:cNvSpPr/>
          <p:nvPr/>
        </p:nvSpPr>
        <p:spPr>
          <a:xfrm>
            <a:off x="8793429" y="5259530"/>
            <a:ext cx="416480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77" name="Use in a sentence (add picture too):"/>
          <p:cNvSpPr txBox="1"/>
          <p:nvPr/>
        </p:nvSpPr>
        <p:spPr>
          <a:xfrm>
            <a:off x="6687020" y="1062427"/>
            <a:ext cx="586869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 b="1" u="sng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  <a:r>
              <a:t>Use in a sentence </a:t>
            </a:r>
            <a:r>
              <a:rPr b="0"/>
              <a:t>(add picture too)</a:t>
            </a:r>
            <a:r>
              <a:t>:</a:t>
            </a:r>
          </a:p>
        </p:txBody>
      </p:sp>
      <p:sp>
        <p:nvSpPr>
          <p:cNvPr id="178" name="Explain meaning / Definition:"/>
          <p:cNvSpPr txBox="1"/>
          <p:nvPr/>
        </p:nvSpPr>
        <p:spPr>
          <a:xfrm>
            <a:off x="152078" y="1062427"/>
            <a:ext cx="50871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 b="1" u="sng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t>Explain meaning / Definition:</a:t>
            </a:r>
          </a:p>
        </p:txBody>
      </p:sp>
      <p:sp>
        <p:nvSpPr>
          <p:cNvPr id="179" name="Synonyms"/>
          <p:cNvSpPr txBox="1"/>
          <p:nvPr/>
        </p:nvSpPr>
        <p:spPr>
          <a:xfrm>
            <a:off x="7132100" y="5215327"/>
            <a:ext cx="1845870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 b="1" u="sng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t>Synonyms</a:t>
            </a:r>
          </a:p>
        </p:txBody>
      </p:sp>
      <p:sp>
        <p:nvSpPr>
          <p:cNvPr id="180" name="Antonyms"/>
          <p:cNvSpPr txBox="1"/>
          <p:nvPr/>
        </p:nvSpPr>
        <p:spPr>
          <a:xfrm>
            <a:off x="10315567" y="5215327"/>
            <a:ext cx="1845870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 b="1" u="sng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t>Antonyms</a:t>
            </a:r>
          </a:p>
        </p:txBody>
      </p:sp>
      <p:sp>
        <p:nvSpPr>
          <p:cNvPr id="181" name="Line"/>
          <p:cNvSpPr/>
          <p:nvPr/>
        </p:nvSpPr>
        <p:spPr>
          <a:xfrm flipV="1">
            <a:off x="9646767" y="5321885"/>
            <a:ext cx="1" cy="3375312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82" name="Modifications:"/>
          <p:cNvSpPr txBox="1"/>
          <p:nvPr/>
        </p:nvSpPr>
        <p:spPr>
          <a:xfrm>
            <a:off x="100647" y="4211478"/>
            <a:ext cx="260764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 b="1" u="sng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t>Modifications: </a:t>
            </a:r>
          </a:p>
        </p:txBody>
      </p:sp>
      <p:sp>
        <p:nvSpPr>
          <p:cNvPr id="183" name="Modify to past tense, present, plural singular, add prefix or suffix etc.…"/>
          <p:cNvSpPr txBox="1"/>
          <p:nvPr/>
        </p:nvSpPr>
        <p:spPr>
          <a:xfrm>
            <a:off x="134048" y="4640632"/>
            <a:ext cx="3889833" cy="82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1700" b="1" u="sng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  <a:r>
              <a:rPr b="0" u="none"/>
              <a:t>Modify to past tense, present, plural singular, add prefix or suffix etc.</a:t>
            </a:r>
          </a:p>
          <a:p>
            <a:pPr algn="l">
              <a:defRPr sz="1700" b="1" u="sng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pPr>
            <a:r>
              <a:rPr b="0" u="none"/>
              <a:t>How many forms can you think of?</a:t>
            </a:r>
          </a:p>
        </p:txBody>
      </p:sp>
      <p:sp>
        <p:nvSpPr>
          <p:cNvPr id="184" name="Line"/>
          <p:cNvSpPr/>
          <p:nvPr/>
        </p:nvSpPr>
        <p:spPr>
          <a:xfrm>
            <a:off x="8793429" y="4203011"/>
            <a:ext cx="416480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85" name="Word Class:"/>
          <p:cNvSpPr txBox="1"/>
          <p:nvPr/>
        </p:nvSpPr>
        <p:spPr>
          <a:xfrm>
            <a:off x="8830170" y="4163371"/>
            <a:ext cx="213248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 b="1" u="sng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t>Word Class: </a:t>
            </a:r>
          </a:p>
        </p:txBody>
      </p:sp>
      <p:sp>
        <p:nvSpPr>
          <p:cNvPr id="186" name="Line"/>
          <p:cNvSpPr/>
          <p:nvPr/>
        </p:nvSpPr>
        <p:spPr>
          <a:xfrm flipV="1">
            <a:off x="4185767" y="5321885"/>
            <a:ext cx="1" cy="3788583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87" name="Word Class:"/>
          <p:cNvSpPr txBox="1"/>
          <p:nvPr/>
        </p:nvSpPr>
        <p:spPr>
          <a:xfrm>
            <a:off x="4277842" y="5215327"/>
            <a:ext cx="213248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 b="1" u="sng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t>Word Class: </a:t>
            </a:r>
          </a:p>
        </p:txBody>
      </p:sp>
      <p:sp>
        <p:nvSpPr>
          <p:cNvPr id="188" name="Line"/>
          <p:cNvSpPr/>
          <p:nvPr/>
        </p:nvSpPr>
        <p:spPr>
          <a:xfrm>
            <a:off x="-17116" y="4203011"/>
            <a:ext cx="416480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89" name="Line"/>
          <p:cNvSpPr/>
          <p:nvPr/>
        </p:nvSpPr>
        <p:spPr>
          <a:xfrm>
            <a:off x="-107258" y="6764008"/>
            <a:ext cx="6577126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90" name="Line"/>
          <p:cNvSpPr/>
          <p:nvPr/>
        </p:nvSpPr>
        <p:spPr>
          <a:xfrm>
            <a:off x="-107258" y="7332980"/>
            <a:ext cx="6577126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91" name="Line"/>
          <p:cNvSpPr/>
          <p:nvPr/>
        </p:nvSpPr>
        <p:spPr>
          <a:xfrm>
            <a:off x="-107258" y="7904310"/>
            <a:ext cx="6577126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92" name="Line"/>
          <p:cNvSpPr/>
          <p:nvPr/>
        </p:nvSpPr>
        <p:spPr>
          <a:xfrm>
            <a:off x="-101666" y="8462940"/>
            <a:ext cx="6577126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193" name="Line"/>
          <p:cNvSpPr/>
          <p:nvPr/>
        </p:nvSpPr>
        <p:spPr>
          <a:xfrm>
            <a:off x="-101666" y="9034270"/>
            <a:ext cx="6577126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9683AC4C-ABC4-4794-BAA2-9EBF2ECD8F90-L0-001.png" descr="9683AC4C-ABC4-4794-BAA2-9EBF2ECD8F90-L0-0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0204" y="7342349"/>
            <a:ext cx="1816004" cy="2385429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@VocabularyNinja"/>
          <p:cNvSpPr txBox="1"/>
          <p:nvPr/>
        </p:nvSpPr>
        <p:spPr>
          <a:xfrm>
            <a:off x="6639975" y="8602133"/>
            <a:ext cx="5065320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 b="1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t>@VocabularyNinja</a:t>
            </a:r>
          </a:p>
        </p:txBody>
      </p:sp>
      <p:sp>
        <p:nvSpPr>
          <p:cNvPr id="197" name="'Words unlock the doors to a world of understanding...'"/>
          <p:cNvSpPr txBox="1"/>
          <p:nvPr/>
        </p:nvSpPr>
        <p:spPr>
          <a:xfrm>
            <a:off x="401992" y="9158362"/>
            <a:ext cx="12041131" cy="532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2700"/>
            </a:pPr>
            <a:r>
              <a:t>'</a:t>
            </a:r>
            <a:r>
              <a:rPr i="1">
                <a:latin typeface="Courier New"/>
                <a:ea typeface="Courier New"/>
                <a:cs typeface="Courier New"/>
                <a:sym typeface="Courier New"/>
              </a:rPr>
              <a:t>Words unlock the doors to a world of understanding...'</a:t>
            </a:r>
          </a:p>
        </p:txBody>
      </p:sp>
      <p:sp>
        <p:nvSpPr>
          <p:cNvPr id="198" name="VOCABULARY LABORATORY"/>
          <p:cNvSpPr txBox="1"/>
          <p:nvPr/>
        </p:nvSpPr>
        <p:spPr>
          <a:xfrm>
            <a:off x="-540606" y="-22965"/>
            <a:ext cx="14086011" cy="1332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t>VOCABULARY LABORATORY</a:t>
            </a:r>
          </a:p>
        </p:txBody>
      </p:sp>
      <p:sp>
        <p:nvSpPr>
          <p:cNvPr id="199" name="Rectangle"/>
          <p:cNvSpPr/>
          <p:nvPr/>
        </p:nvSpPr>
        <p:spPr>
          <a:xfrm>
            <a:off x="3449816" y="4078447"/>
            <a:ext cx="6105168" cy="130746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200" name="Line"/>
          <p:cNvSpPr/>
          <p:nvPr/>
        </p:nvSpPr>
        <p:spPr>
          <a:xfrm>
            <a:off x="-41538" y="4732178"/>
            <a:ext cx="3427096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201" name="Use in a sentence:"/>
          <p:cNvSpPr txBox="1"/>
          <p:nvPr/>
        </p:nvSpPr>
        <p:spPr>
          <a:xfrm>
            <a:off x="120209" y="4974117"/>
            <a:ext cx="310360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 b="1" u="sng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t>Use in a sentence:</a:t>
            </a:r>
          </a:p>
        </p:txBody>
      </p:sp>
      <p:sp>
        <p:nvSpPr>
          <p:cNvPr id="202" name="Explain meaning / Definition:"/>
          <p:cNvSpPr txBox="1"/>
          <p:nvPr/>
        </p:nvSpPr>
        <p:spPr>
          <a:xfrm>
            <a:off x="204468" y="1113227"/>
            <a:ext cx="50871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 b="1" u="sng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t>Explain meaning / Definition:</a:t>
            </a:r>
          </a:p>
        </p:txBody>
      </p:sp>
      <p:sp>
        <p:nvSpPr>
          <p:cNvPr id="203" name="Line"/>
          <p:cNvSpPr/>
          <p:nvPr/>
        </p:nvSpPr>
        <p:spPr>
          <a:xfrm>
            <a:off x="9531138" y="4732178"/>
            <a:ext cx="3427096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204" name="Line"/>
          <p:cNvSpPr/>
          <p:nvPr/>
        </p:nvSpPr>
        <p:spPr>
          <a:xfrm>
            <a:off x="-1" y="2033107"/>
            <a:ext cx="13004802" cy="1"/>
          </a:xfrm>
          <a:prstGeom prst="line">
            <a:avLst/>
          </a:prstGeom>
          <a:ln w="25400">
            <a:solidFill>
              <a:srgbClr val="ADAD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5" name="Line"/>
          <p:cNvSpPr/>
          <p:nvPr/>
        </p:nvSpPr>
        <p:spPr>
          <a:xfrm>
            <a:off x="-1" y="3017677"/>
            <a:ext cx="13004802" cy="1"/>
          </a:xfrm>
          <a:prstGeom prst="line">
            <a:avLst/>
          </a:prstGeom>
          <a:ln w="25400">
            <a:solidFill>
              <a:srgbClr val="ADAD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6" name="Line"/>
          <p:cNvSpPr/>
          <p:nvPr/>
        </p:nvSpPr>
        <p:spPr>
          <a:xfrm>
            <a:off x="-1" y="4002247"/>
            <a:ext cx="13004802" cy="1"/>
          </a:xfrm>
          <a:prstGeom prst="line">
            <a:avLst/>
          </a:prstGeom>
          <a:ln w="25400">
            <a:solidFill>
              <a:srgbClr val="ADAD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7" name="Line"/>
          <p:cNvSpPr/>
          <p:nvPr/>
        </p:nvSpPr>
        <p:spPr>
          <a:xfrm>
            <a:off x="-79843" y="6434255"/>
            <a:ext cx="8261948" cy="1"/>
          </a:xfrm>
          <a:prstGeom prst="line">
            <a:avLst/>
          </a:prstGeom>
          <a:ln w="25400">
            <a:solidFill>
              <a:srgbClr val="ADAD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8" name="Line"/>
          <p:cNvSpPr/>
          <p:nvPr/>
        </p:nvSpPr>
        <p:spPr>
          <a:xfrm>
            <a:off x="-79843" y="7278849"/>
            <a:ext cx="8261948" cy="1"/>
          </a:xfrm>
          <a:prstGeom prst="line">
            <a:avLst/>
          </a:prstGeom>
          <a:ln w="25400">
            <a:solidFill>
              <a:srgbClr val="ADAD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9" name="Line"/>
          <p:cNvSpPr/>
          <p:nvPr/>
        </p:nvSpPr>
        <p:spPr>
          <a:xfrm>
            <a:off x="-79843" y="8148756"/>
            <a:ext cx="8261948" cy="1"/>
          </a:xfrm>
          <a:prstGeom prst="line">
            <a:avLst/>
          </a:prstGeom>
          <a:ln w="25400">
            <a:solidFill>
              <a:srgbClr val="ADAD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10" name="Line"/>
          <p:cNvSpPr/>
          <p:nvPr/>
        </p:nvSpPr>
        <p:spPr>
          <a:xfrm>
            <a:off x="8168005" y="5381664"/>
            <a:ext cx="1" cy="3318584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211" name="Picture:"/>
          <p:cNvSpPr txBox="1"/>
          <p:nvPr/>
        </p:nvSpPr>
        <p:spPr>
          <a:xfrm>
            <a:off x="10215401" y="4932363"/>
            <a:ext cx="144896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 b="1" u="sng">
                <a:solidFill>
                  <a:schemeClr val="accent5"/>
                </a:solidFill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t>Picture:</a:t>
            </a:r>
          </a:p>
        </p:txBody>
      </p:sp>
      <p:sp>
        <p:nvSpPr>
          <p:cNvPr id="212" name="Line"/>
          <p:cNvSpPr/>
          <p:nvPr/>
        </p:nvSpPr>
        <p:spPr>
          <a:xfrm>
            <a:off x="-1" y="2457686"/>
            <a:ext cx="13004802" cy="1"/>
          </a:xfrm>
          <a:prstGeom prst="line">
            <a:avLst/>
          </a:prstGeom>
          <a:ln w="25400">
            <a:solidFill>
              <a:srgbClr val="C0DEE9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13" name="Line"/>
          <p:cNvSpPr/>
          <p:nvPr/>
        </p:nvSpPr>
        <p:spPr>
          <a:xfrm>
            <a:off x="-1" y="3489085"/>
            <a:ext cx="13004802" cy="1"/>
          </a:xfrm>
          <a:prstGeom prst="line">
            <a:avLst/>
          </a:prstGeom>
          <a:ln w="25400">
            <a:solidFill>
              <a:srgbClr val="C0DEE9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14" name="Line"/>
          <p:cNvSpPr/>
          <p:nvPr/>
        </p:nvSpPr>
        <p:spPr>
          <a:xfrm>
            <a:off x="-872067" y="5910082"/>
            <a:ext cx="9007271" cy="1"/>
          </a:xfrm>
          <a:prstGeom prst="line">
            <a:avLst/>
          </a:prstGeom>
          <a:ln w="25400">
            <a:solidFill>
              <a:srgbClr val="C0DEE9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15" name="Line"/>
          <p:cNvSpPr/>
          <p:nvPr/>
        </p:nvSpPr>
        <p:spPr>
          <a:xfrm>
            <a:off x="-872067" y="6809086"/>
            <a:ext cx="9007271" cy="1"/>
          </a:xfrm>
          <a:prstGeom prst="line">
            <a:avLst/>
          </a:prstGeom>
          <a:ln w="25400">
            <a:solidFill>
              <a:srgbClr val="C0DEE9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16" name="Line"/>
          <p:cNvSpPr/>
          <p:nvPr/>
        </p:nvSpPr>
        <p:spPr>
          <a:xfrm>
            <a:off x="-795867" y="7682691"/>
            <a:ext cx="9007271" cy="1"/>
          </a:xfrm>
          <a:prstGeom prst="line">
            <a:avLst/>
          </a:prstGeom>
          <a:ln w="25400">
            <a:solidFill>
              <a:srgbClr val="C0DEE9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9683AC4C-ABC4-4794-BAA2-9EBF2ECD8F90-L0-001.png" descr="9683AC4C-ABC4-4794-BAA2-9EBF2ECD8F90-L0-0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0204" y="7342349"/>
            <a:ext cx="1816004" cy="2385429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Vocabulary Ninja"/>
          <p:cNvSpPr txBox="1"/>
          <p:nvPr/>
        </p:nvSpPr>
        <p:spPr>
          <a:xfrm>
            <a:off x="7487242" y="8605818"/>
            <a:ext cx="4081985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>
                <a:solidFill>
                  <a:schemeClr val="accent5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r>
              <a:t>Vocabulary Ninja</a:t>
            </a:r>
          </a:p>
        </p:txBody>
      </p:sp>
      <p:sp>
        <p:nvSpPr>
          <p:cNvPr id="220" name="VOCABULARY LABORATORY"/>
          <p:cNvSpPr txBox="1"/>
          <p:nvPr/>
        </p:nvSpPr>
        <p:spPr>
          <a:xfrm>
            <a:off x="-540606" y="-22965"/>
            <a:ext cx="14086011" cy="1332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100"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r>
              <a:t>VOCABULARY LABORATORY</a:t>
            </a:r>
          </a:p>
        </p:txBody>
      </p:sp>
      <p:sp>
        <p:nvSpPr>
          <p:cNvPr id="221" name="Rectangle"/>
          <p:cNvSpPr/>
          <p:nvPr/>
        </p:nvSpPr>
        <p:spPr>
          <a:xfrm>
            <a:off x="3449816" y="4078447"/>
            <a:ext cx="6105168" cy="1307463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222" name="Line"/>
          <p:cNvSpPr/>
          <p:nvPr/>
        </p:nvSpPr>
        <p:spPr>
          <a:xfrm>
            <a:off x="-41538" y="4732178"/>
            <a:ext cx="3427096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223" name="Use in a sentence:"/>
          <p:cNvSpPr txBox="1"/>
          <p:nvPr/>
        </p:nvSpPr>
        <p:spPr>
          <a:xfrm>
            <a:off x="158303" y="4804819"/>
            <a:ext cx="2316213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Use in a sentence:</a:t>
            </a:r>
          </a:p>
        </p:txBody>
      </p:sp>
      <p:sp>
        <p:nvSpPr>
          <p:cNvPr id="224" name="Explain meaning / Definition:"/>
          <p:cNvSpPr txBox="1"/>
          <p:nvPr/>
        </p:nvSpPr>
        <p:spPr>
          <a:xfrm>
            <a:off x="145731" y="1045287"/>
            <a:ext cx="3714453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Explain meaning / Definition:</a:t>
            </a:r>
          </a:p>
        </p:txBody>
      </p:sp>
      <p:sp>
        <p:nvSpPr>
          <p:cNvPr id="225" name="Line"/>
          <p:cNvSpPr/>
          <p:nvPr/>
        </p:nvSpPr>
        <p:spPr>
          <a:xfrm>
            <a:off x="9531138" y="4732178"/>
            <a:ext cx="3427096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226" name="Line"/>
          <p:cNvSpPr/>
          <p:nvPr/>
        </p:nvSpPr>
        <p:spPr>
          <a:xfrm>
            <a:off x="-1" y="2033107"/>
            <a:ext cx="13004802" cy="1"/>
          </a:xfrm>
          <a:prstGeom prst="line">
            <a:avLst/>
          </a:prstGeom>
          <a:ln w="25400">
            <a:solidFill>
              <a:srgbClr val="ADAD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27" name="Line"/>
          <p:cNvSpPr/>
          <p:nvPr/>
        </p:nvSpPr>
        <p:spPr>
          <a:xfrm>
            <a:off x="-1" y="3017677"/>
            <a:ext cx="13004802" cy="1"/>
          </a:xfrm>
          <a:prstGeom prst="line">
            <a:avLst/>
          </a:prstGeom>
          <a:ln w="25400">
            <a:solidFill>
              <a:srgbClr val="ADAD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28" name="Line"/>
          <p:cNvSpPr/>
          <p:nvPr/>
        </p:nvSpPr>
        <p:spPr>
          <a:xfrm>
            <a:off x="-1" y="4002247"/>
            <a:ext cx="13004802" cy="1"/>
          </a:xfrm>
          <a:prstGeom prst="line">
            <a:avLst/>
          </a:prstGeom>
          <a:ln w="25400">
            <a:solidFill>
              <a:srgbClr val="ADAD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29" name="Line"/>
          <p:cNvSpPr/>
          <p:nvPr/>
        </p:nvSpPr>
        <p:spPr>
          <a:xfrm>
            <a:off x="-79843" y="6434255"/>
            <a:ext cx="8261948" cy="1"/>
          </a:xfrm>
          <a:prstGeom prst="line">
            <a:avLst/>
          </a:prstGeom>
          <a:ln w="25400">
            <a:solidFill>
              <a:srgbClr val="ADAD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30" name="Line"/>
          <p:cNvSpPr/>
          <p:nvPr/>
        </p:nvSpPr>
        <p:spPr>
          <a:xfrm>
            <a:off x="-79843" y="7278849"/>
            <a:ext cx="8261948" cy="1"/>
          </a:xfrm>
          <a:prstGeom prst="line">
            <a:avLst/>
          </a:prstGeom>
          <a:ln w="25400">
            <a:solidFill>
              <a:srgbClr val="ADAD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31" name="Line"/>
          <p:cNvSpPr/>
          <p:nvPr/>
        </p:nvSpPr>
        <p:spPr>
          <a:xfrm>
            <a:off x="-79843" y="8148756"/>
            <a:ext cx="8261948" cy="1"/>
          </a:xfrm>
          <a:prstGeom prst="line">
            <a:avLst/>
          </a:prstGeom>
          <a:ln w="25400">
            <a:solidFill>
              <a:srgbClr val="ADADA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32" name="Line"/>
          <p:cNvSpPr/>
          <p:nvPr/>
        </p:nvSpPr>
        <p:spPr>
          <a:xfrm>
            <a:off x="8168005" y="5381664"/>
            <a:ext cx="1" cy="3318584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chemeClr val="accent5"/>
                </a:solidFill>
              </a:defRPr>
            </a:pPr>
            <a:endParaRPr/>
          </a:p>
        </p:txBody>
      </p:sp>
      <p:sp>
        <p:nvSpPr>
          <p:cNvPr id="233" name="Picture:"/>
          <p:cNvSpPr txBox="1"/>
          <p:nvPr/>
        </p:nvSpPr>
        <p:spPr>
          <a:xfrm>
            <a:off x="9592302" y="4816054"/>
            <a:ext cx="1070521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1" i="1" u="sng">
                <a:solidFill>
                  <a:schemeClr val="accent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Picture:</a:t>
            </a:r>
          </a:p>
        </p:txBody>
      </p:sp>
      <p:sp>
        <p:nvSpPr>
          <p:cNvPr id="234" name="Line"/>
          <p:cNvSpPr/>
          <p:nvPr/>
        </p:nvSpPr>
        <p:spPr>
          <a:xfrm>
            <a:off x="-1" y="2457686"/>
            <a:ext cx="13004802" cy="1"/>
          </a:xfrm>
          <a:prstGeom prst="line">
            <a:avLst/>
          </a:prstGeom>
          <a:ln w="25400">
            <a:solidFill>
              <a:srgbClr val="C0DEE9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35" name="Line"/>
          <p:cNvSpPr/>
          <p:nvPr/>
        </p:nvSpPr>
        <p:spPr>
          <a:xfrm>
            <a:off x="-1" y="3489085"/>
            <a:ext cx="13004802" cy="1"/>
          </a:xfrm>
          <a:prstGeom prst="line">
            <a:avLst/>
          </a:prstGeom>
          <a:ln w="25400">
            <a:solidFill>
              <a:srgbClr val="C0DEE9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36" name="Line"/>
          <p:cNvSpPr/>
          <p:nvPr/>
        </p:nvSpPr>
        <p:spPr>
          <a:xfrm>
            <a:off x="-872067" y="5910082"/>
            <a:ext cx="9007271" cy="1"/>
          </a:xfrm>
          <a:prstGeom prst="line">
            <a:avLst/>
          </a:prstGeom>
          <a:ln w="25400">
            <a:solidFill>
              <a:srgbClr val="C0DEE9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37" name="Line"/>
          <p:cNvSpPr/>
          <p:nvPr/>
        </p:nvSpPr>
        <p:spPr>
          <a:xfrm>
            <a:off x="-872067" y="6809086"/>
            <a:ext cx="9007271" cy="1"/>
          </a:xfrm>
          <a:prstGeom prst="line">
            <a:avLst/>
          </a:prstGeom>
          <a:ln w="25400">
            <a:solidFill>
              <a:srgbClr val="C0DEE9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38" name="Line"/>
          <p:cNvSpPr/>
          <p:nvPr/>
        </p:nvSpPr>
        <p:spPr>
          <a:xfrm>
            <a:off x="-795867" y="7682691"/>
            <a:ext cx="9007271" cy="1"/>
          </a:xfrm>
          <a:prstGeom prst="line">
            <a:avLst/>
          </a:prstGeom>
          <a:ln w="25400">
            <a:solidFill>
              <a:srgbClr val="C0DEE9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39" name="'Words unlock the doors to a world of understanding...'"/>
          <p:cNvSpPr txBox="1"/>
          <p:nvPr/>
        </p:nvSpPr>
        <p:spPr>
          <a:xfrm>
            <a:off x="5214701" y="9228206"/>
            <a:ext cx="12041131" cy="457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spcBef>
                <a:spcPts val="42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t>'</a:t>
            </a:r>
            <a:r>
              <a:rPr i="1"/>
              <a:t>Words unlock the doors to a world of understanding...'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Macintosh PowerPoint</Application>
  <PresentationFormat>Custom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American Typewriter</vt:lpstr>
      <vt:lpstr>Courier New</vt:lpstr>
      <vt:lpstr>Gill Sans</vt:lpstr>
      <vt:lpstr>Gill Sans SemiBold</vt:lpstr>
      <vt:lpstr>Helvetica</vt:lpstr>
      <vt:lpstr>Helvetica Light</vt:lpstr>
      <vt:lpstr>Helvetica Neue</vt:lpstr>
      <vt:lpstr>Phosphate Inline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vocabularyninja@yahoo.com</cp:lastModifiedBy>
  <cp:revision>1</cp:revision>
  <dcterms:modified xsi:type="dcterms:W3CDTF">2019-09-28T09:23:50Z</dcterms:modified>
</cp:coreProperties>
</file>