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462" r:id="rId2"/>
    <p:sldId id="640" r:id="rId3"/>
    <p:sldId id="463" r:id="rId4"/>
    <p:sldId id="263" r:id="rId5"/>
    <p:sldId id="264" r:id="rId6"/>
    <p:sldId id="265" r:id="rId7"/>
    <p:sldId id="466" r:id="rId8"/>
    <p:sldId id="334" r:id="rId9"/>
    <p:sldId id="335" r:id="rId10"/>
    <p:sldId id="348" r:id="rId11"/>
    <p:sldId id="465" r:id="rId12"/>
    <p:sldId id="406" r:id="rId13"/>
    <p:sldId id="412" r:id="rId14"/>
    <p:sldId id="411" r:id="rId15"/>
    <p:sldId id="636" r:id="rId16"/>
    <p:sldId id="444" r:id="rId17"/>
    <p:sldId id="445" r:id="rId18"/>
    <p:sldId id="449" r:id="rId19"/>
    <p:sldId id="638" r:id="rId20"/>
    <p:sldId id="518" r:id="rId21"/>
    <p:sldId id="519" r:id="rId22"/>
    <p:sldId id="520" r:id="rId23"/>
    <p:sldId id="639" r:id="rId24"/>
    <p:sldId id="576" r:id="rId25"/>
    <p:sldId id="580" r:id="rId26"/>
    <p:sldId id="579"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90" autoAdjust="0"/>
  </p:normalViewPr>
  <p:slideViewPr>
    <p:cSldViewPr snapToGrid="0" snapToObjects="1">
      <p:cViewPr varScale="1">
        <p:scale>
          <a:sx n="99" d="100"/>
          <a:sy n="99" d="100"/>
        </p:scale>
        <p:origin x="1232" y="1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C46C7-FD31-46BD-8CC5-C8C858A098EE}" type="datetimeFigureOut">
              <a:rPr lang="en-GB" smtClean="0"/>
              <a:t>19/08/2020</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9A211-862D-436A-AAA5-2C09743EBF46}" type="slidenum">
              <a:rPr lang="en-GB" smtClean="0"/>
              <a:t>‹#›</a:t>
            </a:fld>
            <a:endParaRPr lang="en-GB"/>
          </a:p>
        </p:txBody>
      </p:sp>
    </p:spTree>
    <p:extLst>
      <p:ext uri="{BB962C8B-B14F-4D97-AF65-F5344CB8AC3E}">
        <p14:creationId xmlns:p14="http://schemas.microsoft.com/office/powerpoint/2010/main" val="287976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FE84B60-C2FF-DD45-9634-F2B35DC1C181}"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44312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E84B60-C2FF-DD45-9634-F2B35DC1C181}"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359564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E84B60-C2FF-DD45-9634-F2B35DC1C181}"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21801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E84B60-C2FF-DD45-9634-F2B35DC1C181}"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276651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FE84B60-C2FF-DD45-9634-F2B35DC1C181}"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334316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FE84B60-C2FF-DD45-9634-F2B35DC1C181}" type="datetimeFigureOut">
              <a:rPr lang="en-GB" smtClean="0"/>
              <a:t>19/08/2020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410734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FE84B60-C2FF-DD45-9634-F2B35DC1C181}" type="datetimeFigureOut">
              <a:rPr lang="en-GB" smtClean="0"/>
              <a:t>19/08/2020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399267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FE84B60-C2FF-DD45-9634-F2B35DC1C181}" type="datetimeFigureOut">
              <a:rPr lang="en-GB" smtClean="0"/>
              <a:t>19/08/2020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12570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84B60-C2FF-DD45-9634-F2B35DC1C181}" type="datetimeFigureOut">
              <a:rPr lang="en-GB" smtClean="0"/>
              <a:t>19/08/2020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247981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FE84B60-C2FF-DD45-9634-F2B35DC1C181}" type="datetimeFigureOut">
              <a:rPr lang="en-GB" smtClean="0"/>
              <a:t>19/08/2020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296968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FE84B60-C2FF-DD45-9634-F2B35DC1C181}" type="datetimeFigureOut">
              <a:rPr lang="en-GB" smtClean="0"/>
              <a:t>19/08/2020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654E2-0172-EF48-B95D-412331987110}" type="slidenum">
              <a:rPr lang="en-GB" smtClean="0"/>
              <a:t>‹#›</a:t>
            </a:fld>
            <a:endParaRPr lang="en-GB"/>
          </a:p>
        </p:txBody>
      </p:sp>
    </p:spTree>
    <p:extLst>
      <p:ext uri="{BB962C8B-B14F-4D97-AF65-F5344CB8AC3E}">
        <p14:creationId xmlns:p14="http://schemas.microsoft.com/office/powerpoint/2010/main" val="271240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84B60-C2FF-DD45-9634-F2B35DC1C181}" type="datetimeFigureOut">
              <a:rPr lang="en-GB" smtClean="0"/>
              <a:t>19/08/2020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654E2-0172-EF48-B95D-412331987110}" type="slidenum">
              <a:rPr lang="en-GB" smtClean="0"/>
              <a:t>‹#›</a:t>
            </a:fld>
            <a:endParaRPr lang="en-GB"/>
          </a:p>
        </p:txBody>
      </p:sp>
    </p:spTree>
    <p:extLst>
      <p:ext uri="{BB962C8B-B14F-4D97-AF65-F5344CB8AC3E}">
        <p14:creationId xmlns:p14="http://schemas.microsoft.com/office/powerpoint/2010/main" val="85096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99.png"/><Relationship Id="rId3" Type="http://schemas.openxmlformats.org/officeDocument/2006/relationships/image" Target="../media/image594.png"/><Relationship Id="rId7" Type="http://schemas.openxmlformats.org/officeDocument/2006/relationships/image" Target="../media/image598.png"/><Relationship Id="rId2" Type="http://schemas.openxmlformats.org/officeDocument/2006/relationships/image" Target="../media/image593.png"/><Relationship Id="rId1" Type="http://schemas.openxmlformats.org/officeDocument/2006/relationships/slideLayout" Target="../slideLayouts/slideLayout1.xml"/><Relationship Id="rId6" Type="http://schemas.openxmlformats.org/officeDocument/2006/relationships/image" Target="../media/image597.png"/><Relationship Id="rId5" Type="http://schemas.openxmlformats.org/officeDocument/2006/relationships/image" Target="../media/image596.png"/><Relationship Id="rId4" Type="http://schemas.openxmlformats.org/officeDocument/2006/relationships/image" Target="../media/image595.png"/><Relationship Id="rId9" Type="http://schemas.openxmlformats.org/officeDocument/2006/relationships/image" Target="../media/image6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63.png"/><Relationship Id="rId3" Type="http://schemas.openxmlformats.org/officeDocument/2006/relationships/image" Target="../media/image1058.png"/><Relationship Id="rId7" Type="http://schemas.openxmlformats.org/officeDocument/2006/relationships/image" Target="../media/image1062.png"/><Relationship Id="rId2" Type="http://schemas.openxmlformats.org/officeDocument/2006/relationships/image" Target="../media/image1057.png"/><Relationship Id="rId1" Type="http://schemas.openxmlformats.org/officeDocument/2006/relationships/slideLayout" Target="../slideLayouts/slideLayout1.xml"/><Relationship Id="rId6" Type="http://schemas.openxmlformats.org/officeDocument/2006/relationships/image" Target="../media/image1061.png"/><Relationship Id="rId5" Type="http://schemas.openxmlformats.org/officeDocument/2006/relationships/image" Target="../media/image1060.png"/><Relationship Id="rId4" Type="http://schemas.openxmlformats.org/officeDocument/2006/relationships/image" Target="../media/image1059.png"/><Relationship Id="rId9" Type="http://schemas.openxmlformats.org/officeDocument/2006/relationships/image" Target="../media/image1064.png"/></Relationships>
</file>

<file path=ppt/slides/_rels/slide13.xml.rels><?xml version="1.0" encoding="UTF-8" standalone="yes"?>
<Relationships xmlns="http://schemas.openxmlformats.org/package/2006/relationships"><Relationship Id="rId8" Type="http://schemas.openxmlformats.org/officeDocument/2006/relationships/image" Target="../media/image1071.png"/><Relationship Id="rId3" Type="http://schemas.openxmlformats.org/officeDocument/2006/relationships/image" Target="../media/image1066.png"/><Relationship Id="rId7" Type="http://schemas.openxmlformats.org/officeDocument/2006/relationships/image" Target="../media/image1070.png"/><Relationship Id="rId2" Type="http://schemas.openxmlformats.org/officeDocument/2006/relationships/image" Target="../media/image1065.png"/><Relationship Id="rId1" Type="http://schemas.openxmlformats.org/officeDocument/2006/relationships/slideLayout" Target="../slideLayouts/slideLayout1.xml"/><Relationship Id="rId6" Type="http://schemas.openxmlformats.org/officeDocument/2006/relationships/image" Target="../media/image1069.png"/><Relationship Id="rId5" Type="http://schemas.openxmlformats.org/officeDocument/2006/relationships/image" Target="../media/image1068.png"/><Relationship Id="rId4" Type="http://schemas.openxmlformats.org/officeDocument/2006/relationships/image" Target="../media/image1067.png"/><Relationship Id="rId9" Type="http://schemas.openxmlformats.org/officeDocument/2006/relationships/image" Target="../media/image1072.png"/></Relationships>
</file>

<file path=ppt/slides/_rels/slide14.xml.rels><?xml version="1.0" encoding="UTF-8" standalone="yes"?>
<Relationships xmlns="http://schemas.openxmlformats.org/package/2006/relationships"><Relationship Id="rId8" Type="http://schemas.openxmlformats.org/officeDocument/2006/relationships/image" Target="../media/image1079.png"/><Relationship Id="rId3" Type="http://schemas.openxmlformats.org/officeDocument/2006/relationships/image" Target="../media/image1074.png"/><Relationship Id="rId7" Type="http://schemas.openxmlformats.org/officeDocument/2006/relationships/image" Target="../media/image1078.png"/><Relationship Id="rId2" Type="http://schemas.openxmlformats.org/officeDocument/2006/relationships/image" Target="../media/image1073.png"/><Relationship Id="rId1" Type="http://schemas.openxmlformats.org/officeDocument/2006/relationships/slideLayout" Target="../slideLayouts/slideLayout1.xml"/><Relationship Id="rId6" Type="http://schemas.openxmlformats.org/officeDocument/2006/relationships/image" Target="../media/image1077.png"/><Relationship Id="rId5" Type="http://schemas.openxmlformats.org/officeDocument/2006/relationships/image" Target="../media/image1076.png"/><Relationship Id="rId4" Type="http://schemas.openxmlformats.org/officeDocument/2006/relationships/image" Target="../media/image1075.png"/><Relationship Id="rId9" Type="http://schemas.openxmlformats.org/officeDocument/2006/relationships/image" Target="../media/image108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 Id="rId9" Type="http://schemas.openxmlformats.org/officeDocument/2006/relationships/image" Target="../media/image1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00.png"/><Relationship Id="rId7" Type="http://schemas.openxmlformats.org/officeDocument/2006/relationships/image" Target="../media/image6.png"/><Relationship Id="rId2" Type="http://schemas.openxmlformats.org/officeDocument/2006/relationships/image" Target="../media/image147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83.png"/><Relationship Id="rId3" Type="http://schemas.openxmlformats.org/officeDocument/2006/relationships/image" Target="../media/image578.png"/><Relationship Id="rId7" Type="http://schemas.openxmlformats.org/officeDocument/2006/relationships/image" Target="../media/image582.png"/><Relationship Id="rId2" Type="http://schemas.openxmlformats.org/officeDocument/2006/relationships/image" Target="../media/image577.png"/><Relationship Id="rId1" Type="http://schemas.openxmlformats.org/officeDocument/2006/relationships/slideLayout" Target="../slideLayouts/slideLayout1.xml"/><Relationship Id="rId6" Type="http://schemas.openxmlformats.org/officeDocument/2006/relationships/image" Target="../media/image581.png"/><Relationship Id="rId5" Type="http://schemas.openxmlformats.org/officeDocument/2006/relationships/image" Target="../media/image580.png"/><Relationship Id="rId4" Type="http://schemas.openxmlformats.org/officeDocument/2006/relationships/image" Target="../media/image579.png"/><Relationship Id="rId9" Type="http://schemas.openxmlformats.org/officeDocument/2006/relationships/image" Target="../media/image584.png"/></Relationships>
</file>

<file path=ppt/slides/_rels/slide9.xml.rels><?xml version="1.0" encoding="UTF-8" standalone="yes"?>
<Relationships xmlns="http://schemas.openxmlformats.org/package/2006/relationships"><Relationship Id="rId8" Type="http://schemas.openxmlformats.org/officeDocument/2006/relationships/image" Target="../media/image591.png"/><Relationship Id="rId3" Type="http://schemas.openxmlformats.org/officeDocument/2006/relationships/image" Target="../media/image586.png"/><Relationship Id="rId7" Type="http://schemas.openxmlformats.org/officeDocument/2006/relationships/image" Target="../media/image590.png"/><Relationship Id="rId2" Type="http://schemas.openxmlformats.org/officeDocument/2006/relationships/image" Target="../media/image585.png"/><Relationship Id="rId1" Type="http://schemas.openxmlformats.org/officeDocument/2006/relationships/slideLayout" Target="../slideLayouts/slideLayout1.xml"/><Relationship Id="rId6" Type="http://schemas.openxmlformats.org/officeDocument/2006/relationships/image" Target="../media/image589.png"/><Relationship Id="rId5" Type="http://schemas.openxmlformats.org/officeDocument/2006/relationships/image" Target="../media/image588.png"/><Relationship Id="rId4" Type="http://schemas.openxmlformats.org/officeDocument/2006/relationships/image" Target="../media/image587.png"/><Relationship Id="rId9" Type="http://schemas.openxmlformats.org/officeDocument/2006/relationships/image" Target="../media/image5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CFA44D-69C5-784D-B2CA-63F55211550D}"/>
              </a:ext>
            </a:extLst>
          </p:cNvPr>
          <p:cNvPicPr>
            <a:picLocks noChangeAspect="1"/>
          </p:cNvPicPr>
          <p:nvPr/>
        </p:nvPicPr>
        <p:blipFill>
          <a:blip r:embed="rId2"/>
          <a:stretch>
            <a:fillRect/>
          </a:stretch>
        </p:blipFill>
        <p:spPr>
          <a:xfrm>
            <a:off x="7066611" y="1568877"/>
            <a:ext cx="3412595" cy="2266760"/>
          </a:xfrm>
          <a:prstGeom prst="rect">
            <a:avLst/>
          </a:prstGeom>
          <a:ln w="38100">
            <a:solidFill>
              <a:schemeClr val="tx1"/>
            </a:solidFill>
          </a:ln>
          <a:scene3d>
            <a:camera prst="isometricOffAxis1Left"/>
            <a:lightRig rig="threePt" dir="t"/>
          </a:scene3d>
          <a:sp3d/>
        </p:spPr>
      </p:pic>
      <p:pic>
        <p:nvPicPr>
          <p:cNvPr id="6" name="Picture 5" descr="A close up of a logo&#10;&#10;Description automatically generated">
            <a:extLst>
              <a:ext uri="{FF2B5EF4-FFF2-40B4-BE49-F238E27FC236}">
                <a16:creationId xmlns:a16="http://schemas.microsoft.com/office/drawing/2014/main" id="{93B8E08A-73EA-084C-93C3-102F2658AFCC}"/>
              </a:ext>
            </a:extLst>
          </p:cNvPr>
          <p:cNvPicPr>
            <a:picLocks noChangeAspect="1"/>
          </p:cNvPicPr>
          <p:nvPr/>
        </p:nvPicPr>
        <p:blipFill>
          <a:blip r:embed="rId3"/>
          <a:stretch>
            <a:fillRect/>
          </a:stretch>
        </p:blipFill>
        <p:spPr>
          <a:xfrm>
            <a:off x="2881238" y="197892"/>
            <a:ext cx="8370745" cy="6462215"/>
          </a:xfrm>
          <a:prstGeom prst="rect">
            <a:avLst/>
          </a:prstGeom>
        </p:spPr>
      </p:pic>
      <p:sp>
        <p:nvSpPr>
          <p:cNvPr id="8" name="Rectangle 7">
            <a:extLst>
              <a:ext uri="{FF2B5EF4-FFF2-40B4-BE49-F238E27FC236}">
                <a16:creationId xmlns:a16="http://schemas.microsoft.com/office/drawing/2014/main" id="{02E03242-98CC-0F49-8163-21376A468292}"/>
              </a:ext>
            </a:extLst>
          </p:cNvPr>
          <p:cNvSpPr/>
          <p:nvPr/>
        </p:nvSpPr>
        <p:spPr>
          <a:xfrm>
            <a:off x="219878" y="374316"/>
            <a:ext cx="5771490" cy="6109365"/>
          </a:xfrm>
          <a:prstGeom prst="rect">
            <a:avLst/>
          </a:prstGeom>
          <a:noFill/>
        </p:spPr>
        <p:txBody>
          <a:bodyPr wrap="square" lIns="91440" tIns="45720" rIns="91440" bIns="45720">
            <a:spAutoFit/>
          </a:bodyPr>
          <a:lstStyle/>
          <a:p>
            <a:pPr algn="ctr"/>
            <a:r>
              <a:rPr lang="en-GB" sz="96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77"/>
              </a:rPr>
              <a:t>The </a:t>
            </a:r>
          </a:p>
          <a:p>
            <a:pPr algn="ctr"/>
            <a:r>
              <a:rPr lang="en-GB" sz="9600" b="1" dirty="0">
                <a:ln w="0"/>
                <a:effectLst>
                  <a:outerShdw blurRad="38100" dist="19050" dir="2700000" algn="tl" rotWithShape="0">
                    <a:schemeClr val="dk1">
                      <a:alpha val="40000"/>
                    </a:schemeClr>
                  </a:outerShdw>
                </a:effectLst>
                <a:latin typeface="Gill Sans MT" panose="020B0502020104020203" pitchFamily="34" charset="77"/>
              </a:rPr>
              <a:t>Tough</a:t>
            </a:r>
          </a:p>
          <a:p>
            <a:pPr algn="ctr"/>
            <a:r>
              <a:rPr lang="en-GB" sz="96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77"/>
              </a:rPr>
              <a:t>Ten</a:t>
            </a:r>
          </a:p>
          <a:p>
            <a:pPr algn="ctr"/>
            <a:endParaRPr lang="en-GB" sz="700" b="1" dirty="0">
              <a:ln w="0"/>
              <a:effectLst>
                <a:outerShdw blurRad="38100" dist="19050" dir="2700000" algn="tl" rotWithShape="0">
                  <a:schemeClr val="dk1">
                    <a:alpha val="40000"/>
                  </a:schemeClr>
                </a:outerShdw>
              </a:effectLst>
              <a:latin typeface="Gill Sans MT" panose="020B0502020104020203" pitchFamily="34" charset="77"/>
            </a:endParaRPr>
          </a:p>
          <a:p>
            <a:pPr algn="ctr"/>
            <a:r>
              <a:rPr lang="en-GB" sz="9600" b="1" cap="none" spc="0" dirty="0">
                <a:ln w="0"/>
                <a:solidFill>
                  <a:srgbClr val="01A6E4"/>
                </a:solidFill>
                <a:effectLst>
                  <a:outerShdw blurRad="38100" dist="19050" dir="2700000" algn="tl" rotWithShape="0">
                    <a:schemeClr val="dk1">
                      <a:alpha val="40000"/>
                    </a:schemeClr>
                  </a:outerShdw>
                </a:effectLst>
                <a:latin typeface="Gill Sans MT" panose="020B0502020104020203" pitchFamily="34" charset="77"/>
              </a:rPr>
              <a:t>Sample</a:t>
            </a:r>
          </a:p>
        </p:txBody>
      </p:sp>
    </p:spTree>
    <p:extLst>
      <p:ext uri="{BB962C8B-B14F-4D97-AF65-F5344CB8AC3E}">
        <p14:creationId xmlns:p14="http://schemas.microsoft.com/office/powerpoint/2010/main" val="413620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143475116"/>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a:t>
                          </a:r>
                          <a:r>
                            <a:rPr lang="en-GB" sz="1050" b="0" i="0" baseline="0" dirty="0">
                              <a:latin typeface="Gill Sans" panose="020B0502020104020203" pitchFamily="34" charset="-79"/>
                              <a:cs typeface="Gill Sans"/>
                            </a:rPr>
                            <a:t> – 1.62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4</m:t>
                                    </m:r>
                                  </m:e>
                                  <m:sup>
                                    <m:r>
                                      <a:rPr lang="en-GB" sz="1050" b="0" i="1" smtClean="0">
                                        <a:latin typeface="Cambria Math"/>
                                        <a:cs typeface="Gill Sans"/>
                                      </a:rPr>
                                      <m:t>3</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638,382 –</a:t>
                          </a:r>
                          <a:r>
                            <a:rPr lang="en-GB" sz="1050" b="0" i="0" baseline="0" dirty="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3</m:t>
                                  </m:r>
                                </m:num>
                                <m:den>
                                  <m:r>
                                    <a:rPr lang="en-GB" sz="800" b="0" i="1" smtClean="0">
                                      <a:latin typeface="Cambria Math"/>
                                      <a:cs typeface="Gill Sans"/>
                                    </a:rPr>
                                    <m:t>4</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8</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700 – 184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143475116"/>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0.04 ÷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3</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a:t>
                          </a:r>
                          <a:r>
                            <a:rPr lang="en-GB" sz="1050" b="0" i="0" baseline="0" dirty="0" smtClean="0">
                              <a:latin typeface="Gill Sans" panose="020B0502020104020203" pitchFamily="34" charset="-79"/>
                              <a:cs typeface="Gill Sans"/>
                            </a:rPr>
                            <a:t> – 1.62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8772 – 2885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515556"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 x 73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7113 x  92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8</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638,382 –</a:t>
                          </a:r>
                          <a:r>
                            <a:rPr lang="en-GB" sz="1050" b="0" i="0" baseline="0" dirty="0" smtClean="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915556" b="-106667"/>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700 – 184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645929494"/>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a:t>
                          </a:r>
                          <a:r>
                            <a:rPr lang="en-GB" sz="1050" b="0" i="0" baseline="0" dirty="0">
                              <a:latin typeface="Gill Sans" panose="020B0502020104020203" pitchFamily="34" charset="-79"/>
                              <a:cs typeface="Gill Sans"/>
                            </a:rPr>
                            <a:t> – 1.62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4</m:t>
                                    </m:r>
                                  </m:e>
                                  <m:sup>
                                    <m:r>
                                      <a:rPr lang="en-GB" sz="1050" b="0" i="1" smtClean="0">
                                        <a:latin typeface="Cambria Math"/>
                                        <a:cs typeface="Gill Sans"/>
                                      </a:rPr>
                                      <m:t>3</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638,382 –</a:t>
                          </a:r>
                          <a:r>
                            <a:rPr lang="en-GB" sz="1050" b="0" i="0" baseline="0" dirty="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3</m:t>
                                  </m:r>
                                </m:num>
                                <m:den>
                                  <m:r>
                                    <a:rPr lang="en-GB" sz="800" b="0" i="1" smtClean="0">
                                      <a:latin typeface="Cambria Math"/>
                                      <a:cs typeface="Gill Sans"/>
                                    </a:rPr>
                                    <m:t>4</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8</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700 – 184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2" name="Table 11">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645929494"/>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a:t>
                          </a:r>
                          <a:r>
                            <a:rPr lang="en-GB" sz="1050" b="0" i="0" baseline="0" dirty="0" smtClean="0">
                              <a:latin typeface="Gill Sans" panose="020B0502020104020203" pitchFamily="34" charset="-79"/>
                              <a:cs typeface="Gill Sans"/>
                            </a:rPr>
                            <a:t> – 1.62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5272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638,382 –</a:t>
                          </a:r>
                          <a:r>
                            <a:rPr lang="en-GB" sz="1050" b="0" i="0" baseline="0" dirty="0" smtClean="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913333" b="-108889"/>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700 – 184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4131046583"/>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a:t>
                          </a:r>
                          <a:r>
                            <a:rPr lang="en-GB" sz="1050" b="0" i="0" baseline="0" dirty="0">
                              <a:latin typeface="Gill Sans" panose="020B0502020104020203" pitchFamily="34" charset="-79"/>
                              <a:cs typeface="Gill Sans"/>
                            </a:rPr>
                            <a:t> – 1.62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4</m:t>
                                    </m:r>
                                  </m:e>
                                  <m:sup>
                                    <m:r>
                                      <a:rPr lang="en-GB" sz="1050" b="0" i="1" smtClean="0">
                                        <a:latin typeface="Cambria Math"/>
                                        <a:cs typeface="Gill Sans"/>
                                      </a:rPr>
                                      <m:t>3</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638,382 –</a:t>
                          </a:r>
                          <a:r>
                            <a:rPr lang="en-GB" sz="1050" b="0" i="0" baseline="0" dirty="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3</m:t>
                                  </m:r>
                                </m:num>
                                <m:den>
                                  <m:r>
                                    <a:rPr lang="en-GB" sz="800" b="0" i="1" smtClean="0">
                                      <a:latin typeface="Cambria Math"/>
                                      <a:cs typeface="Gill Sans"/>
                                    </a:rPr>
                                    <m:t>4</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8</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700 – 184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3" name="Table 12">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4131046583"/>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a:t>
                          </a:r>
                          <a:r>
                            <a:rPr lang="en-GB" sz="1050" b="0" i="0" baseline="0" dirty="0" smtClean="0">
                              <a:latin typeface="Gill Sans" panose="020B0502020104020203" pitchFamily="34" charset="-79"/>
                              <a:cs typeface="Gill Sans"/>
                            </a:rPr>
                            <a:t> – 1.62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515556" r="-373"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638,382 –</a:t>
                          </a:r>
                          <a:r>
                            <a:rPr lang="en-GB" sz="1050" b="0" i="0" baseline="0" dirty="0" smtClean="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915556" r="-373" b="-106667"/>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700 – 184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403111985"/>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a:t>
                          </a:r>
                          <a:r>
                            <a:rPr lang="en-GB" sz="1050" b="0" i="0" baseline="0" dirty="0">
                              <a:latin typeface="Gill Sans" panose="020B0502020104020203" pitchFamily="34" charset="-79"/>
                              <a:cs typeface="Gill Sans"/>
                            </a:rPr>
                            <a:t> – 1.62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4</m:t>
                                    </m:r>
                                  </m:e>
                                  <m:sup>
                                    <m:r>
                                      <a:rPr lang="en-GB" sz="1050" b="0" i="1" smtClean="0">
                                        <a:latin typeface="Cambria Math"/>
                                        <a:cs typeface="Gill Sans"/>
                                      </a:rPr>
                                      <m:t>3</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638,382 –</a:t>
                          </a:r>
                          <a:r>
                            <a:rPr lang="en-GB" sz="1050" b="0" i="0" baseline="0" dirty="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3</m:t>
                                  </m:r>
                                </m:num>
                                <m:den>
                                  <m:r>
                                    <a:rPr lang="en-GB" sz="800" b="0" i="1" smtClean="0">
                                      <a:latin typeface="Cambria Math"/>
                                      <a:cs typeface="Gill Sans"/>
                                    </a:rPr>
                                    <m:t>4</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8</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700 – 184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4" name="Table 1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403111985"/>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a:t>
                          </a:r>
                          <a:r>
                            <a:rPr lang="en-GB" sz="1050" b="0" i="0" baseline="0" dirty="0" smtClean="0">
                              <a:latin typeface="Gill Sans" panose="020B0502020104020203" pitchFamily="34" charset="-79"/>
                              <a:cs typeface="Gill Sans"/>
                            </a:rPr>
                            <a:t> – 1.62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527273" r="-3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638,382 –</a:t>
                          </a:r>
                          <a:r>
                            <a:rPr lang="en-GB" sz="1050" b="0" i="0" baseline="0" dirty="0" smtClean="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913333" r="-373" b="-108889"/>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700 – 184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8331931"/>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a:t>
                          </a:r>
                          <a:r>
                            <a:rPr lang="en-GB" sz="1050" b="0" i="0" baseline="0" dirty="0">
                              <a:latin typeface="Gill Sans" panose="020B0502020104020203" pitchFamily="34" charset="-79"/>
                              <a:cs typeface="Gill Sans"/>
                            </a:rPr>
                            <a:t> – 1.62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4</m:t>
                                    </m:r>
                                  </m:e>
                                  <m:sup>
                                    <m:r>
                                      <a:rPr lang="en-GB" sz="1050" b="0" i="1" smtClean="0">
                                        <a:latin typeface="Cambria Math"/>
                                        <a:cs typeface="Gill Sans"/>
                                      </a:rPr>
                                      <m:t>3</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638,382 –</a:t>
                          </a:r>
                          <a:r>
                            <a:rPr lang="en-GB" sz="1050" b="0" i="0" baseline="0" dirty="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3</m:t>
                                  </m:r>
                                </m:num>
                                <m:den>
                                  <m:r>
                                    <a:rPr lang="en-GB" sz="800" b="0" i="1" smtClean="0">
                                      <a:latin typeface="Cambria Math"/>
                                      <a:cs typeface="Gill Sans"/>
                                    </a:rPr>
                                    <m:t>4</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8</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700 – 184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5" name="Table 14">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8331931"/>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a:t>
                          </a:r>
                          <a:r>
                            <a:rPr lang="en-GB" sz="1050" b="0" i="0" baseline="0" dirty="0" smtClean="0">
                              <a:latin typeface="Gill Sans" panose="020B0502020104020203" pitchFamily="34" charset="-79"/>
                              <a:cs typeface="Gill Sans"/>
                            </a:rPr>
                            <a:t> – 1.62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515556" r="-373"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638,382 –</a:t>
                          </a:r>
                          <a:r>
                            <a:rPr lang="en-GB" sz="1050" b="0" i="0" baseline="0" dirty="0" smtClean="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915556" r="-373" b="-106667"/>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700 – 184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986190676"/>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a:t>
                          </a:r>
                          <a:r>
                            <a:rPr lang="en-GB" sz="1050" b="0" i="0" baseline="0" dirty="0">
                              <a:latin typeface="Gill Sans" panose="020B0502020104020203" pitchFamily="34" charset="-79"/>
                              <a:cs typeface="Gill Sans"/>
                            </a:rPr>
                            <a:t> – 1.62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4</m:t>
                                    </m:r>
                                  </m:e>
                                  <m:sup>
                                    <m:r>
                                      <a:rPr lang="en-GB" sz="1050" b="0" i="1" smtClean="0">
                                        <a:latin typeface="Cambria Math"/>
                                        <a:cs typeface="Gill Sans"/>
                                      </a:rPr>
                                      <m:t>3</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638,382 –</a:t>
                          </a:r>
                          <a:r>
                            <a:rPr lang="en-GB" sz="1050" b="0" i="0" baseline="0" dirty="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3</m:t>
                                  </m:r>
                                </m:num>
                                <m:den>
                                  <m:r>
                                    <a:rPr lang="en-GB" sz="800" b="0" i="1" smtClean="0">
                                      <a:latin typeface="Cambria Math"/>
                                      <a:cs typeface="Gill Sans"/>
                                    </a:rPr>
                                    <m:t>4</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8</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700 – 184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6" name="Table 1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986190676"/>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a:t>
                          </a:r>
                          <a:r>
                            <a:rPr lang="en-GB" sz="1050" b="0" i="0" baseline="0" dirty="0" smtClean="0">
                              <a:latin typeface="Gill Sans" panose="020B0502020104020203" pitchFamily="34" charset="-79"/>
                              <a:cs typeface="Gill Sans"/>
                            </a:rPr>
                            <a:t> – 1.62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527273" r="-3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638,382 –</a:t>
                          </a:r>
                          <a:r>
                            <a:rPr lang="en-GB" sz="1050" b="0" i="0" baseline="0" dirty="0" smtClean="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913333" r="-373" b="-108889"/>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700 – 184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989898586"/>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a:t>
                          </a:r>
                          <a:r>
                            <a:rPr lang="en-GB" sz="1050" b="0" i="0" baseline="0" dirty="0">
                              <a:latin typeface="Gill Sans" panose="020B0502020104020203" pitchFamily="34" charset="-79"/>
                              <a:cs typeface="Gill Sans"/>
                            </a:rPr>
                            <a:t> – 1.62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4</m:t>
                                    </m:r>
                                  </m:e>
                                  <m:sup>
                                    <m:r>
                                      <a:rPr lang="en-GB" sz="1050" b="0" i="1" smtClean="0">
                                        <a:latin typeface="Cambria Math"/>
                                        <a:cs typeface="Gill Sans"/>
                                      </a:rPr>
                                      <m:t>3</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638,382 –</a:t>
                          </a:r>
                          <a:r>
                            <a:rPr lang="en-GB" sz="1050" b="0" i="0" baseline="0" dirty="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3</m:t>
                                  </m:r>
                                </m:num>
                                <m:den>
                                  <m:r>
                                    <a:rPr lang="en-GB" sz="800" b="0" i="1" smtClean="0">
                                      <a:latin typeface="Cambria Math"/>
                                      <a:cs typeface="Gill Sans"/>
                                    </a:rPr>
                                    <m:t>4</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8</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700 – 184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7" name="Table 16">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989898586"/>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a:t>
                          </a:r>
                          <a:r>
                            <a:rPr lang="en-GB" sz="1050" b="0" i="0" baseline="0" dirty="0" smtClean="0">
                              <a:latin typeface="Gill Sans" panose="020B0502020104020203" pitchFamily="34" charset="-79"/>
                              <a:cs typeface="Gill Sans"/>
                            </a:rPr>
                            <a:t> – 1.62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515556"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638,382 –</a:t>
                          </a:r>
                          <a:r>
                            <a:rPr lang="en-GB" sz="1050" b="0" i="0" baseline="0" dirty="0" smtClean="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915556" b="-106667"/>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700 – 184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870675346"/>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a:t>
                          </a:r>
                          <a:r>
                            <a:rPr lang="en-GB" sz="1050" b="0" i="0" baseline="0" dirty="0">
                              <a:latin typeface="Gill Sans" panose="020B0502020104020203" pitchFamily="34" charset="-79"/>
                              <a:cs typeface="Gill Sans"/>
                            </a:rPr>
                            <a:t> – 1.62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4</m:t>
                                    </m:r>
                                  </m:e>
                                  <m:sup>
                                    <m:r>
                                      <a:rPr lang="en-GB" sz="1050" b="0" i="1" smtClean="0">
                                        <a:latin typeface="Cambria Math"/>
                                        <a:cs typeface="Gill Sans"/>
                                      </a:rPr>
                                      <m:t>3</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638,382 –</a:t>
                          </a:r>
                          <a:r>
                            <a:rPr lang="en-GB" sz="1050" b="0" i="0" baseline="0" dirty="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3</m:t>
                                  </m:r>
                                </m:num>
                                <m:den>
                                  <m:r>
                                    <a:rPr lang="en-GB" sz="800" b="0" i="1" smtClean="0">
                                      <a:latin typeface="Cambria Math"/>
                                      <a:cs typeface="Gill Sans"/>
                                    </a:rPr>
                                    <m:t>4</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8</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700 – 184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8" name="Table 17">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870675346"/>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a:t>
                          </a:r>
                          <a:r>
                            <a:rPr lang="en-GB" sz="1050" b="0" i="0" baseline="0" dirty="0" smtClean="0">
                              <a:latin typeface="Gill Sans" panose="020B0502020104020203" pitchFamily="34" charset="-79"/>
                              <a:cs typeface="Gill Sans"/>
                            </a:rPr>
                            <a:t> – 1.62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8772 – 2885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5272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 x 73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7113 x  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638,382 –</a:t>
                          </a:r>
                          <a:r>
                            <a:rPr lang="en-GB" sz="1050" b="0" i="0" baseline="0" dirty="0" smtClean="0">
                              <a:latin typeface="Gill Sans" panose="020B0502020104020203" pitchFamily="34" charset="-79"/>
                              <a:cs typeface="Gill Sans"/>
                            </a:rPr>
                            <a:t> 7694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913333" b="-108889"/>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700 – 184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p:spTree>
    <p:extLst>
      <p:ext uri="{BB962C8B-B14F-4D97-AF65-F5344CB8AC3E}">
        <p14:creationId xmlns:p14="http://schemas.microsoft.com/office/powerpoint/2010/main" val="246337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11F15E-CF86-094A-8FD8-E4466001D366}"/>
              </a:ext>
            </a:extLst>
          </p:cNvPr>
          <p:cNvSpPr/>
          <p:nvPr/>
        </p:nvSpPr>
        <p:spPr>
          <a:xfrm>
            <a:off x="1527688" y="1551563"/>
            <a:ext cx="6850623" cy="3754874"/>
          </a:xfrm>
          <a:prstGeom prst="rect">
            <a:avLst/>
          </a:prstGeom>
          <a:noFill/>
        </p:spPr>
        <p:txBody>
          <a:bodyPr wrap="square" lIns="91440" tIns="45720" rIns="91440" bIns="45720">
            <a:spAutoFit/>
          </a:bodyPr>
          <a:lstStyle/>
          <a:p>
            <a:pPr algn="ctr"/>
            <a:r>
              <a:rPr lang="en-GB" sz="11500" b="1" dirty="0">
                <a:ln w="0"/>
                <a:solidFill>
                  <a:srgbClr val="FF0000"/>
                </a:solidFill>
                <a:effectLst>
                  <a:outerShdw blurRad="38100" dist="19050" dir="2700000" algn="tl" rotWithShape="0">
                    <a:schemeClr val="dk1">
                      <a:alpha val="40000"/>
                    </a:schemeClr>
                  </a:outerShdw>
                </a:effectLst>
                <a:latin typeface="Gill Sans MT" panose="020B0502020104020203" pitchFamily="34" charset="77"/>
              </a:rPr>
              <a:t>Summer</a:t>
            </a:r>
          </a:p>
          <a:p>
            <a:pPr algn="ctr"/>
            <a:r>
              <a:rPr lang="en-GB" sz="115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77"/>
              </a:rPr>
              <a:t>Year 6</a:t>
            </a:r>
          </a:p>
          <a:p>
            <a:pPr algn="ctr"/>
            <a:endParaRPr lang="en-GB" sz="800" b="1" dirty="0">
              <a:ln w="0"/>
              <a:effectLst>
                <a:outerShdw blurRad="38100" dist="19050" dir="2700000" algn="tl" rotWithShape="0">
                  <a:schemeClr val="dk1">
                    <a:alpha val="40000"/>
                  </a:schemeClr>
                </a:outerShdw>
              </a:effectLst>
              <a:latin typeface="Gill Sans MT" panose="020B0502020104020203" pitchFamily="34" charset="77"/>
            </a:endParaRPr>
          </a:p>
        </p:txBody>
      </p:sp>
    </p:spTree>
    <p:extLst>
      <p:ext uri="{BB962C8B-B14F-4D97-AF65-F5344CB8AC3E}">
        <p14:creationId xmlns:p14="http://schemas.microsoft.com/office/powerpoint/2010/main" val="204044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688650719"/>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9</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2298</a:t>
                          </a:r>
                          <a:r>
                            <a:rPr lang="en-GB" sz="1050" b="0" i="0" baseline="0" dirty="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1</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3</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15% of 240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 x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0.09 </a:t>
                          </a:r>
                          <a:r>
                            <a:rPr lang="en-GB" sz="1050" b="0" i="0" dirty="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688650719"/>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180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2</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3</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0.015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5</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2298</a:t>
                          </a:r>
                          <a:r>
                            <a:rPr lang="en-GB" sz="1050" b="0" i="0" baseline="0" dirty="0" smtClean="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+ 16.14 + 128.33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715556" b="-306667"/>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8</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15% of 240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 x 30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0.09 </a:t>
                          </a:r>
                          <a:r>
                            <a:rPr lang="en-GB" sz="1050" b="0" i="0" dirty="0" smtClean="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258189296"/>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9</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2298</a:t>
                          </a:r>
                          <a:r>
                            <a:rPr lang="en-GB" sz="1050" b="0" i="0" baseline="0" dirty="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1</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3</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15% of 240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 x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0.09 </a:t>
                          </a:r>
                          <a:r>
                            <a:rPr lang="en-GB" sz="1050" b="0" i="0" dirty="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2" name="Table 11">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258189296"/>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2298</a:t>
                          </a:r>
                          <a:r>
                            <a:rPr lang="en-GB" sz="1050" b="0" i="0" baseline="0" dirty="0" smtClean="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713333" b="-308889"/>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15% of 240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 x 30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0.09 </a:t>
                          </a:r>
                          <a:r>
                            <a:rPr lang="en-GB" sz="1050" b="0" i="0" dirty="0" smtClean="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402752540"/>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9</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2298</a:t>
                          </a:r>
                          <a:r>
                            <a:rPr lang="en-GB" sz="1050" b="0" i="0" baseline="0" dirty="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1</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3</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15% of 240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 x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0.09 </a:t>
                          </a:r>
                          <a:r>
                            <a:rPr lang="en-GB" sz="1050" b="0" i="0" dirty="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3" name="Table 12">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402752540"/>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415556" r="-373"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2298</a:t>
                          </a:r>
                          <a:r>
                            <a:rPr lang="en-GB" sz="1050" b="0" i="0" baseline="0" dirty="0" smtClean="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715556" r="-373" b="-306667"/>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15% of 240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 x 30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0.09 </a:t>
                          </a:r>
                          <a:r>
                            <a:rPr lang="en-GB" sz="1050" b="0" i="0" dirty="0" smtClean="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678849699"/>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9</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2298</a:t>
                          </a:r>
                          <a:r>
                            <a:rPr lang="en-GB" sz="1050" b="0" i="0" baseline="0" dirty="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1</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3</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15% of 240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 x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0.09 </a:t>
                          </a:r>
                          <a:r>
                            <a:rPr lang="en-GB" sz="1050" b="0" i="0" dirty="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4" name="Table 1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678849699"/>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415556" r="-373"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2298</a:t>
                          </a:r>
                          <a:r>
                            <a:rPr lang="en-GB" sz="1050" b="0" i="0" baseline="0" dirty="0" smtClean="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713333" r="-373" b="-308889"/>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15% of 240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 x 30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0.09 </a:t>
                          </a:r>
                          <a:r>
                            <a:rPr lang="en-GB" sz="1050" b="0" i="0" dirty="0" smtClean="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506780021"/>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9</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2298</a:t>
                          </a:r>
                          <a:r>
                            <a:rPr lang="en-GB" sz="1050" b="0" i="0" baseline="0" dirty="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1</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3</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15% of 240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 x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0.09 </a:t>
                          </a:r>
                          <a:r>
                            <a:rPr lang="en-GB" sz="1050" b="0" i="0" dirty="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5" name="Table 14">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506780021"/>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415556" r="-373"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2298</a:t>
                          </a:r>
                          <a:r>
                            <a:rPr lang="en-GB" sz="1050" b="0" i="0" baseline="0" dirty="0" smtClean="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715556" r="-373" b="-306667"/>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15% of 240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 x 30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0.09 </a:t>
                          </a:r>
                          <a:r>
                            <a:rPr lang="en-GB" sz="1050" b="0" i="0" dirty="0" smtClean="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14473237"/>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9</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2298</a:t>
                          </a:r>
                          <a:r>
                            <a:rPr lang="en-GB" sz="1050" b="0" i="0" baseline="0" dirty="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1</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3</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15% of 240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 x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0.09 </a:t>
                          </a:r>
                          <a:r>
                            <a:rPr lang="en-GB" sz="1050" b="0" i="0" dirty="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6" name="Table 1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14473237"/>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415556" r="-373"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2298</a:t>
                          </a:r>
                          <a:r>
                            <a:rPr lang="en-GB" sz="1050" b="0" i="0" baseline="0" dirty="0" smtClean="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713333" r="-373" b="-308889"/>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15% of 240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 x 30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0.09 </a:t>
                          </a:r>
                          <a:r>
                            <a:rPr lang="en-GB" sz="1050" b="0" i="0" dirty="0" smtClean="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935182321"/>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9</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2298</a:t>
                          </a:r>
                          <a:r>
                            <a:rPr lang="en-GB" sz="1050" b="0" i="0" baseline="0" dirty="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1</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3</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15% of 240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 x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0.09 </a:t>
                          </a:r>
                          <a:r>
                            <a:rPr lang="en-GB" sz="1050" b="0" i="0" dirty="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7" name="Table 16">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935182321"/>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2298</a:t>
                          </a:r>
                          <a:r>
                            <a:rPr lang="en-GB" sz="1050" b="0" i="0" baseline="0" dirty="0" smtClean="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715556" b="-306667"/>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15% of 240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 x 30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0.09 </a:t>
                          </a:r>
                          <a:r>
                            <a:rPr lang="en-GB" sz="1050" b="0" i="0" dirty="0" smtClean="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739241242"/>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9</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2298</a:t>
                          </a:r>
                          <a:r>
                            <a:rPr lang="en-GB" sz="1050" b="0" i="0" baseline="0" dirty="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1</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3</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7</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15% of 240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 x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0.09 </a:t>
                          </a:r>
                          <a:r>
                            <a:rPr lang="en-GB" sz="1050" b="0" i="0" dirty="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8" name="Table 17">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739241242"/>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180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0.015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2298</a:t>
                          </a:r>
                          <a:r>
                            <a:rPr lang="en-GB" sz="1050" b="0" i="0" baseline="0" dirty="0" smtClean="0">
                              <a:latin typeface="Gill Sans" panose="020B0502020104020203" pitchFamily="34" charset="-79"/>
                              <a:cs typeface="Gill Sans"/>
                            </a:rPr>
                            <a:t> + 709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+ 16.14 + 128.33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713333" b="-308889"/>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15% of 240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 x 30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0.09 </a:t>
                          </a:r>
                          <a:r>
                            <a:rPr lang="en-GB" sz="1050" b="0" i="0" dirty="0" smtClean="0">
                              <a:latin typeface="Cambria Math"/>
                              <a:ea typeface="Cambria Math"/>
                              <a:cs typeface="Gill Sans"/>
                            </a:rPr>
                            <a:t>÷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p:spTree>
    <p:extLst>
      <p:ext uri="{BB962C8B-B14F-4D97-AF65-F5344CB8AC3E}">
        <p14:creationId xmlns:p14="http://schemas.microsoft.com/office/powerpoint/2010/main" val="72475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973115533"/>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(63 </a:t>
                          </a:r>
                          <a:r>
                            <a:rPr lang="en-GB" sz="1050" b="0" i="0" dirty="0">
                              <a:latin typeface="Cambria Math"/>
                              <a:ea typeface="Cambria Math"/>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700" b="0" i="0" dirty="0">
                              <a:latin typeface="Gill Sans" panose="020B0502020104020203" pitchFamily="34" charset="-79"/>
                              <a:cs typeface="Gill Sans"/>
                            </a:rPr>
                            <a:t>1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8</m:t>
                                  </m:r>
                                </m:num>
                                <m:den>
                                  <m:r>
                                    <a:rPr lang="en-GB" sz="700" b="0" i="1" smtClean="0">
                                      <a:latin typeface="Cambria Math"/>
                                      <a:cs typeface="Gill Sans"/>
                                    </a:rPr>
                                    <m:t>9</m:t>
                                  </m:r>
                                </m:den>
                              </m:f>
                              <m:r>
                                <a:rPr lang="en-GB" sz="700" b="0" i="1" smtClean="0">
                                  <a:latin typeface="Cambria Math"/>
                                  <a:cs typeface="Gill Sans"/>
                                </a:rPr>
                                <m:t>=</m:t>
                              </m:r>
                            </m:oMath>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6</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16.73 + 34.879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 x 1370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973115533"/>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x 1 x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2</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40 – (63 </a:t>
                          </a:r>
                          <a:r>
                            <a:rPr lang="en-GB" sz="1050" b="0" i="0" dirty="0" smtClean="0">
                              <a:latin typeface="Cambria Math"/>
                              <a:ea typeface="Cambria Math"/>
                              <a:cs typeface="Gill Sans"/>
                            </a:rPr>
                            <a:t>÷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3</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4108 – 3017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9078 + 174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5</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515556"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934 – 509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715556" b="-306667"/>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8</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16.73 + 34.879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 x 1370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357888780"/>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(63 </a:t>
                          </a:r>
                          <a:r>
                            <a:rPr lang="en-GB" sz="1050" b="0" i="0" dirty="0">
                              <a:latin typeface="Cambria Math"/>
                              <a:ea typeface="Cambria Math"/>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700" b="0" i="0" dirty="0">
                              <a:latin typeface="Gill Sans" panose="020B0502020104020203" pitchFamily="34" charset="-79"/>
                              <a:cs typeface="Gill Sans"/>
                            </a:rPr>
                            <a:t>1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8</m:t>
                                  </m:r>
                                </m:num>
                                <m:den>
                                  <m:r>
                                    <a:rPr lang="en-GB" sz="700" b="0" i="1" smtClean="0">
                                      <a:latin typeface="Cambria Math"/>
                                      <a:cs typeface="Gill Sans"/>
                                    </a:rPr>
                                    <m:t>9</m:t>
                                  </m:r>
                                </m:den>
                              </m:f>
                              <m:r>
                                <a:rPr lang="en-GB" sz="700" b="0" i="1" smtClean="0">
                                  <a:latin typeface="Cambria Math"/>
                                  <a:cs typeface="Gill Sans"/>
                                </a:rPr>
                                <m:t>=</m:t>
                              </m:r>
                            </m:oMath>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6</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16.73 + 34.879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 x 1370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2" name="Table 11">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357888780"/>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40 – (63 </a:t>
                          </a:r>
                          <a:r>
                            <a:rPr lang="en-GB" sz="1050" b="0" i="0" dirty="0" smtClean="0">
                              <a:latin typeface="Cambria Math"/>
                              <a:ea typeface="Cambria Math"/>
                              <a:cs typeface="Gill Sans"/>
                            </a:rPr>
                            <a:t>÷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5272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713333" b="-308889"/>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16.73 + 34.879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 x 1370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170957237"/>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(63 </a:t>
                          </a:r>
                          <a:r>
                            <a:rPr lang="en-GB" sz="1050" b="0" i="0" dirty="0">
                              <a:latin typeface="Cambria Math"/>
                              <a:ea typeface="Cambria Math"/>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700" b="0" i="0" dirty="0">
                              <a:latin typeface="Gill Sans" panose="020B0502020104020203" pitchFamily="34" charset="-79"/>
                              <a:cs typeface="Gill Sans"/>
                            </a:rPr>
                            <a:t>1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8</m:t>
                                  </m:r>
                                </m:num>
                                <m:den>
                                  <m:r>
                                    <a:rPr lang="en-GB" sz="700" b="0" i="1" smtClean="0">
                                      <a:latin typeface="Cambria Math"/>
                                      <a:cs typeface="Gill Sans"/>
                                    </a:rPr>
                                    <m:t>9</m:t>
                                  </m:r>
                                </m:den>
                              </m:f>
                              <m:r>
                                <a:rPr lang="en-GB" sz="700" b="0" i="1" smtClean="0">
                                  <a:latin typeface="Cambria Math"/>
                                  <a:cs typeface="Gill Sans"/>
                                </a:rPr>
                                <m:t>=</m:t>
                              </m:r>
                            </m:oMath>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6</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16.73 + 34.879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 x 1370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3" name="Table 12">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170957237"/>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40 – (63 </a:t>
                          </a:r>
                          <a:r>
                            <a:rPr lang="en-GB" sz="1050" b="0" i="0" dirty="0" smtClean="0">
                              <a:latin typeface="Cambria Math"/>
                              <a:ea typeface="Cambria Math"/>
                              <a:cs typeface="Gill Sans"/>
                            </a:rPr>
                            <a:t>÷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515556" r="-373"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715556" r="-373" b="-306667"/>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16.73 + 34.879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 x 1370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612204367"/>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(63 </a:t>
                          </a:r>
                          <a:r>
                            <a:rPr lang="en-GB" sz="1050" b="0" i="0" dirty="0">
                              <a:latin typeface="Cambria Math"/>
                              <a:ea typeface="Cambria Math"/>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700" b="0" i="0" dirty="0">
                              <a:latin typeface="Gill Sans" panose="020B0502020104020203" pitchFamily="34" charset="-79"/>
                              <a:cs typeface="Gill Sans"/>
                            </a:rPr>
                            <a:t>1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8</m:t>
                                  </m:r>
                                </m:num>
                                <m:den>
                                  <m:r>
                                    <a:rPr lang="en-GB" sz="700" b="0" i="1" smtClean="0">
                                      <a:latin typeface="Cambria Math"/>
                                      <a:cs typeface="Gill Sans"/>
                                    </a:rPr>
                                    <m:t>9</m:t>
                                  </m:r>
                                </m:den>
                              </m:f>
                              <m:r>
                                <a:rPr lang="en-GB" sz="700" b="0" i="1" smtClean="0">
                                  <a:latin typeface="Cambria Math"/>
                                  <a:cs typeface="Gill Sans"/>
                                </a:rPr>
                                <m:t>=</m:t>
                              </m:r>
                            </m:oMath>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6</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16.73 + 34.879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 x 1370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4" name="Table 1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612204367"/>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40 – (63 </a:t>
                          </a:r>
                          <a:r>
                            <a:rPr lang="en-GB" sz="1050" b="0" i="0" dirty="0" smtClean="0">
                              <a:latin typeface="Cambria Math"/>
                              <a:ea typeface="Cambria Math"/>
                              <a:cs typeface="Gill Sans"/>
                            </a:rPr>
                            <a:t>÷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527273" r="-3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713333" r="-373" b="-308889"/>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16.73 + 34.879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 x 1370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932577592"/>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(63 </a:t>
                          </a:r>
                          <a:r>
                            <a:rPr lang="en-GB" sz="1050" b="0" i="0" dirty="0">
                              <a:latin typeface="Cambria Math"/>
                              <a:ea typeface="Cambria Math"/>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700" b="0" i="0" dirty="0">
                              <a:latin typeface="Gill Sans" panose="020B0502020104020203" pitchFamily="34" charset="-79"/>
                              <a:cs typeface="Gill Sans"/>
                            </a:rPr>
                            <a:t>1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8</m:t>
                                  </m:r>
                                </m:num>
                                <m:den>
                                  <m:r>
                                    <a:rPr lang="en-GB" sz="700" b="0" i="1" smtClean="0">
                                      <a:latin typeface="Cambria Math"/>
                                      <a:cs typeface="Gill Sans"/>
                                    </a:rPr>
                                    <m:t>9</m:t>
                                  </m:r>
                                </m:den>
                              </m:f>
                              <m:r>
                                <a:rPr lang="en-GB" sz="700" b="0" i="1" smtClean="0">
                                  <a:latin typeface="Cambria Math"/>
                                  <a:cs typeface="Gill Sans"/>
                                </a:rPr>
                                <m:t>=</m:t>
                              </m:r>
                            </m:oMath>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6</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16.73 + 34.879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 x 1370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5" name="Table 14">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932577592"/>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40 – (63 </a:t>
                          </a:r>
                          <a:r>
                            <a:rPr lang="en-GB" sz="1050" b="0" i="0" dirty="0" smtClean="0">
                              <a:latin typeface="Cambria Math"/>
                              <a:ea typeface="Cambria Math"/>
                              <a:cs typeface="Gill Sans"/>
                            </a:rPr>
                            <a:t>÷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515556" r="-373"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715556" r="-373" b="-306667"/>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16.73 + 34.879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 x 1370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291683973"/>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(63 </a:t>
                          </a:r>
                          <a:r>
                            <a:rPr lang="en-GB" sz="1050" b="0" i="0" dirty="0">
                              <a:latin typeface="Cambria Math"/>
                              <a:ea typeface="Cambria Math"/>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700" b="0" i="0" dirty="0">
                              <a:latin typeface="Gill Sans" panose="020B0502020104020203" pitchFamily="34" charset="-79"/>
                              <a:cs typeface="Gill Sans"/>
                            </a:rPr>
                            <a:t>1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8</m:t>
                                  </m:r>
                                </m:num>
                                <m:den>
                                  <m:r>
                                    <a:rPr lang="en-GB" sz="700" b="0" i="1" smtClean="0">
                                      <a:latin typeface="Cambria Math"/>
                                      <a:cs typeface="Gill Sans"/>
                                    </a:rPr>
                                    <m:t>9</m:t>
                                  </m:r>
                                </m:den>
                              </m:f>
                              <m:r>
                                <a:rPr lang="en-GB" sz="700" b="0" i="1" smtClean="0">
                                  <a:latin typeface="Cambria Math"/>
                                  <a:cs typeface="Gill Sans"/>
                                </a:rPr>
                                <m:t>=</m:t>
                              </m:r>
                            </m:oMath>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6</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16.73 + 34.879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 x 1370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6" name="Table 1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291683973"/>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40 – (63 </a:t>
                          </a:r>
                          <a:r>
                            <a:rPr lang="en-GB" sz="1050" b="0" i="0" dirty="0" smtClean="0">
                              <a:latin typeface="Cambria Math"/>
                              <a:ea typeface="Cambria Math"/>
                              <a:cs typeface="Gill Sans"/>
                            </a:rPr>
                            <a:t>÷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527273" r="-3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713333" r="-373" b="-308889"/>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16.73 + 34.879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 x 1370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255274053"/>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(63 </a:t>
                          </a:r>
                          <a:r>
                            <a:rPr lang="en-GB" sz="1050" b="0" i="0" dirty="0">
                              <a:latin typeface="Cambria Math"/>
                              <a:ea typeface="Cambria Math"/>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700" b="0" i="0" dirty="0">
                              <a:latin typeface="Gill Sans" panose="020B0502020104020203" pitchFamily="34" charset="-79"/>
                              <a:cs typeface="Gill Sans"/>
                            </a:rPr>
                            <a:t>1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8</m:t>
                                  </m:r>
                                </m:num>
                                <m:den>
                                  <m:r>
                                    <a:rPr lang="en-GB" sz="700" b="0" i="1" smtClean="0">
                                      <a:latin typeface="Cambria Math"/>
                                      <a:cs typeface="Gill Sans"/>
                                    </a:rPr>
                                    <m:t>9</m:t>
                                  </m:r>
                                </m:den>
                              </m:f>
                              <m:r>
                                <a:rPr lang="en-GB" sz="700" b="0" i="1" smtClean="0">
                                  <a:latin typeface="Cambria Math"/>
                                  <a:cs typeface="Gill Sans"/>
                                </a:rPr>
                                <m:t>=</m:t>
                              </m:r>
                            </m:oMath>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6</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16.73 + 34.879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 x 1370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7" name="Table 16">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255274053"/>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40 – (63 </a:t>
                          </a:r>
                          <a:r>
                            <a:rPr lang="en-GB" sz="1050" b="0" i="0" dirty="0" smtClean="0">
                              <a:latin typeface="Cambria Math"/>
                              <a:ea typeface="Cambria Math"/>
                              <a:cs typeface="Gill Sans"/>
                            </a:rPr>
                            <a:t>÷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515556"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715556" b="-306667"/>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16.73 + 34.879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 x 1370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589540299"/>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(63 </a:t>
                          </a:r>
                          <a:r>
                            <a:rPr lang="en-GB" sz="1050" b="0" i="0" dirty="0">
                              <a:latin typeface="Cambria Math"/>
                              <a:ea typeface="Cambria Math"/>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700" b="0" i="0" dirty="0">
                              <a:latin typeface="Gill Sans" panose="020B0502020104020203" pitchFamily="34" charset="-79"/>
                              <a:cs typeface="Gill Sans"/>
                            </a:rPr>
                            <a:t>1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4</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8</m:t>
                                  </m:r>
                                </m:num>
                                <m:den>
                                  <m:r>
                                    <a:rPr lang="en-GB" sz="700" b="0" i="1" smtClean="0">
                                      <a:latin typeface="Cambria Math"/>
                                      <a:cs typeface="Gill Sans"/>
                                    </a:rPr>
                                    <m:t>9</m:t>
                                  </m:r>
                                </m:den>
                              </m:f>
                              <m:r>
                                <a:rPr lang="en-GB" sz="700" b="0" i="1" smtClean="0">
                                  <a:latin typeface="Cambria Math"/>
                                  <a:cs typeface="Gill Sans"/>
                                </a:rPr>
                                <m:t>=</m:t>
                              </m:r>
                            </m:oMath>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6</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oMath>
                          </a14:m>
                          <a:r>
                            <a:rPr lang="en-GB" sz="7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16.73 + 34.879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 x 1370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8" name="Table 17">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589540299"/>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x 1 x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40 – (63 </a:t>
                          </a:r>
                          <a:r>
                            <a:rPr lang="en-GB" sz="1050" b="0" i="0" dirty="0" smtClean="0">
                              <a:latin typeface="Cambria Math"/>
                              <a:ea typeface="Cambria Math"/>
                              <a:cs typeface="Gill Sans"/>
                            </a:rPr>
                            <a:t>÷ 9)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4108 – 3017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9078 + 174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5272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934 – 509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713333" b="-308889"/>
                          </a:stretch>
                        </a:blipFill>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16.73 + 34.879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 x 1370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p:spTree>
    <p:extLst>
      <p:ext uri="{BB962C8B-B14F-4D97-AF65-F5344CB8AC3E}">
        <p14:creationId xmlns:p14="http://schemas.microsoft.com/office/powerpoint/2010/main" val="33619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181147168"/>
                  </p:ext>
                </p:extLst>
              </p:nvPr>
            </p:nvGraphicFramePr>
            <p:xfrm>
              <a:off x="296630" y="26018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a:t>
                          </a:r>
                          <a:r>
                            <a:rPr lang="en-GB" sz="1050" b="0" i="0" baseline="0" dirty="0">
                              <a:latin typeface="Gill Sans" panose="020B0502020104020203" pitchFamily="34" charset="-79"/>
                              <a:cs typeface="Gill Sans"/>
                            </a:rPr>
                            <a:t>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12</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8839 x</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2</m:t>
                                    </m:r>
                                  </m:num>
                                  <m:den>
                                    <m:r>
                                      <a:rPr lang="en-GB" sz="700" b="0" i="1" smtClean="0">
                                        <a:latin typeface="Cambria Math"/>
                                        <a:cs typeface="Gill Sans"/>
                                      </a:rPr>
                                      <m:t>3</m:t>
                                    </m:r>
                                  </m:den>
                                </m:f>
                                <m:r>
                                  <a:rPr lang="en-GB" sz="700" b="0" i="1" smtClean="0">
                                    <a:latin typeface="Cambria Math"/>
                                    <a:cs typeface="Gill Sans"/>
                                  </a:rPr>
                                  <m:t>=</m:t>
                                </m:r>
                              </m:oMath>
                            </m:oMathPara>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0.147</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243 </a:t>
                          </a:r>
                          <a:r>
                            <a:rPr lang="en-GB" sz="1050" b="0" i="0" dirty="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342,989 – 58,194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9000 – 1492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181147168"/>
                  </p:ext>
                </p:extLst>
              </p:nvPr>
            </p:nvGraphicFramePr>
            <p:xfrm>
              <a:off x="296630" y="26018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300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2</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a:t>
                          </a:r>
                          <a:r>
                            <a:rPr lang="en-GB" sz="1050" b="0" i="0" baseline="0" dirty="0" smtClean="0">
                              <a:latin typeface="Gill Sans" panose="020B0502020104020203" pitchFamily="34" charset="-79"/>
                              <a:cs typeface="Gill Sans"/>
                            </a:rPr>
                            <a:t>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3</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315556" b="-713333"/>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15% of 80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5</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8839 x</a:t>
                          </a:r>
                          <a:r>
                            <a:rPr lang="en-GB" sz="1050" b="0" i="0" baseline="0" dirty="0" smtClean="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91910">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589362" b="-391489"/>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0.147</a:t>
                          </a:r>
                          <a:r>
                            <a:rPr lang="en-GB" sz="1050" b="0" i="0" baseline="0" dirty="0" smtClean="0">
                              <a:latin typeface="Gill Sans" panose="020B0502020104020203" pitchFamily="34" charset="-79"/>
                              <a:cs typeface="Gill Sans"/>
                            </a:rPr>
                            <a:t>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8</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243 </a:t>
                          </a:r>
                          <a:r>
                            <a:rPr lang="en-GB" sz="1050" b="0" i="0" dirty="0" smtClean="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342,989 – 58,194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9000 – 1492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968280842"/>
                  </p:ext>
                </p:extLst>
              </p:nvPr>
            </p:nvGraphicFramePr>
            <p:xfrm>
              <a:off x="296630" y="345970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a:t>
                          </a:r>
                          <a:r>
                            <a:rPr lang="en-GB" sz="1050" b="0" i="0" baseline="0" dirty="0">
                              <a:latin typeface="Gill Sans" panose="020B0502020104020203" pitchFamily="34" charset="-79"/>
                              <a:cs typeface="Gill Sans"/>
                            </a:rPr>
                            <a:t>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12</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8839 x</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2</m:t>
                                    </m:r>
                                  </m:num>
                                  <m:den>
                                    <m:r>
                                      <a:rPr lang="en-GB" sz="700" b="0" i="1" smtClean="0">
                                        <a:latin typeface="Cambria Math"/>
                                        <a:cs typeface="Gill Sans"/>
                                      </a:rPr>
                                      <m:t>3</m:t>
                                    </m:r>
                                  </m:den>
                                </m:f>
                                <m:r>
                                  <a:rPr lang="en-GB" sz="700" b="0" i="1" smtClean="0">
                                    <a:latin typeface="Cambria Math"/>
                                    <a:cs typeface="Gill Sans"/>
                                  </a:rPr>
                                  <m:t>=</m:t>
                                </m:r>
                              </m:oMath>
                            </m:oMathPara>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0.147</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243 </a:t>
                          </a:r>
                          <a:r>
                            <a:rPr lang="en-GB" sz="1050" b="0" i="0" dirty="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342,989 – 58,194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9000 – 1492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2" name="Table 11">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968280842"/>
                  </p:ext>
                </p:extLst>
              </p:nvPr>
            </p:nvGraphicFramePr>
            <p:xfrm>
              <a:off x="296630" y="345970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a:t>
                          </a:r>
                          <a:r>
                            <a:rPr lang="en-GB" sz="1050" b="0" i="0" baseline="0" dirty="0" smtClean="0">
                              <a:latin typeface="Gill Sans" panose="020B0502020104020203" pitchFamily="34" charset="-79"/>
                              <a:cs typeface="Gill Sans"/>
                            </a:rPr>
                            <a:t>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315556" b="-713333"/>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8839 x</a:t>
                          </a:r>
                          <a:r>
                            <a:rPr lang="en-GB" sz="1050" b="0" i="0" baseline="0" dirty="0" smtClean="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91910">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589362" b="-391489"/>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0.147</a:t>
                          </a:r>
                          <a:r>
                            <a:rPr lang="en-GB" sz="1050" b="0" i="0" baseline="0" dirty="0" smtClean="0">
                              <a:latin typeface="Gill Sans" panose="020B0502020104020203" pitchFamily="34" charset="-79"/>
                              <a:cs typeface="Gill Sans"/>
                            </a:rPr>
                            <a:t>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243 </a:t>
                          </a:r>
                          <a:r>
                            <a:rPr lang="en-GB" sz="1050" b="0" i="0" dirty="0" smtClean="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342,989 – 58,194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9000 – 1492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539174295"/>
                  </p:ext>
                </p:extLst>
              </p:nvPr>
            </p:nvGraphicFramePr>
            <p:xfrm>
              <a:off x="2700910" y="26018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a:t>
                          </a:r>
                          <a:r>
                            <a:rPr lang="en-GB" sz="1050" b="0" i="0" baseline="0" dirty="0">
                              <a:latin typeface="Gill Sans" panose="020B0502020104020203" pitchFamily="34" charset="-79"/>
                              <a:cs typeface="Gill Sans"/>
                            </a:rPr>
                            <a:t>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12</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8839 x</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2</m:t>
                                    </m:r>
                                  </m:num>
                                  <m:den>
                                    <m:r>
                                      <a:rPr lang="en-GB" sz="700" b="0" i="1" smtClean="0">
                                        <a:latin typeface="Cambria Math"/>
                                        <a:cs typeface="Gill Sans"/>
                                      </a:rPr>
                                      <m:t>3</m:t>
                                    </m:r>
                                  </m:den>
                                </m:f>
                                <m:r>
                                  <a:rPr lang="en-GB" sz="700" b="0" i="1" smtClean="0">
                                    <a:latin typeface="Cambria Math"/>
                                    <a:cs typeface="Gill Sans"/>
                                  </a:rPr>
                                  <m:t>=</m:t>
                                </m:r>
                              </m:oMath>
                            </m:oMathPara>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0.147</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243 </a:t>
                          </a:r>
                          <a:r>
                            <a:rPr lang="en-GB" sz="1050" b="0" i="0" dirty="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342,989 – 58,194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9000 – 1492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3" name="Table 12">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539174295"/>
                  </p:ext>
                </p:extLst>
              </p:nvPr>
            </p:nvGraphicFramePr>
            <p:xfrm>
              <a:off x="2700910" y="26018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a:t>
                          </a:r>
                          <a:r>
                            <a:rPr lang="en-GB" sz="1050" b="0" i="0" baseline="0" dirty="0" smtClean="0">
                              <a:latin typeface="Gill Sans" panose="020B0502020104020203" pitchFamily="34" charset="-79"/>
                              <a:cs typeface="Gill Sans"/>
                            </a:rPr>
                            <a:t>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315556" r="-373" b="-713333"/>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8839 x</a:t>
                          </a:r>
                          <a:r>
                            <a:rPr lang="en-GB" sz="1050" b="0" i="0" baseline="0" dirty="0" smtClean="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91910">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589362" r="-373" b="-391489"/>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0.147</a:t>
                          </a:r>
                          <a:r>
                            <a:rPr lang="en-GB" sz="1050" b="0" i="0" baseline="0" dirty="0" smtClean="0">
                              <a:latin typeface="Gill Sans" panose="020B0502020104020203" pitchFamily="34" charset="-79"/>
                              <a:cs typeface="Gill Sans"/>
                            </a:rPr>
                            <a:t>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243 </a:t>
                          </a:r>
                          <a:r>
                            <a:rPr lang="en-GB" sz="1050" b="0" i="0" dirty="0" smtClean="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342,989 – 58,194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9000 – 1492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400607999"/>
                  </p:ext>
                </p:extLst>
              </p:nvPr>
            </p:nvGraphicFramePr>
            <p:xfrm>
              <a:off x="2700910" y="345970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a:t>
                          </a:r>
                          <a:r>
                            <a:rPr lang="en-GB" sz="1050" b="0" i="0" baseline="0" dirty="0">
                              <a:latin typeface="Gill Sans" panose="020B0502020104020203" pitchFamily="34" charset="-79"/>
                              <a:cs typeface="Gill Sans"/>
                            </a:rPr>
                            <a:t>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12</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8839 x</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2</m:t>
                                    </m:r>
                                  </m:num>
                                  <m:den>
                                    <m:r>
                                      <a:rPr lang="en-GB" sz="700" b="0" i="1" smtClean="0">
                                        <a:latin typeface="Cambria Math"/>
                                        <a:cs typeface="Gill Sans"/>
                                      </a:rPr>
                                      <m:t>3</m:t>
                                    </m:r>
                                  </m:den>
                                </m:f>
                                <m:r>
                                  <a:rPr lang="en-GB" sz="700" b="0" i="1" smtClean="0">
                                    <a:latin typeface="Cambria Math"/>
                                    <a:cs typeface="Gill Sans"/>
                                  </a:rPr>
                                  <m:t>=</m:t>
                                </m:r>
                              </m:oMath>
                            </m:oMathPara>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0.147</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243 </a:t>
                          </a:r>
                          <a:r>
                            <a:rPr lang="en-GB" sz="1050" b="0" i="0" dirty="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342,989 – 58,194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9000 – 1492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4" name="Table 1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400607999"/>
                  </p:ext>
                </p:extLst>
              </p:nvPr>
            </p:nvGraphicFramePr>
            <p:xfrm>
              <a:off x="2700910" y="345970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a:t>
                          </a:r>
                          <a:r>
                            <a:rPr lang="en-GB" sz="1050" b="0" i="0" baseline="0" dirty="0" smtClean="0">
                              <a:latin typeface="Gill Sans" panose="020B0502020104020203" pitchFamily="34" charset="-79"/>
                              <a:cs typeface="Gill Sans"/>
                            </a:rPr>
                            <a:t>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315556" r="-373" b="-713333"/>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8839 x</a:t>
                          </a:r>
                          <a:r>
                            <a:rPr lang="en-GB" sz="1050" b="0" i="0" baseline="0" dirty="0" smtClean="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91910">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589362" r="-373" b="-391489"/>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0.147</a:t>
                          </a:r>
                          <a:r>
                            <a:rPr lang="en-GB" sz="1050" b="0" i="0" baseline="0" dirty="0" smtClean="0">
                              <a:latin typeface="Gill Sans" panose="020B0502020104020203" pitchFamily="34" charset="-79"/>
                              <a:cs typeface="Gill Sans"/>
                            </a:rPr>
                            <a:t>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243 </a:t>
                          </a:r>
                          <a:r>
                            <a:rPr lang="en-GB" sz="1050" b="0" i="0" dirty="0" smtClean="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342,989 – 58,194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9000 – 1492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705684831"/>
                  </p:ext>
                </p:extLst>
              </p:nvPr>
            </p:nvGraphicFramePr>
            <p:xfrm>
              <a:off x="5146134" y="26018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a:t>
                          </a:r>
                          <a:r>
                            <a:rPr lang="en-GB" sz="1050" b="0" i="0" baseline="0" dirty="0">
                              <a:latin typeface="Gill Sans" panose="020B0502020104020203" pitchFamily="34" charset="-79"/>
                              <a:cs typeface="Gill Sans"/>
                            </a:rPr>
                            <a:t>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12</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8839 x</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2</m:t>
                                    </m:r>
                                  </m:num>
                                  <m:den>
                                    <m:r>
                                      <a:rPr lang="en-GB" sz="700" b="0" i="1" smtClean="0">
                                        <a:latin typeface="Cambria Math"/>
                                        <a:cs typeface="Gill Sans"/>
                                      </a:rPr>
                                      <m:t>3</m:t>
                                    </m:r>
                                  </m:den>
                                </m:f>
                                <m:r>
                                  <a:rPr lang="en-GB" sz="700" b="0" i="1" smtClean="0">
                                    <a:latin typeface="Cambria Math"/>
                                    <a:cs typeface="Gill Sans"/>
                                  </a:rPr>
                                  <m:t>=</m:t>
                                </m:r>
                              </m:oMath>
                            </m:oMathPara>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0.147</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243 </a:t>
                          </a:r>
                          <a:r>
                            <a:rPr lang="en-GB" sz="1050" b="0" i="0" dirty="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342,989 – 58,194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9000 – 1492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5" name="Table 14">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705684831"/>
                  </p:ext>
                </p:extLst>
              </p:nvPr>
            </p:nvGraphicFramePr>
            <p:xfrm>
              <a:off x="5146134" y="26018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a:t>
                          </a:r>
                          <a:r>
                            <a:rPr lang="en-GB" sz="1050" b="0" i="0" baseline="0" dirty="0" smtClean="0">
                              <a:latin typeface="Gill Sans" panose="020B0502020104020203" pitchFamily="34" charset="-79"/>
                              <a:cs typeface="Gill Sans"/>
                            </a:rPr>
                            <a:t>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315556" r="-373" b="-713333"/>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8839 x</a:t>
                          </a:r>
                          <a:r>
                            <a:rPr lang="en-GB" sz="1050" b="0" i="0" baseline="0" dirty="0" smtClean="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91910">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589362" r="-373" b="-391489"/>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0.147</a:t>
                          </a:r>
                          <a:r>
                            <a:rPr lang="en-GB" sz="1050" b="0" i="0" baseline="0" dirty="0" smtClean="0">
                              <a:latin typeface="Gill Sans" panose="020B0502020104020203" pitchFamily="34" charset="-79"/>
                              <a:cs typeface="Gill Sans"/>
                            </a:rPr>
                            <a:t>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243 </a:t>
                          </a:r>
                          <a:r>
                            <a:rPr lang="en-GB" sz="1050" b="0" i="0" dirty="0" smtClean="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342,989 – 58,194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9000 – 1492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288369075"/>
                  </p:ext>
                </p:extLst>
              </p:nvPr>
            </p:nvGraphicFramePr>
            <p:xfrm>
              <a:off x="5146134" y="345970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a:t>
                          </a:r>
                          <a:r>
                            <a:rPr lang="en-GB" sz="1050" b="0" i="0" baseline="0" dirty="0">
                              <a:latin typeface="Gill Sans" panose="020B0502020104020203" pitchFamily="34" charset="-79"/>
                              <a:cs typeface="Gill Sans"/>
                            </a:rPr>
                            <a:t>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12</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8839 x</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2</m:t>
                                    </m:r>
                                  </m:num>
                                  <m:den>
                                    <m:r>
                                      <a:rPr lang="en-GB" sz="700" b="0" i="1" smtClean="0">
                                        <a:latin typeface="Cambria Math"/>
                                        <a:cs typeface="Gill Sans"/>
                                      </a:rPr>
                                      <m:t>3</m:t>
                                    </m:r>
                                  </m:den>
                                </m:f>
                                <m:r>
                                  <a:rPr lang="en-GB" sz="700" b="0" i="1" smtClean="0">
                                    <a:latin typeface="Cambria Math"/>
                                    <a:cs typeface="Gill Sans"/>
                                  </a:rPr>
                                  <m:t>=</m:t>
                                </m:r>
                              </m:oMath>
                            </m:oMathPara>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0.147</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243 </a:t>
                          </a:r>
                          <a:r>
                            <a:rPr lang="en-GB" sz="1050" b="0" i="0" dirty="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342,989 – 58,194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9000 – 1492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6" name="Table 1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288369075"/>
                  </p:ext>
                </p:extLst>
              </p:nvPr>
            </p:nvGraphicFramePr>
            <p:xfrm>
              <a:off x="5146134" y="345970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a:t>
                          </a:r>
                          <a:r>
                            <a:rPr lang="en-GB" sz="1050" b="0" i="0" baseline="0" dirty="0" smtClean="0">
                              <a:latin typeface="Gill Sans" panose="020B0502020104020203" pitchFamily="34" charset="-79"/>
                              <a:cs typeface="Gill Sans"/>
                            </a:rPr>
                            <a:t>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315556" r="-373" b="-713333"/>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8839 x</a:t>
                          </a:r>
                          <a:r>
                            <a:rPr lang="en-GB" sz="1050" b="0" i="0" baseline="0" dirty="0" smtClean="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91910">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589362" r="-373" b="-391489"/>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0.147</a:t>
                          </a:r>
                          <a:r>
                            <a:rPr lang="en-GB" sz="1050" b="0" i="0" baseline="0" dirty="0" smtClean="0">
                              <a:latin typeface="Gill Sans" panose="020B0502020104020203" pitchFamily="34" charset="-79"/>
                              <a:cs typeface="Gill Sans"/>
                            </a:rPr>
                            <a:t>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243 </a:t>
                          </a:r>
                          <a:r>
                            <a:rPr lang="en-GB" sz="1050" b="0" i="0" dirty="0" smtClean="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342,989 – 58,194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9000 – 1492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233273113"/>
                  </p:ext>
                </p:extLst>
              </p:nvPr>
            </p:nvGraphicFramePr>
            <p:xfrm>
              <a:off x="7575435" y="26018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a:t>
                          </a:r>
                          <a:r>
                            <a:rPr lang="en-GB" sz="1050" b="0" i="0" baseline="0" dirty="0">
                              <a:latin typeface="Gill Sans" panose="020B0502020104020203" pitchFamily="34" charset="-79"/>
                              <a:cs typeface="Gill Sans"/>
                            </a:rPr>
                            <a:t>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12</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8839 x</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2</m:t>
                                    </m:r>
                                  </m:num>
                                  <m:den>
                                    <m:r>
                                      <a:rPr lang="en-GB" sz="700" b="0" i="1" smtClean="0">
                                        <a:latin typeface="Cambria Math"/>
                                        <a:cs typeface="Gill Sans"/>
                                      </a:rPr>
                                      <m:t>3</m:t>
                                    </m:r>
                                  </m:den>
                                </m:f>
                                <m:r>
                                  <a:rPr lang="en-GB" sz="700" b="0" i="1" smtClean="0">
                                    <a:latin typeface="Cambria Math"/>
                                    <a:cs typeface="Gill Sans"/>
                                  </a:rPr>
                                  <m:t>=</m:t>
                                </m:r>
                              </m:oMath>
                            </m:oMathPara>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0.147</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243 </a:t>
                          </a:r>
                          <a:r>
                            <a:rPr lang="en-GB" sz="1050" b="0" i="0" dirty="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342,989 – 58,194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9000 – 1492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7" name="Table 16">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233273113"/>
                  </p:ext>
                </p:extLst>
              </p:nvPr>
            </p:nvGraphicFramePr>
            <p:xfrm>
              <a:off x="7575435" y="26018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a:t>
                          </a:r>
                          <a:r>
                            <a:rPr lang="en-GB" sz="1050" b="0" i="0" baseline="0" dirty="0" smtClean="0">
                              <a:latin typeface="Gill Sans" panose="020B0502020104020203" pitchFamily="34" charset="-79"/>
                              <a:cs typeface="Gill Sans"/>
                            </a:rPr>
                            <a:t>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315556" b="-713333"/>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8839 x</a:t>
                          </a:r>
                          <a:r>
                            <a:rPr lang="en-GB" sz="1050" b="0" i="0" baseline="0" dirty="0" smtClean="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91910">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589362" b="-391489"/>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0.147</a:t>
                          </a:r>
                          <a:r>
                            <a:rPr lang="en-GB" sz="1050" b="0" i="0" baseline="0" dirty="0" smtClean="0">
                              <a:latin typeface="Gill Sans" panose="020B0502020104020203" pitchFamily="34" charset="-79"/>
                              <a:cs typeface="Gill Sans"/>
                            </a:rPr>
                            <a:t>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243 </a:t>
                          </a:r>
                          <a:r>
                            <a:rPr lang="en-GB" sz="1050" b="0" i="0" dirty="0" smtClean="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342,989 – 58,194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9000 – 1492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323564482"/>
                  </p:ext>
                </p:extLst>
              </p:nvPr>
            </p:nvGraphicFramePr>
            <p:xfrm>
              <a:off x="7575435" y="345970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a:t>
                          </a:r>
                          <a:r>
                            <a:rPr lang="en-GB" sz="1050" b="0" i="0" baseline="0" dirty="0">
                              <a:latin typeface="Gill Sans" panose="020B0502020104020203" pitchFamily="34" charset="-79"/>
                              <a:cs typeface="Gill Sans"/>
                            </a:rPr>
                            <a:t>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12</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8839 x</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7</m:t>
                                    </m:r>
                                  </m:num>
                                  <m:den>
                                    <m:r>
                                      <a:rPr lang="en-GB" sz="700" b="0" i="1" smtClean="0">
                                        <a:latin typeface="Cambria Math"/>
                                        <a:cs typeface="Gill Sans"/>
                                      </a:rPr>
                                      <m:t>9</m:t>
                                    </m:r>
                                  </m:den>
                                </m:f>
                                <m:r>
                                  <a:rPr lang="en-GB" sz="700" b="0" i="1" smtClean="0">
                                    <a:latin typeface="Cambria Math"/>
                                    <a:cs typeface="Gill Sans"/>
                                  </a:rPr>
                                  <m:t> − </m:t>
                                </m:r>
                                <m:f>
                                  <m:fPr>
                                    <m:ctrlPr>
                                      <a:rPr lang="en-GB" sz="700" b="0" i="1" smtClean="0">
                                        <a:latin typeface="Cambria Math" panose="02040503050406030204" pitchFamily="18" charset="0"/>
                                        <a:cs typeface="Gill Sans"/>
                                      </a:rPr>
                                    </m:ctrlPr>
                                  </m:fPr>
                                  <m:num>
                                    <m:r>
                                      <a:rPr lang="en-GB" sz="700" b="0" i="1" smtClean="0">
                                        <a:latin typeface="Cambria Math"/>
                                        <a:cs typeface="Gill Sans"/>
                                      </a:rPr>
                                      <m:t>2</m:t>
                                    </m:r>
                                  </m:num>
                                  <m:den>
                                    <m:r>
                                      <a:rPr lang="en-GB" sz="700" b="0" i="1" smtClean="0">
                                        <a:latin typeface="Cambria Math"/>
                                        <a:cs typeface="Gill Sans"/>
                                      </a:rPr>
                                      <m:t>3</m:t>
                                    </m:r>
                                  </m:den>
                                </m:f>
                                <m:r>
                                  <a:rPr lang="en-GB" sz="700" b="0" i="1" smtClean="0">
                                    <a:latin typeface="Cambria Math"/>
                                    <a:cs typeface="Gill Sans"/>
                                  </a:rPr>
                                  <m:t>=</m:t>
                                </m:r>
                              </m:oMath>
                            </m:oMathPara>
                          </a14:m>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0.147</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243 </a:t>
                          </a:r>
                          <a:r>
                            <a:rPr lang="en-GB" sz="1050" b="0" i="0" dirty="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342,989 – 58,194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9000 – 1492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8" name="Table 17">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323564482"/>
                  </p:ext>
                </p:extLst>
              </p:nvPr>
            </p:nvGraphicFramePr>
            <p:xfrm>
              <a:off x="7575435" y="3459705"/>
              <a:ext cx="1964656" cy="3064798"/>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of 300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a:t>
                          </a:r>
                          <a:r>
                            <a:rPr lang="en-GB" sz="1050" b="0" i="0" baseline="0" dirty="0" smtClean="0">
                              <a:latin typeface="Gill Sans" panose="020B0502020104020203" pitchFamily="34" charset="-79"/>
                              <a:cs typeface="Gill Sans"/>
                            </a:rPr>
                            <a:t>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315556" b="-713333"/>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15% of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8839 x</a:t>
                          </a:r>
                          <a:r>
                            <a:rPr lang="en-GB" sz="1050" b="0" i="0" baseline="0" dirty="0" smtClean="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91910">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589362" b="-391489"/>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0.147</a:t>
                          </a:r>
                          <a:r>
                            <a:rPr lang="en-GB" sz="1050" b="0" i="0" baseline="0" dirty="0" smtClean="0">
                              <a:latin typeface="Gill Sans" panose="020B0502020104020203" pitchFamily="34" charset="-79"/>
                              <a:cs typeface="Gill Sans"/>
                            </a:rPr>
                            <a:t> x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243 </a:t>
                          </a:r>
                          <a:r>
                            <a:rPr lang="en-GB" sz="1050" b="0" i="0" dirty="0" smtClean="0">
                              <a:latin typeface="Cambria Math"/>
                              <a:ea typeface="Cambria Math"/>
                              <a:cs typeface="Gill Sans"/>
                            </a:rPr>
                            <a:t>÷ 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342,989 – 58,194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9000 – 1492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p:spTree>
    <p:extLst>
      <p:ext uri="{BB962C8B-B14F-4D97-AF65-F5344CB8AC3E}">
        <p14:creationId xmlns:p14="http://schemas.microsoft.com/office/powerpoint/2010/main" val="410003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E03242-98CC-0F49-8163-21376A468292}"/>
              </a:ext>
            </a:extLst>
          </p:cNvPr>
          <p:cNvSpPr/>
          <p:nvPr/>
        </p:nvSpPr>
        <p:spPr>
          <a:xfrm>
            <a:off x="439423" y="1551563"/>
            <a:ext cx="9027153" cy="3754874"/>
          </a:xfrm>
          <a:prstGeom prst="rect">
            <a:avLst/>
          </a:prstGeom>
          <a:noFill/>
        </p:spPr>
        <p:txBody>
          <a:bodyPr wrap="square" lIns="91440" tIns="45720" rIns="91440" bIns="45720">
            <a:spAutoFit/>
          </a:bodyPr>
          <a:lstStyle/>
          <a:p>
            <a:pPr algn="ctr"/>
            <a:r>
              <a:rPr lang="en-GB" sz="11500" b="1" cap="none" spc="0" dirty="0">
                <a:ln w="0"/>
                <a:solidFill>
                  <a:srgbClr val="00B050"/>
                </a:solidFill>
                <a:effectLst>
                  <a:outerShdw blurRad="38100" dist="19050" dir="2700000" algn="tl" rotWithShape="0">
                    <a:schemeClr val="dk1">
                      <a:alpha val="40000"/>
                    </a:schemeClr>
                  </a:outerShdw>
                </a:effectLst>
                <a:latin typeface="Gill Sans MT" panose="020B0502020104020203" pitchFamily="34" charset="77"/>
              </a:rPr>
              <a:t>Autumn</a:t>
            </a:r>
          </a:p>
          <a:p>
            <a:pPr algn="ctr"/>
            <a:endParaRPr lang="en-GB" sz="800" b="1" dirty="0">
              <a:ln w="0"/>
              <a:effectLst>
                <a:outerShdw blurRad="38100" dist="19050" dir="2700000" algn="tl" rotWithShape="0">
                  <a:schemeClr val="dk1">
                    <a:alpha val="40000"/>
                  </a:schemeClr>
                </a:outerShdw>
              </a:effectLst>
              <a:latin typeface="Gill Sans MT" panose="020B0502020104020203" pitchFamily="34" charset="77"/>
            </a:endParaRPr>
          </a:p>
          <a:p>
            <a:pPr algn="ctr"/>
            <a:r>
              <a:rPr lang="en-GB" sz="11500" b="1" cap="none" spc="0" dirty="0">
                <a:ln w="0"/>
                <a:effectLst>
                  <a:outerShdw blurRad="38100" dist="19050" dir="2700000" algn="tl" rotWithShape="0">
                    <a:schemeClr val="dk1">
                      <a:alpha val="40000"/>
                    </a:schemeClr>
                  </a:outerShdw>
                </a:effectLst>
                <a:latin typeface="Gill Sans MT" panose="020B0502020104020203" pitchFamily="34" charset="77"/>
              </a:rPr>
              <a:t>Year 2</a:t>
            </a:r>
          </a:p>
        </p:txBody>
      </p:sp>
    </p:spTree>
    <p:extLst>
      <p:ext uri="{BB962C8B-B14F-4D97-AF65-F5344CB8AC3E}">
        <p14:creationId xmlns:p14="http://schemas.microsoft.com/office/powerpoint/2010/main" val="91663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2</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13 + 5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2</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13 + 5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2</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13 + 5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2</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13 + 5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2</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13 + 5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2</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13 + 5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2</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13 + 5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2</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13 + 5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spTree>
    <p:extLst>
      <p:ext uri="{BB962C8B-B14F-4D97-AF65-F5344CB8AC3E}">
        <p14:creationId xmlns:p14="http://schemas.microsoft.com/office/powerpoint/2010/main" val="6514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 13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baseline="0" dirty="0">
                          <a:latin typeface="Gill Sans" panose="020B0502020104020203" pitchFamily="34" charset="-79"/>
                          <a:cs typeface="Gill Sans"/>
                        </a:rPr>
                        <a:t> 10</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 13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baseline="0" dirty="0">
                          <a:latin typeface="Gill Sans" panose="020B0502020104020203" pitchFamily="34" charset="-79"/>
                          <a:cs typeface="Gill Sans"/>
                        </a:rPr>
                        <a:t> 10</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 13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baseline="0" dirty="0">
                          <a:latin typeface="Gill Sans" panose="020B0502020104020203" pitchFamily="34" charset="-79"/>
                          <a:cs typeface="Gill Sans"/>
                        </a:rPr>
                        <a:t> 10</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 13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baseline="0" dirty="0">
                          <a:latin typeface="Gill Sans" panose="020B0502020104020203" pitchFamily="34" charset="-79"/>
                          <a:cs typeface="Gill Sans"/>
                        </a:rPr>
                        <a:t> 10</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 13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baseline="0" dirty="0">
                          <a:latin typeface="Gill Sans" panose="020B0502020104020203" pitchFamily="34" charset="-79"/>
                          <a:cs typeface="Gill Sans"/>
                        </a:rPr>
                        <a:t> 10</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 13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baseline="0" dirty="0">
                          <a:latin typeface="Gill Sans" panose="020B0502020104020203" pitchFamily="34" charset="-79"/>
                          <a:cs typeface="Gill Sans"/>
                        </a:rPr>
                        <a:t> 10</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 13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baseline="0" dirty="0">
                          <a:latin typeface="Gill Sans" panose="020B0502020104020203" pitchFamily="34" charset="-79"/>
                          <a:cs typeface="Gill Sans"/>
                        </a:rPr>
                        <a:t> 10</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 13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baseline="0" dirty="0">
                          <a:latin typeface="Gill Sans" panose="020B0502020104020203" pitchFamily="34" charset="-79"/>
                          <a:cs typeface="Gill Sans"/>
                        </a:rPr>
                        <a:t> 10</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spTree>
    <p:extLst>
      <p:ext uri="{BB962C8B-B14F-4D97-AF65-F5344CB8AC3E}">
        <p14:creationId xmlns:p14="http://schemas.microsoft.com/office/powerpoint/2010/main" val="169466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 + 0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17 –</a:t>
                      </a:r>
                      <a:r>
                        <a:rPr lang="en-GB" sz="1050" b="0" i="0" baseline="0" dirty="0">
                          <a:latin typeface="Gill Sans" panose="020B0502020104020203" pitchFamily="34" charset="-79"/>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a:t>
                      </a:r>
                      <a:r>
                        <a:rPr lang="en-GB" sz="1050" b="0" i="0" baseline="0" dirty="0">
                          <a:latin typeface="Gill Sans" panose="020B0502020104020203" pitchFamily="34" charset="-79"/>
                          <a:cs typeface="Gill Sans"/>
                        </a:rPr>
                        <a:t> 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 + 0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17 –</a:t>
                      </a:r>
                      <a:r>
                        <a:rPr lang="en-GB" sz="1050" b="0" i="0" baseline="0" dirty="0">
                          <a:latin typeface="Gill Sans" panose="020B0502020104020203" pitchFamily="34" charset="-79"/>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a:t>
                      </a:r>
                      <a:r>
                        <a:rPr lang="en-GB" sz="1050" b="0" i="0" baseline="0" dirty="0">
                          <a:latin typeface="Gill Sans" panose="020B0502020104020203" pitchFamily="34" charset="-79"/>
                          <a:cs typeface="Gill Sans"/>
                        </a:rPr>
                        <a:t> 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 + 0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17 –</a:t>
                      </a:r>
                      <a:r>
                        <a:rPr lang="en-GB" sz="1050" b="0" i="0" baseline="0" dirty="0">
                          <a:latin typeface="Gill Sans" panose="020B0502020104020203" pitchFamily="34" charset="-79"/>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a:t>
                      </a:r>
                      <a:r>
                        <a:rPr lang="en-GB" sz="1050" b="0" i="0" baseline="0" dirty="0">
                          <a:latin typeface="Gill Sans" panose="020B0502020104020203" pitchFamily="34" charset="-79"/>
                          <a:cs typeface="Gill Sans"/>
                        </a:rPr>
                        <a:t> 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 + 0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17 –</a:t>
                      </a:r>
                      <a:r>
                        <a:rPr lang="en-GB" sz="1050" b="0" i="0" baseline="0" dirty="0">
                          <a:latin typeface="Gill Sans" panose="020B0502020104020203" pitchFamily="34" charset="-79"/>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a:t>
                      </a:r>
                      <a:r>
                        <a:rPr lang="en-GB" sz="1050" b="0" i="0" baseline="0" dirty="0">
                          <a:latin typeface="Gill Sans" panose="020B0502020104020203" pitchFamily="34" charset="-79"/>
                          <a:cs typeface="Gill Sans"/>
                        </a:rPr>
                        <a:t> 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 + 0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17 –</a:t>
                      </a:r>
                      <a:r>
                        <a:rPr lang="en-GB" sz="1050" b="0" i="0" baseline="0" dirty="0">
                          <a:latin typeface="Gill Sans" panose="020B0502020104020203" pitchFamily="34" charset="-79"/>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a:t>
                      </a:r>
                      <a:r>
                        <a:rPr lang="en-GB" sz="1050" b="0" i="0" baseline="0" dirty="0">
                          <a:latin typeface="Gill Sans" panose="020B0502020104020203" pitchFamily="34" charset="-79"/>
                          <a:cs typeface="Gill Sans"/>
                        </a:rPr>
                        <a:t> 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 + 0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17 –</a:t>
                      </a:r>
                      <a:r>
                        <a:rPr lang="en-GB" sz="1050" b="0" i="0" baseline="0" dirty="0">
                          <a:latin typeface="Gill Sans" panose="020B0502020104020203" pitchFamily="34" charset="-79"/>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a:t>
                      </a:r>
                      <a:r>
                        <a:rPr lang="en-GB" sz="1050" b="0" i="0" baseline="0" dirty="0">
                          <a:latin typeface="Gill Sans" panose="020B0502020104020203" pitchFamily="34" charset="-79"/>
                          <a:cs typeface="Gill Sans"/>
                        </a:rPr>
                        <a:t> 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 + 0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17 –</a:t>
                      </a:r>
                      <a:r>
                        <a:rPr lang="en-GB" sz="1050" b="0" i="0" baseline="0" dirty="0">
                          <a:latin typeface="Gill Sans" panose="020B0502020104020203" pitchFamily="34" charset="-79"/>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a:t>
                      </a:r>
                      <a:r>
                        <a:rPr lang="en-GB" sz="1050" b="0" i="0" baseline="0" dirty="0">
                          <a:latin typeface="Gill Sans" panose="020B0502020104020203" pitchFamily="34" charset="-79"/>
                          <a:cs typeface="Gill Sans"/>
                        </a:rPr>
                        <a:t> 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0 + 0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17 –</a:t>
                      </a:r>
                      <a:r>
                        <a:rPr lang="en-GB" sz="1050" b="0" i="0" baseline="0" dirty="0">
                          <a:latin typeface="Gill Sans" panose="020B0502020104020203" pitchFamily="34" charset="-79"/>
                          <a:cs typeface="Gill Sans"/>
                        </a:rPr>
                        <a:t> 9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 –</a:t>
                      </a:r>
                      <a:r>
                        <a:rPr lang="en-GB" sz="1050" b="0" i="0" baseline="0" dirty="0">
                          <a:latin typeface="Gill Sans" panose="020B0502020104020203" pitchFamily="34" charset="-79"/>
                          <a:cs typeface="Gill Sans"/>
                        </a:rPr>
                        <a:t> 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17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20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spTree>
    <p:extLst>
      <p:ext uri="{BB962C8B-B14F-4D97-AF65-F5344CB8AC3E}">
        <p14:creationId xmlns:p14="http://schemas.microsoft.com/office/powerpoint/2010/main" val="87183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E03242-98CC-0F49-8163-21376A468292}"/>
              </a:ext>
            </a:extLst>
          </p:cNvPr>
          <p:cNvSpPr/>
          <p:nvPr/>
        </p:nvSpPr>
        <p:spPr>
          <a:xfrm>
            <a:off x="439423" y="1551563"/>
            <a:ext cx="9027153" cy="3754874"/>
          </a:xfrm>
          <a:prstGeom prst="rect">
            <a:avLst/>
          </a:prstGeom>
          <a:noFill/>
        </p:spPr>
        <p:txBody>
          <a:bodyPr wrap="square" lIns="91440" tIns="45720" rIns="91440" bIns="45720">
            <a:spAutoFit/>
          </a:bodyPr>
          <a:lstStyle/>
          <a:p>
            <a:pPr algn="ctr"/>
            <a:r>
              <a:rPr lang="en-GB" sz="11500" b="1" cap="none" spc="0" dirty="0">
                <a:ln w="0"/>
                <a:solidFill>
                  <a:srgbClr val="00B050"/>
                </a:solidFill>
                <a:effectLst>
                  <a:outerShdw blurRad="38100" dist="19050" dir="2700000" algn="tl" rotWithShape="0">
                    <a:schemeClr val="dk1">
                      <a:alpha val="40000"/>
                    </a:schemeClr>
                  </a:outerShdw>
                </a:effectLst>
                <a:latin typeface="Gill Sans MT" panose="020B0502020104020203" pitchFamily="34" charset="77"/>
              </a:rPr>
              <a:t>Spring</a:t>
            </a:r>
          </a:p>
          <a:p>
            <a:pPr algn="ctr"/>
            <a:endParaRPr lang="en-GB" sz="800" b="1" dirty="0">
              <a:ln w="0"/>
              <a:effectLst>
                <a:outerShdw blurRad="38100" dist="19050" dir="2700000" algn="tl" rotWithShape="0">
                  <a:schemeClr val="dk1">
                    <a:alpha val="40000"/>
                  </a:schemeClr>
                </a:outerShdw>
              </a:effectLst>
              <a:latin typeface="Gill Sans MT" panose="020B0502020104020203" pitchFamily="34" charset="77"/>
            </a:endParaRPr>
          </a:p>
          <a:p>
            <a:pPr algn="ctr"/>
            <a:r>
              <a:rPr lang="en-GB" sz="11500" b="1" cap="none" spc="0" dirty="0">
                <a:ln w="0"/>
                <a:effectLst>
                  <a:outerShdw blurRad="38100" dist="19050" dir="2700000" algn="tl" rotWithShape="0">
                    <a:schemeClr val="dk1">
                      <a:alpha val="40000"/>
                    </a:schemeClr>
                  </a:outerShdw>
                </a:effectLst>
                <a:latin typeface="Gill Sans MT" panose="020B0502020104020203" pitchFamily="34" charset="77"/>
              </a:rPr>
              <a:t>Year 2</a:t>
            </a:r>
          </a:p>
        </p:txBody>
      </p:sp>
    </p:spTree>
    <p:extLst>
      <p:ext uri="{BB962C8B-B14F-4D97-AF65-F5344CB8AC3E}">
        <p14:creationId xmlns:p14="http://schemas.microsoft.com/office/powerpoint/2010/main" val="606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49B93DE5-F997-CD47-8D54-D79A617241B6}"/>
              </a:ext>
            </a:extLst>
          </p:cNvPr>
          <p:cNvPicPr>
            <a:picLocks noChangeAspect="1"/>
          </p:cNvPicPr>
          <p:nvPr/>
        </p:nvPicPr>
        <p:blipFill>
          <a:blip r:embed="rId2"/>
          <a:stretch>
            <a:fillRect/>
          </a:stretch>
        </p:blipFill>
        <p:spPr>
          <a:xfrm>
            <a:off x="3758536" y="340507"/>
            <a:ext cx="2388927" cy="1829023"/>
          </a:xfrm>
          <a:prstGeom prst="rect">
            <a:avLst/>
          </a:prstGeom>
        </p:spPr>
      </p:pic>
      <p:sp>
        <p:nvSpPr>
          <p:cNvPr id="9" name="Rectangle 8">
            <a:extLst>
              <a:ext uri="{FF2B5EF4-FFF2-40B4-BE49-F238E27FC236}">
                <a16:creationId xmlns:a16="http://schemas.microsoft.com/office/drawing/2014/main" id="{9674F45E-3478-C841-91D6-F90BACB18C09}"/>
              </a:ext>
            </a:extLst>
          </p:cNvPr>
          <p:cNvSpPr/>
          <p:nvPr/>
        </p:nvSpPr>
        <p:spPr>
          <a:xfrm>
            <a:off x="284512" y="2270987"/>
            <a:ext cx="9336973" cy="4401205"/>
          </a:xfrm>
          <a:prstGeom prst="rect">
            <a:avLst/>
          </a:prstGeom>
        </p:spPr>
        <p:txBody>
          <a:bodyPr wrap="square">
            <a:spAutoFit/>
          </a:bodyPr>
          <a:lstStyle/>
          <a:p>
            <a:r>
              <a:rPr lang="en-GB" sz="1400" dirty="0">
                <a:solidFill>
                  <a:srgbClr val="212121"/>
                </a:solidFill>
                <a:latin typeface="Gill Sans MT" panose="020B0502020104020203" pitchFamily="34" charset="77"/>
              </a:rPr>
              <a:t>Vocabulary Ninja’s Whole School Maths Starter System or the ‘Tough Ten’ is here! An amazing and totally comprehensive whole school maths starter system. Consistency is the key here. Vocabulary Ninja loves resources that offer marginal gains learning opportunities, little and often. Whether you are a class teacher looking for impact and routines in your classroom, or a subject leader looking to embed strong systems in school….This resource is for you!</a:t>
            </a:r>
          </a:p>
          <a:p>
            <a:endParaRPr lang="en-GB" sz="1400" dirty="0">
              <a:solidFill>
                <a:srgbClr val="212121"/>
              </a:solidFill>
              <a:latin typeface="Gill Sans MT" panose="020B0502020104020203" pitchFamily="34" charset="77"/>
            </a:endParaRPr>
          </a:p>
          <a:p>
            <a:r>
              <a:rPr lang="en-GB" sz="1400" dirty="0">
                <a:solidFill>
                  <a:srgbClr val="212121"/>
                </a:solidFill>
                <a:latin typeface="Gill Sans MT" panose="020B0502020104020203" pitchFamily="34" charset="77"/>
              </a:rPr>
              <a:t>The Tough Ten, is so simple but so powerful. Ten questions everyday, no effort, no workload, 100% impact. Plus, pupils love it, Vocabulary Ninja has used the system successfully with Y6 students over the past three years with huge success! So let’s get the whole school involved. </a:t>
            </a:r>
          </a:p>
          <a:p>
            <a:endParaRPr lang="en-GB" sz="1400" dirty="0">
              <a:solidFill>
                <a:srgbClr val="212121"/>
              </a:solidFill>
              <a:latin typeface="Gill Sans MT" panose="020B0502020104020203" pitchFamily="34" charset="77"/>
            </a:endParaRPr>
          </a:p>
          <a:p>
            <a:r>
              <a:rPr lang="en-GB" sz="1400" dirty="0">
                <a:solidFill>
                  <a:srgbClr val="212121"/>
                </a:solidFill>
                <a:latin typeface="Gill Sans MT" panose="020B0502020104020203" pitchFamily="34" charset="77"/>
              </a:rPr>
              <a:t>The Tough Ten offers 10 questions everyday linked to the National Curriculum and mathematical expectations for each year group to help pupils develop confidence answers fluency-based maths questions that links closely to success in arithmetic and ultimately success in reasoning.</a:t>
            </a:r>
          </a:p>
          <a:p>
            <a:endParaRPr lang="en-GB" sz="1400" dirty="0">
              <a:solidFill>
                <a:srgbClr val="212121"/>
              </a:solidFill>
              <a:latin typeface="Gill Sans MT" panose="020B0502020104020203" pitchFamily="34" charset="77"/>
            </a:endParaRPr>
          </a:p>
          <a:p>
            <a:r>
              <a:rPr lang="en-GB" sz="1400" dirty="0">
                <a:solidFill>
                  <a:srgbClr val="212121"/>
                </a:solidFill>
                <a:latin typeface="Gill Sans MT" panose="020B0502020104020203" pitchFamily="34" charset="77"/>
              </a:rPr>
              <a:t>Mathematical fluency is the foundation of a pupil’s ability to reason and problem solve. The Tough Ten offers a simple whole school solution which offers impact, consistency from year group to year group and progression as pupils move through school from Year 1 to Year 6.</a:t>
            </a:r>
          </a:p>
          <a:p>
            <a:endParaRPr lang="en-GB" sz="1400" dirty="0">
              <a:solidFill>
                <a:srgbClr val="212121"/>
              </a:solidFill>
              <a:latin typeface="Gill Sans MT" panose="020B0502020104020203" pitchFamily="34" charset="77"/>
            </a:endParaRPr>
          </a:p>
          <a:p>
            <a:r>
              <a:rPr lang="en-GB" sz="1400" dirty="0">
                <a:solidFill>
                  <a:srgbClr val="212121"/>
                </a:solidFill>
                <a:latin typeface="Gill Sans MT" panose="020B0502020104020203" pitchFamily="34" charset="77"/>
              </a:rPr>
              <a:t>Each termly pack offers a set of ten questions for everyday, which is neatly copied between 8 and 10 times on one page, so that as a class teacher, you only need to print 2 or 3 pages, then trim and stick. Save time, save money and supercharge the impact in the classroom.</a:t>
            </a:r>
            <a:endParaRPr lang="en-GB" sz="1400" b="0" i="0" dirty="0">
              <a:solidFill>
                <a:srgbClr val="212121"/>
              </a:solidFill>
              <a:effectLst/>
              <a:latin typeface="Gill Sans MT" panose="020B0502020104020203" pitchFamily="34" charset="77"/>
            </a:endParaRPr>
          </a:p>
        </p:txBody>
      </p:sp>
    </p:spTree>
    <p:extLst>
      <p:ext uri="{BB962C8B-B14F-4D97-AF65-F5344CB8AC3E}">
        <p14:creationId xmlns:p14="http://schemas.microsoft.com/office/powerpoint/2010/main" val="2425275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+ 50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11 = 16 -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a:t>
                      </a:r>
                      <a:r>
                        <a:rPr lang="en-GB" sz="1050" b="0" i="0" baseline="0" dirty="0">
                          <a:latin typeface="Gill Sans" panose="020B0502020104020203" pitchFamily="34" charset="-79"/>
                          <a:cs typeface="Gill Sans"/>
                        </a:rPr>
                        <a:t> 20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+ 50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11 = 16 -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a:t>
                      </a:r>
                      <a:r>
                        <a:rPr lang="en-GB" sz="1050" b="0" i="0" baseline="0" dirty="0">
                          <a:latin typeface="Gill Sans" panose="020B0502020104020203" pitchFamily="34" charset="-79"/>
                          <a:cs typeface="Gill Sans"/>
                        </a:rPr>
                        <a:t> 20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+ 50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11 = 16 -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a:t>
                      </a:r>
                      <a:r>
                        <a:rPr lang="en-GB" sz="1050" b="0" i="0" baseline="0" dirty="0">
                          <a:latin typeface="Gill Sans" panose="020B0502020104020203" pitchFamily="34" charset="-79"/>
                          <a:cs typeface="Gill Sans"/>
                        </a:rPr>
                        <a:t> 20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+ 50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11 = 16 -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a:t>
                      </a:r>
                      <a:r>
                        <a:rPr lang="en-GB" sz="1050" b="0" i="0" baseline="0" dirty="0">
                          <a:latin typeface="Gill Sans" panose="020B0502020104020203" pitchFamily="34" charset="-79"/>
                          <a:cs typeface="Gill Sans"/>
                        </a:rPr>
                        <a:t> 20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+ 50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11 = 16 -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a:t>
                      </a:r>
                      <a:r>
                        <a:rPr lang="en-GB" sz="1050" b="0" i="0" baseline="0" dirty="0">
                          <a:latin typeface="Gill Sans" panose="020B0502020104020203" pitchFamily="34" charset="-79"/>
                          <a:cs typeface="Gill Sans"/>
                        </a:rPr>
                        <a:t> 20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+ 50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11 = 16 -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a:t>
                      </a:r>
                      <a:r>
                        <a:rPr lang="en-GB" sz="1050" b="0" i="0" baseline="0" dirty="0">
                          <a:latin typeface="Gill Sans" panose="020B0502020104020203" pitchFamily="34" charset="-79"/>
                          <a:cs typeface="Gill Sans"/>
                        </a:rPr>
                        <a:t> 20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+ 50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11 = 16 -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a:t>
                      </a:r>
                      <a:r>
                        <a:rPr lang="en-GB" sz="1050" b="0" i="0" baseline="0" dirty="0">
                          <a:latin typeface="Gill Sans" panose="020B0502020104020203" pitchFamily="34" charset="-79"/>
                          <a:cs typeface="Gill Sans"/>
                        </a:rPr>
                        <a:t> 20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18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10 + 50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11 = 16 -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a:t>
                      </a:r>
                      <a:r>
                        <a:rPr lang="en-GB" sz="1050" b="0" i="0" baseline="0" dirty="0">
                          <a:latin typeface="Gill Sans" panose="020B0502020104020203" pitchFamily="34" charset="-79"/>
                          <a:cs typeface="Gill Sans"/>
                        </a:rPr>
                        <a:t> 20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spTree>
    <p:extLst>
      <p:ext uri="{BB962C8B-B14F-4D97-AF65-F5344CB8AC3E}">
        <p14:creationId xmlns:p14="http://schemas.microsoft.com/office/powerpoint/2010/main" val="159529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a:t>
                      </a:r>
                      <a:r>
                        <a:rPr lang="en-GB" sz="1050" b="0" i="0" baseline="0" dirty="0">
                          <a:latin typeface="Gill Sans" panose="020B0502020104020203" pitchFamily="34" charset="-79"/>
                          <a:cs typeface="Gill Sans"/>
                        </a:rPr>
                        <a:t> + 8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a:t>
                      </a:r>
                      <a:r>
                        <a:rPr lang="en-GB" sz="1050" b="0" i="0" dirty="0">
                          <a:latin typeface="Cambria Math"/>
                          <a:ea typeface="Cambria Math"/>
                          <a:cs typeface="Gill Sans"/>
                        </a:rPr>
                        <a:t>÷</a:t>
                      </a:r>
                      <a:r>
                        <a:rPr lang="en-GB" sz="1050" b="0" i="0" baseline="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65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48</a:t>
                      </a:r>
                      <a:r>
                        <a:rPr lang="en-GB" sz="1050" b="0" i="0" baseline="0" dirty="0">
                          <a:latin typeface="Gill Sans" panose="020B0502020104020203" pitchFamily="34" charset="-79"/>
                          <a:cs typeface="Gill Sans"/>
                        </a:rPr>
                        <a:t> = 41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+ 23</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40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a:t>
                      </a:r>
                      <a:r>
                        <a:rPr lang="en-GB" sz="1050" b="0" i="0" baseline="0" dirty="0">
                          <a:latin typeface="Gill Sans" panose="020B0502020104020203" pitchFamily="34" charset="-79"/>
                          <a:cs typeface="Gill Sans"/>
                        </a:rPr>
                        <a:t> + 8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a:t>
                      </a:r>
                      <a:r>
                        <a:rPr lang="en-GB" sz="1050" b="0" i="0" dirty="0">
                          <a:latin typeface="Cambria Math"/>
                          <a:ea typeface="Cambria Math"/>
                          <a:cs typeface="Gill Sans"/>
                        </a:rPr>
                        <a:t>÷</a:t>
                      </a:r>
                      <a:r>
                        <a:rPr lang="en-GB" sz="1050" b="0" i="0" baseline="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65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48</a:t>
                      </a:r>
                      <a:r>
                        <a:rPr lang="en-GB" sz="1050" b="0" i="0" baseline="0" dirty="0">
                          <a:latin typeface="Gill Sans" panose="020B0502020104020203" pitchFamily="34" charset="-79"/>
                          <a:cs typeface="Gill Sans"/>
                        </a:rPr>
                        <a:t> = 41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+ 23</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40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a:t>
                      </a:r>
                      <a:r>
                        <a:rPr lang="en-GB" sz="1050" b="0" i="0" baseline="0" dirty="0">
                          <a:latin typeface="Gill Sans" panose="020B0502020104020203" pitchFamily="34" charset="-79"/>
                          <a:cs typeface="Gill Sans"/>
                        </a:rPr>
                        <a:t> + 8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a:t>
                      </a:r>
                      <a:r>
                        <a:rPr lang="en-GB" sz="1050" b="0" i="0" dirty="0">
                          <a:latin typeface="Cambria Math"/>
                          <a:ea typeface="Cambria Math"/>
                          <a:cs typeface="Gill Sans"/>
                        </a:rPr>
                        <a:t>÷</a:t>
                      </a:r>
                      <a:r>
                        <a:rPr lang="en-GB" sz="1050" b="0" i="0" baseline="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65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48</a:t>
                      </a:r>
                      <a:r>
                        <a:rPr lang="en-GB" sz="1050" b="0" i="0" baseline="0" dirty="0">
                          <a:latin typeface="Gill Sans" panose="020B0502020104020203" pitchFamily="34" charset="-79"/>
                          <a:cs typeface="Gill Sans"/>
                        </a:rPr>
                        <a:t> = 41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+ 23</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40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a:t>
                      </a:r>
                      <a:r>
                        <a:rPr lang="en-GB" sz="1050" b="0" i="0" baseline="0" dirty="0">
                          <a:latin typeface="Gill Sans" panose="020B0502020104020203" pitchFamily="34" charset="-79"/>
                          <a:cs typeface="Gill Sans"/>
                        </a:rPr>
                        <a:t> + 8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a:t>
                      </a:r>
                      <a:r>
                        <a:rPr lang="en-GB" sz="1050" b="0" i="0" dirty="0">
                          <a:latin typeface="Cambria Math"/>
                          <a:ea typeface="Cambria Math"/>
                          <a:cs typeface="Gill Sans"/>
                        </a:rPr>
                        <a:t>÷</a:t>
                      </a:r>
                      <a:r>
                        <a:rPr lang="en-GB" sz="1050" b="0" i="0" baseline="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65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48</a:t>
                      </a:r>
                      <a:r>
                        <a:rPr lang="en-GB" sz="1050" b="0" i="0" baseline="0" dirty="0">
                          <a:latin typeface="Gill Sans" panose="020B0502020104020203" pitchFamily="34" charset="-79"/>
                          <a:cs typeface="Gill Sans"/>
                        </a:rPr>
                        <a:t> = 41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+ 23</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40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a:t>
                      </a:r>
                      <a:r>
                        <a:rPr lang="en-GB" sz="1050" b="0" i="0" baseline="0" dirty="0">
                          <a:latin typeface="Gill Sans" panose="020B0502020104020203" pitchFamily="34" charset="-79"/>
                          <a:cs typeface="Gill Sans"/>
                        </a:rPr>
                        <a:t> + 8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a:t>
                      </a:r>
                      <a:r>
                        <a:rPr lang="en-GB" sz="1050" b="0" i="0" dirty="0">
                          <a:latin typeface="Cambria Math"/>
                          <a:ea typeface="Cambria Math"/>
                          <a:cs typeface="Gill Sans"/>
                        </a:rPr>
                        <a:t>÷</a:t>
                      </a:r>
                      <a:r>
                        <a:rPr lang="en-GB" sz="1050" b="0" i="0" baseline="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65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48</a:t>
                      </a:r>
                      <a:r>
                        <a:rPr lang="en-GB" sz="1050" b="0" i="0" baseline="0" dirty="0">
                          <a:latin typeface="Gill Sans" panose="020B0502020104020203" pitchFamily="34" charset="-79"/>
                          <a:cs typeface="Gill Sans"/>
                        </a:rPr>
                        <a:t> = 41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+ 23</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40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a:t>
                      </a:r>
                      <a:r>
                        <a:rPr lang="en-GB" sz="1050" b="0" i="0" baseline="0" dirty="0">
                          <a:latin typeface="Gill Sans" panose="020B0502020104020203" pitchFamily="34" charset="-79"/>
                          <a:cs typeface="Gill Sans"/>
                        </a:rPr>
                        <a:t> + 8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a:t>
                      </a:r>
                      <a:r>
                        <a:rPr lang="en-GB" sz="1050" b="0" i="0" dirty="0">
                          <a:latin typeface="Cambria Math"/>
                          <a:ea typeface="Cambria Math"/>
                          <a:cs typeface="Gill Sans"/>
                        </a:rPr>
                        <a:t>÷</a:t>
                      </a:r>
                      <a:r>
                        <a:rPr lang="en-GB" sz="1050" b="0" i="0" baseline="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65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48</a:t>
                      </a:r>
                      <a:r>
                        <a:rPr lang="en-GB" sz="1050" b="0" i="0" baseline="0" dirty="0">
                          <a:latin typeface="Gill Sans" panose="020B0502020104020203" pitchFamily="34" charset="-79"/>
                          <a:cs typeface="Gill Sans"/>
                        </a:rPr>
                        <a:t> = 41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+ 23</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40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a:t>
                      </a:r>
                      <a:r>
                        <a:rPr lang="en-GB" sz="1050" b="0" i="0" baseline="0" dirty="0">
                          <a:latin typeface="Gill Sans" panose="020B0502020104020203" pitchFamily="34" charset="-79"/>
                          <a:cs typeface="Gill Sans"/>
                        </a:rPr>
                        <a:t> + 8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a:t>
                      </a:r>
                      <a:r>
                        <a:rPr lang="en-GB" sz="1050" b="0" i="0" dirty="0">
                          <a:latin typeface="Cambria Math"/>
                          <a:ea typeface="Cambria Math"/>
                          <a:cs typeface="Gill Sans"/>
                        </a:rPr>
                        <a:t>÷</a:t>
                      </a:r>
                      <a:r>
                        <a:rPr lang="en-GB" sz="1050" b="0" i="0" baseline="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65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48</a:t>
                      </a:r>
                      <a:r>
                        <a:rPr lang="en-GB" sz="1050" b="0" i="0" baseline="0" dirty="0">
                          <a:latin typeface="Gill Sans" panose="020B0502020104020203" pitchFamily="34" charset="-79"/>
                          <a:cs typeface="Gill Sans"/>
                        </a:rPr>
                        <a:t> = 41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+ 23</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40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a:t>
                      </a:r>
                      <a:r>
                        <a:rPr lang="en-GB" sz="1050" b="0" i="0" baseline="0" dirty="0">
                          <a:latin typeface="Gill Sans" panose="020B0502020104020203" pitchFamily="34" charset="-79"/>
                          <a:cs typeface="Gill Sans"/>
                        </a:rPr>
                        <a:t> + 8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 – 11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a:t>
                      </a:r>
                      <a:r>
                        <a:rPr lang="en-GB" sz="1050" b="0" i="0" dirty="0">
                          <a:latin typeface="Cambria Math"/>
                          <a:ea typeface="Cambria Math"/>
                          <a:cs typeface="Gill Sans"/>
                        </a:rPr>
                        <a:t>÷</a:t>
                      </a:r>
                      <a:r>
                        <a:rPr lang="en-GB" sz="1050" b="0" i="0" baseline="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65 –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48</a:t>
                      </a:r>
                      <a:r>
                        <a:rPr lang="en-GB" sz="1050" b="0" i="0" baseline="0" dirty="0">
                          <a:latin typeface="Gill Sans" panose="020B0502020104020203" pitchFamily="34" charset="-79"/>
                          <a:cs typeface="Gill Sans"/>
                        </a:rPr>
                        <a:t> = 41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+ 23</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40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spTree>
    <p:extLst>
      <p:ext uri="{BB962C8B-B14F-4D97-AF65-F5344CB8AC3E}">
        <p14:creationId xmlns:p14="http://schemas.microsoft.com/office/powerpoint/2010/main" val="205677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17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a:t>
                      </a:r>
                      <a:r>
                        <a:rPr lang="en-GB" sz="1050" b="0" i="0" baseline="0" dirty="0">
                          <a:latin typeface="Gill Sans" panose="020B0502020104020203" pitchFamily="34" charset="-79"/>
                          <a:cs typeface="Gill Sans"/>
                        </a:rPr>
                        <a:t>3 = 17 -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3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90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17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a:t>
                      </a:r>
                      <a:r>
                        <a:rPr lang="en-GB" sz="1050" b="0" i="0" baseline="0" dirty="0">
                          <a:latin typeface="Gill Sans" panose="020B0502020104020203" pitchFamily="34" charset="-79"/>
                          <a:cs typeface="Gill Sans"/>
                        </a:rPr>
                        <a:t>3 = 17 -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3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90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17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a:t>
                      </a:r>
                      <a:r>
                        <a:rPr lang="en-GB" sz="1050" b="0" i="0" baseline="0" dirty="0">
                          <a:latin typeface="Gill Sans" panose="020B0502020104020203" pitchFamily="34" charset="-79"/>
                          <a:cs typeface="Gill Sans"/>
                        </a:rPr>
                        <a:t>3 = 17 -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3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90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17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a:t>
                      </a:r>
                      <a:r>
                        <a:rPr lang="en-GB" sz="1050" b="0" i="0" baseline="0" dirty="0">
                          <a:latin typeface="Gill Sans" panose="020B0502020104020203" pitchFamily="34" charset="-79"/>
                          <a:cs typeface="Gill Sans"/>
                        </a:rPr>
                        <a:t>3 = 17 -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3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90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17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a:t>
                      </a:r>
                      <a:r>
                        <a:rPr lang="en-GB" sz="1050" b="0" i="0" baseline="0" dirty="0">
                          <a:latin typeface="Gill Sans" panose="020B0502020104020203" pitchFamily="34" charset="-79"/>
                          <a:cs typeface="Gill Sans"/>
                        </a:rPr>
                        <a:t>3 = 17 -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3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90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17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a:t>
                      </a:r>
                      <a:r>
                        <a:rPr lang="en-GB" sz="1050" b="0" i="0" baseline="0" dirty="0">
                          <a:latin typeface="Gill Sans" panose="020B0502020104020203" pitchFamily="34" charset="-79"/>
                          <a:cs typeface="Gill Sans"/>
                        </a:rPr>
                        <a:t>3 = 17 -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3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90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17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a:t>
                      </a:r>
                      <a:r>
                        <a:rPr lang="en-GB" sz="1050" b="0" i="0" baseline="0" dirty="0">
                          <a:latin typeface="Gill Sans" panose="020B0502020104020203" pitchFamily="34" charset="-79"/>
                          <a:cs typeface="Gill Sans"/>
                        </a:rPr>
                        <a:t>3 = 17 -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3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90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17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9 + 9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16 – 12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a:t>
                      </a:r>
                      <a:r>
                        <a:rPr lang="en-GB" sz="1050" b="0" i="0" baseline="0" dirty="0">
                          <a:latin typeface="Gill Sans" panose="020B0502020104020203" pitchFamily="34" charset="-79"/>
                          <a:cs typeface="Gill Sans"/>
                        </a:rPr>
                        <a:t>3 = 17 -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3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90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 + 27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spTree>
    <p:extLst>
      <p:ext uri="{BB962C8B-B14F-4D97-AF65-F5344CB8AC3E}">
        <p14:creationId xmlns:p14="http://schemas.microsoft.com/office/powerpoint/2010/main" val="3830255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E03242-98CC-0F49-8163-21376A468292}"/>
              </a:ext>
            </a:extLst>
          </p:cNvPr>
          <p:cNvSpPr/>
          <p:nvPr/>
        </p:nvSpPr>
        <p:spPr>
          <a:xfrm>
            <a:off x="439423" y="1551563"/>
            <a:ext cx="9027153" cy="3754874"/>
          </a:xfrm>
          <a:prstGeom prst="rect">
            <a:avLst/>
          </a:prstGeom>
          <a:noFill/>
        </p:spPr>
        <p:txBody>
          <a:bodyPr wrap="square" lIns="91440" tIns="45720" rIns="91440" bIns="45720">
            <a:spAutoFit/>
          </a:bodyPr>
          <a:lstStyle/>
          <a:p>
            <a:pPr algn="ctr"/>
            <a:r>
              <a:rPr lang="en-GB" sz="11500" b="1" cap="none" spc="0" dirty="0">
                <a:ln w="0"/>
                <a:solidFill>
                  <a:srgbClr val="00B050"/>
                </a:solidFill>
                <a:effectLst>
                  <a:outerShdw blurRad="38100" dist="19050" dir="2700000" algn="tl" rotWithShape="0">
                    <a:schemeClr val="dk1">
                      <a:alpha val="40000"/>
                    </a:schemeClr>
                  </a:outerShdw>
                </a:effectLst>
                <a:latin typeface="Gill Sans MT" panose="020B0502020104020203" pitchFamily="34" charset="77"/>
              </a:rPr>
              <a:t>Summer</a:t>
            </a:r>
          </a:p>
          <a:p>
            <a:pPr algn="ctr"/>
            <a:endParaRPr lang="en-GB" sz="800" b="1" dirty="0">
              <a:ln w="0"/>
              <a:effectLst>
                <a:outerShdw blurRad="38100" dist="19050" dir="2700000" algn="tl" rotWithShape="0">
                  <a:schemeClr val="dk1">
                    <a:alpha val="40000"/>
                  </a:schemeClr>
                </a:outerShdw>
              </a:effectLst>
              <a:latin typeface="Gill Sans MT" panose="020B0502020104020203" pitchFamily="34" charset="77"/>
            </a:endParaRPr>
          </a:p>
          <a:p>
            <a:pPr algn="ctr"/>
            <a:r>
              <a:rPr lang="en-GB" sz="11500" b="1" cap="none" spc="0" dirty="0">
                <a:ln w="0"/>
                <a:effectLst>
                  <a:outerShdw blurRad="38100" dist="19050" dir="2700000" algn="tl" rotWithShape="0">
                    <a:schemeClr val="dk1">
                      <a:alpha val="40000"/>
                    </a:schemeClr>
                  </a:outerShdw>
                </a:effectLst>
                <a:latin typeface="Gill Sans MT" panose="020B0502020104020203" pitchFamily="34" charset="77"/>
              </a:rPr>
              <a:t>Year 2</a:t>
            </a:r>
          </a:p>
        </p:txBody>
      </p:sp>
    </p:spTree>
    <p:extLst>
      <p:ext uri="{BB962C8B-B14F-4D97-AF65-F5344CB8AC3E}">
        <p14:creationId xmlns:p14="http://schemas.microsoft.com/office/powerpoint/2010/main" val="82158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+ 24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5</a:t>
                      </a:r>
                      <a:r>
                        <a:rPr lang="en-GB" sz="1050" b="0" i="0" baseline="0" dirty="0">
                          <a:latin typeface="Cambria Math"/>
                          <a:ea typeface="Cambria Math"/>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+ 24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5</a:t>
                      </a:r>
                      <a:r>
                        <a:rPr lang="en-GB" sz="1050" b="0" i="0" baseline="0" dirty="0">
                          <a:latin typeface="Cambria Math"/>
                          <a:ea typeface="Cambria Math"/>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+ 24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5</a:t>
                      </a:r>
                      <a:r>
                        <a:rPr lang="en-GB" sz="1050" b="0" i="0" baseline="0" dirty="0">
                          <a:latin typeface="Cambria Math"/>
                          <a:ea typeface="Cambria Math"/>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+ 24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5</a:t>
                      </a:r>
                      <a:r>
                        <a:rPr lang="en-GB" sz="1050" b="0" i="0" baseline="0" dirty="0">
                          <a:latin typeface="Cambria Math"/>
                          <a:ea typeface="Cambria Math"/>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+ 24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5</a:t>
                      </a:r>
                      <a:r>
                        <a:rPr lang="en-GB" sz="1050" b="0" i="0" baseline="0" dirty="0">
                          <a:latin typeface="Cambria Math"/>
                          <a:ea typeface="Cambria Math"/>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+ 24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5</a:t>
                      </a:r>
                      <a:r>
                        <a:rPr lang="en-GB" sz="1050" b="0" i="0" baseline="0" dirty="0">
                          <a:latin typeface="Cambria Math"/>
                          <a:ea typeface="Cambria Math"/>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+ 24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5</a:t>
                      </a:r>
                      <a:r>
                        <a:rPr lang="en-GB" sz="1050" b="0" i="0" baseline="0" dirty="0">
                          <a:latin typeface="Cambria Math"/>
                          <a:ea typeface="Cambria Math"/>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8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47 – 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+ 24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5</a:t>
                      </a:r>
                      <a:r>
                        <a:rPr lang="en-GB" sz="1050" b="0" i="0" baseline="0" dirty="0">
                          <a:latin typeface="Cambria Math"/>
                          <a:ea typeface="Cambria Math"/>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80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spTree>
    <p:extLst>
      <p:ext uri="{BB962C8B-B14F-4D97-AF65-F5344CB8AC3E}">
        <p14:creationId xmlns:p14="http://schemas.microsoft.com/office/powerpoint/2010/main" val="354523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1</m:t>
                                  </m:r>
                                </m:num>
                                <m:den>
                                  <m:r>
                                    <a:rPr lang="en-GB" sz="700" b="0" i="1" smtClean="0">
                                      <a:latin typeface="Cambria Math"/>
                                      <a:cs typeface="Gill Sans"/>
                                    </a:rPr>
                                    <m:t>2</m:t>
                                  </m:r>
                                </m:den>
                              </m:f>
                            </m:oMath>
                          </a14:m>
                          <a:r>
                            <a:rPr lang="en-GB" sz="700" b="0" i="0" dirty="0">
                              <a:latin typeface="Gill Sans" panose="020B0502020104020203" pitchFamily="34" charset="-79"/>
                              <a:cs typeface="Gill Sans"/>
                            </a:rPr>
                            <a:t> of 18</a:t>
                          </a:r>
                          <a:r>
                            <a:rPr lang="en-GB" sz="700" b="0" i="0" baseline="0" dirty="0">
                              <a:latin typeface="Gill Sans" panose="020B0502020104020203" pitchFamily="34" charset="-79"/>
                              <a:cs typeface="Gill Sans"/>
                            </a:rPr>
                            <a:t> </a:t>
                          </a:r>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4" name="Table 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099898895"/>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69 +</a:t>
                          </a:r>
                          <a:r>
                            <a:rPr lang="en-GB" sz="1050" b="0" i="0" baseline="0" dirty="0" smtClean="0">
                              <a:latin typeface="Gill Sans" panose="020B0502020104020203" pitchFamily="34" charset="-79"/>
                              <a:cs typeface="Gill Sans"/>
                            </a:rPr>
                            <a:t>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2</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 5 x 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3</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 x 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4</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5</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6</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34 + 32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7</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+ 40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8</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67 – 6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9</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+ 20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10</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 </a:t>
                          </a:r>
                          <a:r>
                            <a:rPr lang="en-GB" sz="1050" b="0" i="0" dirty="0" smtClean="0">
                              <a:latin typeface="Cambria Math"/>
                              <a:ea typeface="Cambria Math"/>
                              <a:cs typeface="Gill Sans"/>
                            </a:rPr>
                            <a:t>÷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1</m:t>
                                  </m:r>
                                </m:num>
                                <m:den>
                                  <m:r>
                                    <a:rPr lang="en-GB" sz="700" b="0" i="1" smtClean="0">
                                      <a:latin typeface="Cambria Math"/>
                                      <a:cs typeface="Gill Sans"/>
                                    </a:rPr>
                                    <m:t>2</m:t>
                                  </m:r>
                                </m:den>
                              </m:f>
                            </m:oMath>
                          </a14:m>
                          <a:r>
                            <a:rPr lang="en-GB" sz="700" b="0" i="0" dirty="0">
                              <a:latin typeface="Gill Sans" panose="020B0502020104020203" pitchFamily="34" charset="-79"/>
                              <a:cs typeface="Gill Sans"/>
                            </a:rPr>
                            <a:t> of 18</a:t>
                          </a:r>
                          <a:r>
                            <a:rPr lang="en-GB" sz="700" b="0" i="0" baseline="0" dirty="0">
                              <a:latin typeface="Gill Sans" panose="020B0502020104020203" pitchFamily="34" charset="-79"/>
                              <a:cs typeface="Gill Sans"/>
                            </a:rPr>
                            <a:t> </a:t>
                          </a:r>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5" name="Table 4">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530817483"/>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69 +</a:t>
                          </a:r>
                          <a:r>
                            <a:rPr lang="en-GB" sz="1050" b="0" i="0" baseline="0" dirty="0" smtClean="0">
                              <a:latin typeface="Gill Sans" panose="020B0502020104020203" pitchFamily="34" charset="-79"/>
                              <a:cs typeface="Gill Sans"/>
                            </a:rPr>
                            <a:t>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 </a:t>
                          </a:r>
                          <a:r>
                            <a:rPr lang="en-GB" sz="1050" b="0" i="0" dirty="0" smtClean="0">
                              <a:latin typeface="Cambria Math"/>
                              <a:ea typeface="Cambria Math"/>
                              <a:cs typeface="Gill Sans"/>
                            </a:rPr>
                            <a:t>÷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1</m:t>
                                  </m:r>
                                </m:num>
                                <m:den>
                                  <m:r>
                                    <a:rPr lang="en-GB" sz="700" b="0" i="1" smtClean="0">
                                      <a:latin typeface="Cambria Math"/>
                                      <a:cs typeface="Gill Sans"/>
                                    </a:rPr>
                                    <m:t>2</m:t>
                                  </m:r>
                                </m:den>
                              </m:f>
                            </m:oMath>
                          </a14:m>
                          <a:r>
                            <a:rPr lang="en-GB" sz="700" b="0" i="0" dirty="0">
                              <a:latin typeface="Gill Sans" panose="020B0502020104020203" pitchFamily="34" charset="-79"/>
                              <a:cs typeface="Gill Sans"/>
                            </a:rPr>
                            <a:t> of 18</a:t>
                          </a:r>
                          <a:r>
                            <a:rPr lang="en-GB" sz="700" b="0" i="0" baseline="0" dirty="0">
                              <a:latin typeface="Gill Sans" panose="020B0502020104020203" pitchFamily="34" charset="-79"/>
                              <a:cs typeface="Gill Sans"/>
                            </a:rPr>
                            <a:t> </a:t>
                          </a:r>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391853956"/>
                  </p:ext>
                </p:extLst>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69 +</a:t>
                          </a:r>
                          <a:r>
                            <a:rPr lang="en-GB" sz="1050" b="0" i="0" baseline="0" dirty="0" smtClean="0">
                              <a:latin typeface="Gill Sans" panose="020B0502020104020203" pitchFamily="34" charset="-79"/>
                              <a:cs typeface="Gill Sans"/>
                            </a:rPr>
                            <a:t>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3</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415556" r="-373"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 </a:t>
                          </a:r>
                          <a:r>
                            <a:rPr lang="en-GB" sz="1050" b="0" i="0" dirty="0" smtClean="0">
                              <a:latin typeface="Cambria Math"/>
                              <a:ea typeface="Cambria Math"/>
                              <a:cs typeface="Gill Sans"/>
                            </a:rPr>
                            <a:t>÷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1</m:t>
                                  </m:r>
                                </m:num>
                                <m:den>
                                  <m:r>
                                    <a:rPr lang="en-GB" sz="700" b="0" i="1" smtClean="0">
                                      <a:latin typeface="Cambria Math"/>
                                      <a:cs typeface="Gill Sans"/>
                                    </a:rPr>
                                    <m:t>2</m:t>
                                  </m:r>
                                </m:den>
                              </m:f>
                            </m:oMath>
                          </a14:m>
                          <a:r>
                            <a:rPr lang="en-GB" sz="700" b="0" i="0" dirty="0">
                              <a:latin typeface="Gill Sans" panose="020B0502020104020203" pitchFamily="34" charset="-79"/>
                              <a:cs typeface="Gill Sans"/>
                            </a:rPr>
                            <a:t> of 18</a:t>
                          </a:r>
                          <a:r>
                            <a:rPr lang="en-GB" sz="700" b="0" i="0" baseline="0" dirty="0">
                              <a:latin typeface="Gill Sans" panose="020B0502020104020203" pitchFamily="34" charset="-79"/>
                              <a:cs typeface="Gill Sans"/>
                            </a:rPr>
                            <a:t> </a:t>
                          </a:r>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7" name="Table 6">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067068480"/>
                  </p:ext>
                </p:extLst>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69 +</a:t>
                          </a:r>
                          <a:r>
                            <a:rPr lang="en-GB" sz="1050" b="0" i="0" baseline="0" dirty="0" smtClean="0">
                              <a:latin typeface="Gill Sans" panose="020B0502020104020203" pitchFamily="34" charset="-79"/>
                              <a:cs typeface="Gill Sans"/>
                            </a:rPr>
                            <a:t>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415556" r="-373"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 </a:t>
                          </a:r>
                          <a:r>
                            <a:rPr lang="en-GB" sz="1050" b="0" i="0" dirty="0" smtClean="0">
                              <a:latin typeface="Cambria Math"/>
                              <a:ea typeface="Cambria Math"/>
                              <a:cs typeface="Gill Sans"/>
                            </a:rPr>
                            <a:t>÷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1</m:t>
                                  </m:r>
                                </m:num>
                                <m:den>
                                  <m:r>
                                    <a:rPr lang="en-GB" sz="700" b="0" i="1" smtClean="0">
                                      <a:latin typeface="Cambria Math"/>
                                      <a:cs typeface="Gill Sans"/>
                                    </a:rPr>
                                    <m:t>2</m:t>
                                  </m:r>
                                </m:den>
                              </m:f>
                            </m:oMath>
                          </a14:m>
                          <a:r>
                            <a:rPr lang="en-GB" sz="700" b="0" i="0" dirty="0">
                              <a:latin typeface="Gill Sans" panose="020B0502020104020203" pitchFamily="34" charset="-79"/>
                              <a:cs typeface="Gill Sans"/>
                            </a:rPr>
                            <a:t> of 18</a:t>
                          </a:r>
                          <a:r>
                            <a:rPr lang="en-GB" sz="700" b="0" i="0" baseline="0" dirty="0">
                              <a:latin typeface="Gill Sans" panose="020B0502020104020203" pitchFamily="34" charset="-79"/>
                              <a:cs typeface="Gill Sans"/>
                            </a:rPr>
                            <a:t> </a:t>
                          </a:r>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8" name="Table 7">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316621602"/>
                  </p:ext>
                </p:extLst>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69 +</a:t>
                          </a:r>
                          <a:r>
                            <a:rPr lang="en-GB" sz="1050" b="0" i="0" baseline="0" dirty="0" smtClean="0">
                              <a:latin typeface="Gill Sans" panose="020B0502020104020203" pitchFamily="34" charset="-79"/>
                              <a:cs typeface="Gill Sans"/>
                            </a:rPr>
                            <a:t>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 </a:t>
                          </a:r>
                          <a:r>
                            <a:rPr lang="en-GB" sz="1050" b="0" i="0" dirty="0" smtClean="0">
                              <a:latin typeface="Cambria Math"/>
                              <a:ea typeface="Cambria Math"/>
                              <a:cs typeface="Gill Sans"/>
                            </a:rPr>
                            <a:t>÷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1</m:t>
                                  </m:r>
                                </m:num>
                                <m:den>
                                  <m:r>
                                    <a:rPr lang="en-GB" sz="700" b="0" i="1" smtClean="0">
                                      <a:latin typeface="Cambria Math"/>
                                      <a:cs typeface="Gill Sans"/>
                                    </a:rPr>
                                    <m:t>2</m:t>
                                  </m:r>
                                </m:den>
                              </m:f>
                            </m:oMath>
                          </a14:m>
                          <a:r>
                            <a:rPr lang="en-GB" sz="700" b="0" i="0" dirty="0">
                              <a:latin typeface="Gill Sans" panose="020B0502020104020203" pitchFamily="34" charset="-79"/>
                              <a:cs typeface="Gill Sans"/>
                            </a:rPr>
                            <a:t> of 18</a:t>
                          </a:r>
                          <a:r>
                            <a:rPr lang="en-GB" sz="700" b="0" i="0" baseline="0" dirty="0">
                              <a:latin typeface="Gill Sans" panose="020B0502020104020203" pitchFamily="34" charset="-79"/>
                              <a:cs typeface="Gill Sans"/>
                            </a:rPr>
                            <a:t> </a:t>
                          </a:r>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9" name="Table 8">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311463185"/>
                  </p:ext>
                </p:extLst>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69 +</a:t>
                          </a:r>
                          <a:r>
                            <a:rPr lang="en-GB" sz="1050" b="0" i="0" baseline="0" dirty="0" smtClean="0">
                              <a:latin typeface="Gill Sans" panose="020B0502020104020203" pitchFamily="34" charset="-79"/>
                              <a:cs typeface="Gill Sans"/>
                            </a:rPr>
                            <a:t>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 </a:t>
                          </a:r>
                          <a:r>
                            <a:rPr lang="en-GB" sz="1050" b="0" i="0" dirty="0" smtClean="0">
                              <a:latin typeface="Cambria Math"/>
                              <a:ea typeface="Cambria Math"/>
                              <a:cs typeface="Gill Sans"/>
                            </a:rPr>
                            <a:t>÷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1</m:t>
                                  </m:r>
                                </m:num>
                                <m:den>
                                  <m:r>
                                    <a:rPr lang="en-GB" sz="700" b="0" i="1" smtClean="0">
                                      <a:latin typeface="Cambria Math"/>
                                      <a:cs typeface="Gill Sans"/>
                                    </a:rPr>
                                    <m:t>2</m:t>
                                  </m:r>
                                </m:den>
                              </m:f>
                            </m:oMath>
                          </a14:m>
                          <a:r>
                            <a:rPr lang="en-GB" sz="700" b="0" i="0" dirty="0">
                              <a:latin typeface="Gill Sans" panose="020B0502020104020203" pitchFamily="34" charset="-79"/>
                              <a:cs typeface="Gill Sans"/>
                            </a:rPr>
                            <a:t> of 18</a:t>
                          </a:r>
                          <a:r>
                            <a:rPr lang="en-GB" sz="700" b="0" i="0" baseline="0" dirty="0">
                              <a:latin typeface="Gill Sans" panose="020B0502020104020203" pitchFamily="34" charset="-79"/>
                              <a:cs typeface="Gill Sans"/>
                            </a:rPr>
                            <a:t> </a:t>
                          </a:r>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0" name="Table 9">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36641475"/>
                  </p:ext>
                </p:extLst>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69 +</a:t>
                          </a:r>
                          <a:r>
                            <a:rPr lang="en-GB" sz="1050" b="0" i="0" baseline="0" dirty="0" smtClean="0">
                              <a:latin typeface="Gill Sans" panose="020B0502020104020203" pitchFamily="34" charset="-79"/>
                              <a:cs typeface="Gill Sans"/>
                            </a:rPr>
                            <a:t>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415556" r="-373"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 </a:t>
                          </a:r>
                          <a:r>
                            <a:rPr lang="en-GB" sz="1050" b="0" i="0" dirty="0" smtClean="0">
                              <a:latin typeface="Cambria Math"/>
                              <a:ea typeface="Cambria Math"/>
                              <a:cs typeface="Gill Sans"/>
                            </a:rPr>
                            <a:t>÷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69 +</a:t>
                          </a:r>
                          <a:r>
                            <a:rPr lang="en-GB" sz="1050" b="0" i="0" baseline="0" dirty="0">
                              <a:latin typeface="Gill Sans" panose="020B0502020104020203" pitchFamily="34" charset="-79"/>
                              <a:cs typeface="Gill Sans"/>
                            </a:rPr>
                            <a:t> 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0" i="0" dirty="0">
                              <a:latin typeface="Gill Sans" panose="020B0502020104020203" pitchFamily="34" charset="-79"/>
                              <a:cs typeface="Gill Sans"/>
                            </a:rPr>
                            <a:t>= </a:t>
                          </a:r>
                          <a14:m>
                            <m:oMath xmlns:m="http://schemas.openxmlformats.org/officeDocument/2006/math">
                              <m:f>
                                <m:fPr>
                                  <m:ctrlPr>
                                    <a:rPr lang="en-GB" sz="700" b="0" i="1" smtClean="0">
                                      <a:latin typeface="Cambria Math" panose="02040503050406030204" pitchFamily="18" charset="0"/>
                                      <a:cs typeface="Gill Sans"/>
                                    </a:rPr>
                                  </m:ctrlPr>
                                </m:fPr>
                                <m:num>
                                  <m:r>
                                    <a:rPr lang="en-GB" sz="700" b="0" i="1" smtClean="0">
                                      <a:latin typeface="Cambria Math"/>
                                      <a:cs typeface="Gill Sans"/>
                                    </a:rPr>
                                    <m:t>1</m:t>
                                  </m:r>
                                </m:num>
                                <m:den>
                                  <m:r>
                                    <a:rPr lang="en-GB" sz="700" b="0" i="1" smtClean="0">
                                      <a:latin typeface="Cambria Math"/>
                                      <a:cs typeface="Gill Sans"/>
                                    </a:rPr>
                                    <m:t>2</m:t>
                                  </m:r>
                                </m:den>
                              </m:f>
                            </m:oMath>
                          </a14:m>
                          <a:r>
                            <a:rPr lang="en-GB" sz="700" b="0" i="0" dirty="0">
                              <a:latin typeface="Gill Sans" panose="020B0502020104020203" pitchFamily="34" charset="-79"/>
                              <a:cs typeface="Gill Sans"/>
                            </a:rPr>
                            <a:t> of 18</a:t>
                          </a:r>
                          <a:r>
                            <a:rPr lang="en-GB" sz="700" b="0" i="0" baseline="0" dirty="0">
                              <a:latin typeface="Gill Sans" panose="020B0502020104020203" pitchFamily="34" charset="-79"/>
                              <a:cs typeface="Gill Sans"/>
                            </a:rPr>
                            <a:t> </a:t>
                          </a:r>
                          <a:endParaRPr lang="en-GB" sz="7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1" name="Table 10">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076079366"/>
                  </p:ext>
                </p:extLst>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69 +</a:t>
                          </a:r>
                          <a:r>
                            <a:rPr lang="en-GB" sz="1050" b="0" i="0" baseline="0" dirty="0" smtClean="0">
                              <a:latin typeface="Gill Sans" panose="020B0502020104020203" pitchFamily="34" charset="-79"/>
                              <a:cs typeface="Gill Sans"/>
                            </a:rPr>
                            <a:t>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 5 x 4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415556" b="-606667"/>
                          </a:stretch>
                        </a:blipFill>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34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10 + 40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67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+ 20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80 </a:t>
                          </a:r>
                          <a:r>
                            <a:rPr lang="en-GB" sz="1050" b="0" i="0" dirty="0" smtClean="0">
                              <a:latin typeface="Cambria Math"/>
                              <a:ea typeface="Cambria Math"/>
                              <a:cs typeface="Gill Sans"/>
                            </a:rPr>
                            <a:t>÷ 10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p:spTree>
    <p:extLst>
      <p:ext uri="{BB962C8B-B14F-4D97-AF65-F5344CB8AC3E}">
        <p14:creationId xmlns:p14="http://schemas.microsoft.com/office/powerpoint/2010/main" val="405877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+ 60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79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+ 21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27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a:t>
                      </a:r>
                      <a:r>
                        <a:rPr lang="en-GB" sz="1050" b="0" i="0" baseline="0" dirty="0">
                          <a:latin typeface="Gill Sans" panose="020B0502020104020203" pitchFamily="34" charset="-79"/>
                          <a:cs typeface="Gill Sans"/>
                        </a:rPr>
                        <a:t> + 40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+ 60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79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+ 21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27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a:t>
                      </a:r>
                      <a:r>
                        <a:rPr lang="en-GB" sz="1050" b="0" i="0" baseline="0" dirty="0">
                          <a:latin typeface="Gill Sans" panose="020B0502020104020203" pitchFamily="34" charset="-79"/>
                          <a:cs typeface="Gill Sans"/>
                        </a:rPr>
                        <a:t> + 40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+ 60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79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+ 21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27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a:t>
                      </a:r>
                      <a:r>
                        <a:rPr lang="en-GB" sz="1050" b="0" i="0" baseline="0" dirty="0">
                          <a:latin typeface="Gill Sans" panose="020B0502020104020203" pitchFamily="34" charset="-79"/>
                          <a:cs typeface="Gill Sans"/>
                        </a:rPr>
                        <a:t> + 40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+ 60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79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+ 21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27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a:t>
                      </a:r>
                      <a:r>
                        <a:rPr lang="en-GB" sz="1050" b="0" i="0" baseline="0" dirty="0">
                          <a:latin typeface="Gill Sans" panose="020B0502020104020203" pitchFamily="34" charset="-79"/>
                          <a:cs typeface="Gill Sans"/>
                        </a:rPr>
                        <a:t> + 40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+ 60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79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+ 21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27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a:t>
                      </a:r>
                      <a:r>
                        <a:rPr lang="en-GB" sz="1050" b="0" i="0" baseline="0" dirty="0">
                          <a:latin typeface="Gill Sans" panose="020B0502020104020203" pitchFamily="34" charset="-79"/>
                          <a:cs typeface="Gill Sans"/>
                        </a:rPr>
                        <a:t> + 40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+ 60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79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+ 21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27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a:t>
                      </a:r>
                      <a:r>
                        <a:rPr lang="en-GB" sz="1050" b="0" i="0" baseline="0" dirty="0">
                          <a:latin typeface="Gill Sans" panose="020B0502020104020203" pitchFamily="34" charset="-79"/>
                          <a:cs typeface="Gill Sans"/>
                        </a:rPr>
                        <a:t> + 40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+ 60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79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+ 21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27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a:t>
                      </a:r>
                      <a:r>
                        <a:rPr lang="en-GB" sz="1050" b="0" i="0" baseline="0" dirty="0">
                          <a:latin typeface="Gill Sans" panose="020B0502020104020203" pitchFamily="34" charset="-79"/>
                          <a:cs typeface="Gill Sans"/>
                        </a:rPr>
                        <a:t> + 40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rgbClr val="92D050"/>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30 + 60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79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 x 10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7 x 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+ 21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27 + 30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a:t>
                      </a:r>
                      <a:r>
                        <a:rPr lang="en-GB" sz="1050" b="0" i="0" baseline="0" dirty="0">
                          <a:latin typeface="Gill Sans" panose="020B0502020104020203" pitchFamily="34" charset="-79"/>
                          <a:cs typeface="Gill Sans"/>
                        </a:rPr>
                        <a:t> + 40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40 </a:t>
                      </a:r>
                      <a:r>
                        <a:rPr lang="en-GB" sz="1050" b="0" i="0" dirty="0">
                          <a:latin typeface="Cambria Math"/>
                          <a:ea typeface="Cambria Math"/>
                          <a:cs typeface="Gill Sans"/>
                        </a:rPr>
                        <a:t>÷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 2 x 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100 – 70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p:spTree>
    <p:extLst>
      <p:ext uri="{BB962C8B-B14F-4D97-AF65-F5344CB8AC3E}">
        <p14:creationId xmlns:p14="http://schemas.microsoft.com/office/powerpoint/2010/main" val="263961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E8330B-87EF-4F49-8CE9-C36E6E203E7D}"/>
              </a:ext>
            </a:extLst>
          </p:cNvPr>
          <p:cNvSpPr/>
          <p:nvPr/>
        </p:nvSpPr>
        <p:spPr>
          <a:xfrm>
            <a:off x="1527688" y="1551563"/>
            <a:ext cx="6850623" cy="3754874"/>
          </a:xfrm>
          <a:prstGeom prst="rect">
            <a:avLst/>
          </a:prstGeom>
          <a:noFill/>
        </p:spPr>
        <p:txBody>
          <a:bodyPr wrap="square" lIns="91440" tIns="45720" rIns="91440" bIns="45720">
            <a:spAutoFit/>
          </a:bodyPr>
          <a:lstStyle/>
          <a:p>
            <a:pPr algn="ctr"/>
            <a:r>
              <a:rPr lang="en-GB" sz="11500" b="1" dirty="0">
                <a:ln w="0"/>
                <a:solidFill>
                  <a:srgbClr val="FF0000"/>
                </a:solidFill>
                <a:effectLst>
                  <a:outerShdw blurRad="38100" dist="19050" dir="2700000" algn="tl" rotWithShape="0">
                    <a:schemeClr val="dk1">
                      <a:alpha val="40000"/>
                    </a:schemeClr>
                  </a:outerShdw>
                </a:effectLst>
                <a:latin typeface="Gill Sans MT" panose="020B0502020104020203" pitchFamily="34" charset="77"/>
              </a:rPr>
              <a:t>Autumn</a:t>
            </a:r>
          </a:p>
          <a:p>
            <a:pPr algn="ctr"/>
            <a:r>
              <a:rPr lang="en-GB" sz="115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77"/>
              </a:rPr>
              <a:t>Year 6</a:t>
            </a:r>
          </a:p>
          <a:p>
            <a:pPr algn="ctr"/>
            <a:endParaRPr lang="en-GB" sz="800" b="1" dirty="0">
              <a:ln w="0"/>
              <a:effectLst>
                <a:outerShdw blurRad="38100" dist="19050" dir="2700000" algn="tl" rotWithShape="0">
                  <a:schemeClr val="dk1">
                    <a:alpha val="40000"/>
                  </a:schemeClr>
                </a:outerShdw>
              </a:effectLst>
              <a:latin typeface="Gill Sans MT" panose="020B0502020104020203" pitchFamily="34" charset="77"/>
            </a:endParaRPr>
          </a:p>
        </p:txBody>
      </p:sp>
    </p:spTree>
    <p:extLst>
      <p:ext uri="{BB962C8B-B14F-4D97-AF65-F5344CB8AC3E}">
        <p14:creationId xmlns:p14="http://schemas.microsoft.com/office/powerpoint/2010/main" val="2203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776382708"/>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6000 x 6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210 x 1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4 </m:t>
                                    </m:r>
                                  </m:den>
                                </m:f>
                                <m:r>
                                  <a:rPr lang="en-GB" sz="600" b="0" i="1" smtClean="0">
                                    <a:latin typeface="Cambria Math"/>
                                    <a:cs typeface="Gill Sans"/>
                                  </a:rPr>
                                  <m:t>+ </m:t>
                                </m:r>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2</m:t>
                                    </m:r>
                                  </m:den>
                                </m:f>
                                <m:r>
                                  <a:rPr lang="en-GB" sz="600" b="0" i="1" smtClean="0">
                                    <a:latin typeface="Cambria Math"/>
                                    <a:cs typeface="Gill Sans"/>
                                  </a:rPr>
                                  <m:t>=</m:t>
                                </m:r>
                              </m:oMath>
                            </m:oMathPara>
                          </a14:m>
                          <a:endParaRPr lang="en-GB" sz="6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4200 ÷ 10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5403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613</a:t>
                          </a:r>
                          <a:r>
                            <a:rPr lang="en-GB" sz="1050" b="0" i="0" baseline="0" dirty="0">
                              <a:latin typeface="Gill Sans" panose="020B0502020104020203" pitchFamily="34" charset="-79"/>
                              <a:cs typeface="Gill Sans"/>
                            </a:rPr>
                            <a:t> + 9 + 5318 </a:t>
                          </a:r>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4" name="Table 3">
                <a:extLst>
                  <a:ext uri="{FF2B5EF4-FFF2-40B4-BE49-F238E27FC236}">
                    <a16:creationId xmlns="" xmlns:a16="http://schemas.microsoft.com/office/drawing/2014/main"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776382708"/>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 xmlns:a16="http://schemas.microsoft.com/office/drawing/2014/main" xmlns:a14="http://schemas.microsoft.com/office/drawing/2010/main" val="981343791"/>
                        </a:ext>
                      </a:extLst>
                    </a:gridCol>
                    <a:gridCol w="1633983">
                      <a:extLst>
                        <a:ext uri="{9D8B030D-6E8A-4147-A177-3AD203B41FA5}">
                          <a16:colId xmlns="" xmlns:a16="http://schemas.microsoft.com/office/drawing/2014/main"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 xmlns:a16="http://schemas.microsoft.com/office/drawing/2014/main"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6000 x 6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210 x 1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315556" b="-706667"/>
                          </a:stretch>
                        </a:blipFill>
                      </a:tcPr>
                    </a:tc>
                    <a:extLst>
                      <a:ext uri="{0D108BD9-81ED-4DB2-BD59-A6C34878D82A}">
                        <a16:rowId xmlns="" xmlns:a16="http://schemas.microsoft.com/office/drawing/2014/main"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42 ÷ 7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4200 ÷ 10</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5403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613</a:t>
                          </a:r>
                          <a:r>
                            <a:rPr lang="en-GB" sz="1050" b="0" i="0" baseline="0" dirty="0" smtClean="0">
                              <a:latin typeface="Gill Sans" panose="020B0502020104020203" pitchFamily="34" charset="-79"/>
                              <a:cs typeface="Gill Sans"/>
                            </a:rPr>
                            <a:t> + 9 + 5318 </a:t>
                          </a:r>
                          <a:r>
                            <a:rPr lang="en-GB" sz="1050" b="0" i="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568801480"/>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6000 x 6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210 x 1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4 </m:t>
                                    </m:r>
                                  </m:den>
                                </m:f>
                                <m:r>
                                  <a:rPr lang="en-GB" sz="600" b="0" i="1" smtClean="0">
                                    <a:latin typeface="Cambria Math"/>
                                    <a:cs typeface="Gill Sans"/>
                                  </a:rPr>
                                  <m:t>+ </m:t>
                                </m:r>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2</m:t>
                                    </m:r>
                                  </m:den>
                                </m:f>
                                <m:r>
                                  <a:rPr lang="en-GB" sz="600" b="0" i="1" smtClean="0">
                                    <a:latin typeface="Cambria Math"/>
                                    <a:cs typeface="Gill Sans"/>
                                  </a:rPr>
                                  <m:t>=</m:t>
                                </m:r>
                              </m:oMath>
                            </m:oMathPara>
                          </a14:m>
                          <a:endParaRPr lang="en-GB" sz="6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4200 ÷ 10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5403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613</a:t>
                          </a:r>
                          <a:r>
                            <a:rPr lang="en-GB" sz="1050" b="0" i="0" baseline="0" dirty="0">
                              <a:latin typeface="Gill Sans" panose="020B0502020104020203" pitchFamily="34" charset="-79"/>
                              <a:cs typeface="Gill Sans"/>
                            </a:rPr>
                            <a:t> + 9 + 5318 </a:t>
                          </a:r>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5" name="Table 4">
                <a:extLst>
                  <a:ext uri="{FF2B5EF4-FFF2-40B4-BE49-F238E27FC236}">
                    <a16:creationId xmlns="" xmlns:a16="http://schemas.microsoft.com/office/drawing/2014/main"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568801480"/>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 xmlns:a16="http://schemas.microsoft.com/office/drawing/2014/main" xmlns:a14="http://schemas.microsoft.com/office/drawing/2010/main" val="981343791"/>
                        </a:ext>
                      </a:extLst>
                    </a:gridCol>
                    <a:gridCol w="1633983">
                      <a:extLst>
                        <a:ext uri="{9D8B030D-6E8A-4147-A177-3AD203B41FA5}">
                          <a16:colId xmlns="" xmlns:a16="http://schemas.microsoft.com/office/drawing/2014/main"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 xmlns:a16="http://schemas.microsoft.com/office/drawing/2014/main"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6000 x 6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210 x 1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315556" b="-706667"/>
                          </a:stretch>
                        </a:blipFill>
                      </a:tcPr>
                    </a:tc>
                    <a:extLst>
                      <a:ext uri="{0D108BD9-81ED-4DB2-BD59-A6C34878D82A}">
                        <a16:rowId xmlns="" xmlns:a16="http://schemas.microsoft.com/office/drawing/2014/main"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4200 ÷ 10</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5403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613</a:t>
                          </a:r>
                          <a:r>
                            <a:rPr lang="en-GB" sz="1050" b="0" i="0" baseline="0" dirty="0" smtClean="0">
                              <a:latin typeface="Gill Sans" panose="020B0502020104020203" pitchFamily="34" charset="-79"/>
                              <a:cs typeface="Gill Sans"/>
                            </a:rPr>
                            <a:t> + 9 + 5318 </a:t>
                          </a:r>
                          <a:r>
                            <a:rPr lang="en-GB" sz="1050" b="0" i="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649067755"/>
                  </p:ext>
                </p:extLst>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6000 x 6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210 x 1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4 </m:t>
                                    </m:r>
                                  </m:den>
                                </m:f>
                                <m:r>
                                  <a:rPr lang="en-GB" sz="600" b="0" i="1" smtClean="0">
                                    <a:latin typeface="Cambria Math"/>
                                    <a:cs typeface="Gill Sans"/>
                                  </a:rPr>
                                  <m:t>+ </m:t>
                                </m:r>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2</m:t>
                                    </m:r>
                                  </m:den>
                                </m:f>
                                <m:r>
                                  <a:rPr lang="en-GB" sz="600" b="0" i="1" smtClean="0">
                                    <a:latin typeface="Cambria Math"/>
                                    <a:cs typeface="Gill Sans"/>
                                  </a:rPr>
                                  <m:t>=</m:t>
                                </m:r>
                              </m:oMath>
                            </m:oMathPara>
                          </a14:m>
                          <a:endParaRPr lang="en-GB" sz="6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4200 ÷ 10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5403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613</a:t>
                          </a:r>
                          <a:r>
                            <a:rPr lang="en-GB" sz="1050" b="0" i="0" baseline="0" dirty="0">
                              <a:latin typeface="Gill Sans" panose="020B0502020104020203" pitchFamily="34" charset="-79"/>
                              <a:cs typeface="Gill Sans"/>
                            </a:rPr>
                            <a:t> + 9 + 5318 </a:t>
                          </a:r>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 xmlns:a16="http://schemas.microsoft.com/office/drawing/2014/main"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649067755"/>
                  </p:ext>
                </p:extLst>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 xmlns:a16="http://schemas.microsoft.com/office/drawing/2014/main" xmlns:a14="http://schemas.microsoft.com/office/drawing/2010/main" val="981343791"/>
                        </a:ext>
                      </a:extLst>
                    </a:gridCol>
                    <a:gridCol w="1633983">
                      <a:extLst>
                        <a:ext uri="{9D8B030D-6E8A-4147-A177-3AD203B41FA5}">
                          <a16:colId xmlns="" xmlns:a16="http://schemas.microsoft.com/office/drawing/2014/main"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 xmlns:a16="http://schemas.microsoft.com/office/drawing/2014/main"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6000 x 6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210 x 1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315556" r="-373" b="-706667"/>
                          </a:stretch>
                        </a:blipFill>
                      </a:tcPr>
                    </a:tc>
                    <a:extLst>
                      <a:ext uri="{0D108BD9-81ED-4DB2-BD59-A6C34878D82A}">
                        <a16:rowId xmlns="" xmlns:a16="http://schemas.microsoft.com/office/drawing/2014/main"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4200 ÷ 10</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5403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613</a:t>
                          </a:r>
                          <a:r>
                            <a:rPr lang="en-GB" sz="1050" b="0" i="0" baseline="0" dirty="0" smtClean="0">
                              <a:latin typeface="Gill Sans" panose="020B0502020104020203" pitchFamily="34" charset="-79"/>
                              <a:cs typeface="Gill Sans"/>
                            </a:rPr>
                            <a:t> + 9 + 5318 </a:t>
                          </a:r>
                          <a:r>
                            <a:rPr lang="en-GB" sz="1050" b="0" i="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004900309"/>
                  </p:ext>
                </p:extLst>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6000 x 6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210 x 1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4 </m:t>
                                    </m:r>
                                  </m:den>
                                </m:f>
                                <m:r>
                                  <a:rPr lang="en-GB" sz="600" b="0" i="1" smtClean="0">
                                    <a:latin typeface="Cambria Math"/>
                                    <a:cs typeface="Gill Sans"/>
                                  </a:rPr>
                                  <m:t>+ </m:t>
                                </m:r>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2</m:t>
                                    </m:r>
                                  </m:den>
                                </m:f>
                                <m:r>
                                  <a:rPr lang="en-GB" sz="600" b="0" i="1" smtClean="0">
                                    <a:latin typeface="Cambria Math"/>
                                    <a:cs typeface="Gill Sans"/>
                                  </a:rPr>
                                  <m:t>=</m:t>
                                </m:r>
                              </m:oMath>
                            </m:oMathPara>
                          </a14:m>
                          <a:endParaRPr lang="en-GB" sz="6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4200 ÷ 10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5403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613</a:t>
                          </a:r>
                          <a:r>
                            <a:rPr lang="en-GB" sz="1050" b="0" i="0" baseline="0" dirty="0">
                              <a:latin typeface="Gill Sans" panose="020B0502020104020203" pitchFamily="34" charset="-79"/>
                              <a:cs typeface="Gill Sans"/>
                            </a:rPr>
                            <a:t> + 9 + 5318 </a:t>
                          </a:r>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7" name="Table 6">
                <a:extLst>
                  <a:ext uri="{FF2B5EF4-FFF2-40B4-BE49-F238E27FC236}">
                    <a16:creationId xmlns="" xmlns:a16="http://schemas.microsoft.com/office/drawing/2014/main"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004900309"/>
                  </p:ext>
                </p:extLst>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 xmlns:a16="http://schemas.microsoft.com/office/drawing/2014/main" xmlns:a14="http://schemas.microsoft.com/office/drawing/2010/main" val="981343791"/>
                        </a:ext>
                      </a:extLst>
                    </a:gridCol>
                    <a:gridCol w="1633983">
                      <a:extLst>
                        <a:ext uri="{9D8B030D-6E8A-4147-A177-3AD203B41FA5}">
                          <a16:colId xmlns="" xmlns:a16="http://schemas.microsoft.com/office/drawing/2014/main"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 xmlns:a16="http://schemas.microsoft.com/office/drawing/2014/main"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6000 x 6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210 x 1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315556" r="-373" b="-706667"/>
                          </a:stretch>
                        </a:blipFill>
                      </a:tcPr>
                    </a:tc>
                    <a:extLst>
                      <a:ext uri="{0D108BD9-81ED-4DB2-BD59-A6C34878D82A}">
                        <a16:rowId xmlns="" xmlns:a16="http://schemas.microsoft.com/office/drawing/2014/main"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4200 ÷ 10</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5403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613</a:t>
                          </a:r>
                          <a:r>
                            <a:rPr lang="en-GB" sz="1050" b="0" i="0" baseline="0" dirty="0" smtClean="0">
                              <a:latin typeface="Gill Sans" panose="020B0502020104020203" pitchFamily="34" charset="-79"/>
                              <a:cs typeface="Gill Sans"/>
                            </a:rPr>
                            <a:t> + 9 + 5318 </a:t>
                          </a:r>
                          <a:r>
                            <a:rPr lang="en-GB" sz="1050" b="0" i="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992307284"/>
                  </p:ext>
                </p:extLst>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6000 x 6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210 x 1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4 </m:t>
                                    </m:r>
                                  </m:den>
                                </m:f>
                                <m:r>
                                  <a:rPr lang="en-GB" sz="600" b="0" i="1" smtClean="0">
                                    <a:latin typeface="Cambria Math"/>
                                    <a:cs typeface="Gill Sans"/>
                                  </a:rPr>
                                  <m:t>+ </m:t>
                                </m:r>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2</m:t>
                                    </m:r>
                                  </m:den>
                                </m:f>
                                <m:r>
                                  <a:rPr lang="en-GB" sz="600" b="0" i="1" smtClean="0">
                                    <a:latin typeface="Cambria Math"/>
                                    <a:cs typeface="Gill Sans"/>
                                  </a:rPr>
                                  <m:t>=</m:t>
                                </m:r>
                              </m:oMath>
                            </m:oMathPara>
                          </a14:m>
                          <a:endParaRPr lang="en-GB" sz="6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4200 ÷ 10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5403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613</a:t>
                          </a:r>
                          <a:r>
                            <a:rPr lang="en-GB" sz="1050" b="0" i="0" baseline="0" dirty="0">
                              <a:latin typeface="Gill Sans" panose="020B0502020104020203" pitchFamily="34" charset="-79"/>
                              <a:cs typeface="Gill Sans"/>
                            </a:rPr>
                            <a:t> + 9 + 5318 </a:t>
                          </a:r>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8" name="Table 7">
                <a:extLst>
                  <a:ext uri="{FF2B5EF4-FFF2-40B4-BE49-F238E27FC236}">
                    <a16:creationId xmlns="" xmlns:a16="http://schemas.microsoft.com/office/drawing/2014/main"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992307284"/>
                  </p:ext>
                </p:extLst>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 xmlns:a16="http://schemas.microsoft.com/office/drawing/2014/main" xmlns:a14="http://schemas.microsoft.com/office/drawing/2010/main" val="981343791"/>
                        </a:ext>
                      </a:extLst>
                    </a:gridCol>
                    <a:gridCol w="1633983">
                      <a:extLst>
                        <a:ext uri="{9D8B030D-6E8A-4147-A177-3AD203B41FA5}">
                          <a16:colId xmlns="" xmlns:a16="http://schemas.microsoft.com/office/drawing/2014/main"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 xmlns:a16="http://schemas.microsoft.com/office/drawing/2014/main"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6000 x 6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210 x 1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522" t="-315556" b="-706667"/>
                          </a:stretch>
                        </a:blipFill>
                      </a:tcPr>
                    </a:tc>
                    <a:extLst>
                      <a:ext uri="{0D108BD9-81ED-4DB2-BD59-A6C34878D82A}">
                        <a16:rowId xmlns="" xmlns:a16="http://schemas.microsoft.com/office/drawing/2014/main"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4200 ÷ 10</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5403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613</a:t>
                          </a:r>
                          <a:r>
                            <a:rPr lang="en-GB" sz="1050" b="0" i="0" baseline="0" dirty="0" smtClean="0">
                              <a:latin typeface="Gill Sans" panose="020B0502020104020203" pitchFamily="34" charset="-79"/>
                              <a:cs typeface="Gill Sans"/>
                            </a:rPr>
                            <a:t> + 9 + 5318 </a:t>
                          </a:r>
                          <a:r>
                            <a:rPr lang="en-GB" sz="1050" b="0" i="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747003598"/>
                  </p:ext>
                </p:extLst>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6000 x 6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210 x 1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4 </m:t>
                                    </m:r>
                                  </m:den>
                                </m:f>
                                <m:r>
                                  <a:rPr lang="en-GB" sz="600" b="0" i="1" smtClean="0">
                                    <a:latin typeface="Cambria Math"/>
                                    <a:cs typeface="Gill Sans"/>
                                  </a:rPr>
                                  <m:t>+ </m:t>
                                </m:r>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2</m:t>
                                    </m:r>
                                  </m:den>
                                </m:f>
                                <m:r>
                                  <a:rPr lang="en-GB" sz="600" b="0" i="1" smtClean="0">
                                    <a:latin typeface="Cambria Math"/>
                                    <a:cs typeface="Gill Sans"/>
                                  </a:rPr>
                                  <m:t>=</m:t>
                                </m:r>
                              </m:oMath>
                            </m:oMathPara>
                          </a14:m>
                          <a:endParaRPr lang="en-GB" sz="6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4200 ÷ 10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5403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613</a:t>
                          </a:r>
                          <a:r>
                            <a:rPr lang="en-GB" sz="1050" b="0" i="0" baseline="0" dirty="0">
                              <a:latin typeface="Gill Sans" panose="020B0502020104020203" pitchFamily="34" charset="-79"/>
                              <a:cs typeface="Gill Sans"/>
                            </a:rPr>
                            <a:t> + 9 + 5318 </a:t>
                          </a:r>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9" name="Table 8">
                <a:extLst>
                  <a:ext uri="{FF2B5EF4-FFF2-40B4-BE49-F238E27FC236}">
                    <a16:creationId xmlns="" xmlns:a16="http://schemas.microsoft.com/office/drawing/2014/main"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747003598"/>
                  </p:ext>
                </p:extLst>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 xmlns:a16="http://schemas.microsoft.com/office/drawing/2014/main" xmlns:a14="http://schemas.microsoft.com/office/drawing/2010/main" val="981343791"/>
                        </a:ext>
                      </a:extLst>
                    </a:gridCol>
                    <a:gridCol w="1633983">
                      <a:extLst>
                        <a:ext uri="{9D8B030D-6E8A-4147-A177-3AD203B41FA5}">
                          <a16:colId xmlns="" xmlns:a16="http://schemas.microsoft.com/office/drawing/2014/main"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 xmlns:a16="http://schemas.microsoft.com/office/drawing/2014/main"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6000 x 6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210 x 1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522" t="-315556" b="-706667"/>
                          </a:stretch>
                        </a:blipFill>
                      </a:tcPr>
                    </a:tc>
                    <a:extLst>
                      <a:ext uri="{0D108BD9-81ED-4DB2-BD59-A6C34878D82A}">
                        <a16:rowId xmlns="" xmlns:a16="http://schemas.microsoft.com/office/drawing/2014/main"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4200 ÷ 10</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5403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613</a:t>
                          </a:r>
                          <a:r>
                            <a:rPr lang="en-GB" sz="1050" b="0" i="0" baseline="0" dirty="0" smtClean="0">
                              <a:latin typeface="Gill Sans" panose="020B0502020104020203" pitchFamily="34" charset="-79"/>
                              <a:cs typeface="Gill Sans"/>
                            </a:rPr>
                            <a:t> + 9 + 5318 </a:t>
                          </a:r>
                          <a:r>
                            <a:rPr lang="en-GB" sz="1050" b="0" i="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584758710"/>
                  </p:ext>
                </p:extLst>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6000 x 6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210 x 1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4 </m:t>
                                    </m:r>
                                  </m:den>
                                </m:f>
                                <m:r>
                                  <a:rPr lang="en-GB" sz="600" b="0" i="1" smtClean="0">
                                    <a:latin typeface="Cambria Math"/>
                                    <a:cs typeface="Gill Sans"/>
                                  </a:rPr>
                                  <m:t>+ </m:t>
                                </m:r>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2</m:t>
                                    </m:r>
                                  </m:den>
                                </m:f>
                                <m:r>
                                  <a:rPr lang="en-GB" sz="600" b="0" i="1" smtClean="0">
                                    <a:latin typeface="Cambria Math"/>
                                    <a:cs typeface="Gill Sans"/>
                                  </a:rPr>
                                  <m:t>=</m:t>
                                </m:r>
                              </m:oMath>
                            </m:oMathPara>
                          </a14:m>
                          <a:endParaRPr lang="en-GB" sz="6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4200 ÷ 10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5403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613</a:t>
                          </a:r>
                          <a:r>
                            <a:rPr lang="en-GB" sz="1050" b="0" i="0" baseline="0" dirty="0">
                              <a:latin typeface="Gill Sans" panose="020B0502020104020203" pitchFamily="34" charset="-79"/>
                              <a:cs typeface="Gill Sans"/>
                            </a:rPr>
                            <a:t> + 9 + 5318 </a:t>
                          </a:r>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0" name="Table 9">
                <a:extLst>
                  <a:ext uri="{FF2B5EF4-FFF2-40B4-BE49-F238E27FC236}">
                    <a16:creationId xmlns="" xmlns:a16="http://schemas.microsoft.com/office/drawing/2014/main"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584758710"/>
                  </p:ext>
                </p:extLst>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 xmlns:a16="http://schemas.microsoft.com/office/drawing/2014/main" xmlns:a14="http://schemas.microsoft.com/office/drawing/2010/main" val="981343791"/>
                        </a:ext>
                      </a:extLst>
                    </a:gridCol>
                    <a:gridCol w="1633983">
                      <a:extLst>
                        <a:ext uri="{9D8B030D-6E8A-4147-A177-3AD203B41FA5}">
                          <a16:colId xmlns="" xmlns:a16="http://schemas.microsoft.com/office/drawing/2014/main"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 xmlns:a16="http://schemas.microsoft.com/office/drawing/2014/main"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6000 x 6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210 x 1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315556" r="-373" b="-706667"/>
                          </a:stretch>
                        </a:blipFill>
                      </a:tcPr>
                    </a:tc>
                    <a:extLst>
                      <a:ext uri="{0D108BD9-81ED-4DB2-BD59-A6C34878D82A}">
                        <a16:rowId xmlns="" xmlns:a16="http://schemas.microsoft.com/office/drawing/2014/main"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4200 ÷ 10</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5403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613</a:t>
                          </a:r>
                          <a:r>
                            <a:rPr lang="en-GB" sz="1050" b="0" i="0" baseline="0" dirty="0" smtClean="0">
                              <a:latin typeface="Gill Sans" panose="020B0502020104020203" pitchFamily="34" charset="-79"/>
                              <a:cs typeface="Gill Sans"/>
                            </a:rPr>
                            <a:t> + 9 + 5318 </a:t>
                          </a:r>
                          <a:r>
                            <a:rPr lang="en-GB" sz="1050" b="0" i="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398928073"/>
                  </p:ext>
                </p:extLst>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6000 x 6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210 x 1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4 </m:t>
                                    </m:r>
                                  </m:den>
                                </m:f>
                                <m:r>
                                  <a:rPr lang="en-GB" sz="600" b="0" i="1" smtClean="0">
                                    <a:latin typeface="Cambria Math"/>
                                    <a:cs typeface="Gill Sans"/>
                                  </a:rPr>
                                  <m:t>+ </m:t>
                                </m:r>
                                <m:f>
                                  <m:fPr>
                                    <m:ctrlPr>
                                      <a:rPr lang="en-GB" sz="600" b="0" i="1" smtClean="0">
                                        <a:latin typeface="Cambria Math" panose="02040503050406030204" pitchFamily="18" charset="0"/>
                                        <a:cs typeface="Gill Sans"/>
                                      </a:rPr>
                                    </m:ctrlPr>
                                  </m:fPr>
                                  <m:num>
                                    <m:r>
                                      <a:rPr lang="en-GB" sz="600" b="0" i="1" smtClean="0">
                                        <a:latin typeface="Cambria Math"/>
                                        <a:cs typeface="Gill Sans"/>
                                      </a:rPr>
                                      <m:t>1</m:t>
                                    </m:r>
                                  </m:num>
                                  <m:den>
                                    <m:r>
                                      <a:rPr lang="en-GB" sz="600" b="0" i="1" smtClean="0">
                                        <a:latin typeface="Cambria Math"/>
                                        <a:cs typeface="Gill Sans"/>
                                      </a:rPr>
                                      <m:t>2</m:t>
                                    </m:r>
                                  </m:den>
                                </m:f>
                                <m:r>
                                  <a:rPr lang="en-GB" sz="600" b="0" i="1" smtClean="0">
                                    <a:latin typeface="Cambria Math"/>
                                    <a:cs typeface="Gill Sans"/>
                                  </a:rPr>
                                  <m:t>=</m:t>
                                </m:r>
                              </m:oMath>
                            </m:oMathPara>
                          </a14:m>
                          <a:endParaRPr lang="en-GB" sz="6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4200 ÷ 10</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5403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613</a:t>
                          </a:r>
                          <a:r>
                            <a:rPr lang="en-GB" sz="1050" b="0" i="0" baseline="0" dirty="0">
                              <a:latin typeface="Gill Sans" panose="020B0502020104020203" pitchFamily="34" charset="-79"/>
                              <a:cs typeface="Gill Sans"/>
                            </a:rPr>
                            <a:t> + 9 + 5318 </a:t>
                          </a:r>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1" name="Table 10">
                <a:extLst>
                  <a:ext uri="{FF2B5EF4-FFF2-40B4-BE49-F238E27FC236}">
                    <a16:creationId xmlns="" xmlns:a16="http://schemas.microsoft.com/office/drawing/2014/main"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398928073"/>
                  </p:ext>
                </p:extLst>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 xmlns:a16="http://schemas.microsoft.com/office/drawing/2014/main" xmlns:a14="http://schemas.microsoft.com/office/drawing/2010/main" val="981343791"/>
                        </a:ext>
                      </a:extLst>
                    </a:gridCol>
                    <a:gridCol w="1633983">
                      <a:extLst>
                        <a:ext uri="{9D8B030D-6E8A-4147-A177-3AD203B41FA5}">
                          <a16:colId xmlns="" xmlns:a16="http://schemas.microsoft.com/office/drawing/2014/main"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 xmlns:a16="http://schemas.microsoft.com/office/drawing/2014/main"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6000 x 6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210 x 1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315556" b="-706667"/>
                          </a:stretch>
                        </a:blipFill>
                      </a:tcPr>
                    </a:tc>
                    <a:extLst>
                      <a:ext uri="{0D108BD9-81ED-4DB2-BD59-A6C34878D82A}">
                        <a16:rowId xmlns="" xmlns:a16="http://schemas.microsoft.com/office/drawing/2014/main"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42 ÷ 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4200 ÷ 10</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5403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900 – 236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613</a:t>
                          </a:r>
                          <a:r>
                            <a:rPr lang="en-GB" sz="1050" b="0" i="0" baseline="0" dirty="0" smtClean="0">
                              <a:latin typeface="Gill Sans" panose="020B0502020104020203" pitchFamily="34" charset="-79"/>
                              <a:cs typeface="Gill Sans"/>
                            </a:rPr>
                            <a:t> + 9 + 5318 </a:t>
                          </a:r>
                          <a:r>
                            <a:rPr lang="en-GB" sz="1050" b="0" i="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38 x 1000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baseline="0" dirty="0" smtClean="0">
                              <a:latin typeface="Gill Sans" panose="020B0502020104020203" pitchFamily="34" charset="-79"/>
                              <a:cs typeface="Gill Sans"/>
                            </a:rPr>
                            <a:t>1 – 0.3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51931331"/>
                      </a:ext>
                    </a:extLst>
                  </a:tr>
                </a:tbl>
              </a:graphicData>
            </a:graphic>
          </p:graphicFrame>
        </mc:Fallback>
      </mc:AlternateContent>
    </p:spTree>
    <p:extLst>
      <p:ext uri="{BB962C8B-B14F-4D97-AF65-F5344CB8AC3E}">
        <p14:creationId xmlns:p14="http://schemas.microsoft.com/office/powerpoint/2010/main" val="14621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824098204"/>
                  </p:ext>
                </p:extLst>
              </p:nvPr>
            </p:nvGraphicFramePr>
            <p:xfrm>
              <a:off x="296630" y="26018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7 x 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308 ÷ 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panose="020B0502020104020203" pitchFamily="34" charset="-79"/>
                            </a:rPr>
                            <a:t> </a:t>
                          </a: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11</m:t>
                                  </m:r>
                                </m:e>
                                <m:sup>
                                  <m:r>
                                    <a:rPr lang="en-GB" sz="1050" b="0" i="1" smtClean="0">
                                      <a:latin typeface="Cambria Math"/>
                                      <a:cs typeface="Gill Sans" panose="020B0502020104020203" pitchFamily="34" charset="-79"/>
                                    </a:rPr>
                                    <m:t>2</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5000</a:t>
                          </a:r>
                          <a:r>
                            <a:rPr lang="en-GB" sz="1050" b="0" i="0" baseline="0" dirty="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6 </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3</m:t>
                                    </m:r>
                                  </m:den>
                                </m:f>
                                <m:r>
                                  <a:rPr lang="en-GB" sz="800" b="0" i="1" smtClean="0">
                                    <a:latin typeface="Cambria Math"/>
                                    <a:cs typeface="Gill Sans"/>
                                  </a:rPr>
                                  <m:t>=</m:t>
                                </m:r>
                              </m:oMath>
                            </m:oMathPara>
                          </a14:m>
                          <a:endParaRPr lang="en-GB" sz="8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3</m:t>
                                  </m:r>
                                </m:e>
                                <m:sup>
                                  <m:r>
                                    <a:rPr lang="en-GB" sz="1050" b="0" i="1" smtClean="0">
                                      <a:latin typeface="Cambria Math"/>
                                      <a:cs typeface="Gill Sans" panose="020B0502020104020203" pitchFamily="34" charset="-79"/>
                                    </a:rPr>
                                    <m:t>3</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6</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208 ÷ 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4" name="Table 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824098204"/>
                  </p:ext>
                </p:extLst>
              </p:nvPr>
            </p:nvGraphicFramePr>
            <p:xfrm>
              <a:off x="296630" y="26018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7 </a:t>
                          </a:r>
                          <a:r>
                            <a:rPr lang="en-GB" sz="1050" b="0" i="0" baseline="0" dirty="0" smtClean="0">
                              <a:latin typeface="Gill Sans" panose="020B0502020104020203" pitchFamily="34" charset="-79"/>
                              <a:cs typeface="Gill Sans"/>
                            </a:rPr>
                            <a:t>x </a:t>
                          </a:r>
                          <a:r>
                            <a:rPr lang="en-GB" sz="1050" b="0" i="0" baseline="0" dirty="0" smtClean="0">
                              <a:latin typeface="Gill Sans" panose="020B0502020104020203" pitchFamily="34" charset="-79"/>
                              <a:cs typeface="Gill Sans"/>
                            </a:rPr>
                            <a:t>8 </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308 </a:t>
                          </a:r>
                          <a:r>
                            <a:rPr lang="en-GB" sz="1050" b="0" i="0" baseline="0" dirty="0" smtClean="0">
                              <a:latin typeface="Gill Sans" panose="020B0502020104020203" pitchFamily="34" charset="-79"/>
                              <a:cs typeface="Gill Sans"/>
                            </a:rPr>
                            <a:t>÷ </a:t>
                          </a:r>
                          <a:r>
                            <a:rPr lang="en-GB" sz="1050" b="0" i="0" baseline="0" dirty="0" smtClean="0">
                              <a:latin typeface="Gill Sans" panose="020B0502020104020203" pitchFamily="34" charset="-79"/>
                              <a:cs typeface="Gill Sans"/>
                            </a:rPr>
                            <a:t>4 </a:t>
                          </a:r>
                          <a:r>
                            <a:rPr lang="en-GB" sz="1050" b="0" i="0" baseline="0" dirty="0" smtClean="0">
                              <a:latin typeface="Gill Sans" panose="020B0502020104020203" pitchFamily="34" charset="-79"/>
                              <a:cs typeface="Gill Sans"/>
                            </a:rPr>
                            <a:t>=</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315556" b="-724444"/>
                          </a:stretch>
                        </a:blipFill>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77 </a:t>
                          </a:r>
                          <a:r>
                            <a:rPr lang="en-GB" sz="1050" b="0" i="0" dirty="0" smtClean="0">
                              <a:latin typeface="Gill Sans" panose="020B0502020104020203" pitchFamily="34" charset="-79"/>
                              <a:cs typeface="Gill Sans"/>
                            </a:rPr>
                            <a:t>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5000</a:t>
                          </a:r>
                          <a:r>
                            <a:rPr lang="en-GB" sz="1050" b="0" i="0" baseline="0" dirty="0" smtClean="0">
                              <a:latin typeface="Gill Sans" panose="020B0502020104020203" pitchFamily="34" charset="-79"/>
                              <a:cs typeface="Gill Sans"/>
                            </a:rPr>
                            <a:t> </a:t>
                          </a:r>
                          <a:r>
                            <a:rPr lang="en-GB" sz="1050" b="0" i="0" baseline="0" dirty="0" smtClean="0">
                              <a:latin typeface="Gill Sans" panose="020B0502020104020203" pitchFamily="34" charset="-79"/>
                              <a:cs typeface="Gill Sans"/>
                            </a:rPr>
                            <a:t>x </a:t>
                          </a:r>
                          <a:r>
                            <a:rPr lang="en-GB" sz="1050" b="0" i="0" baseline="0" dirty="0" smtClean="0">
                              <a:latin typeface="Gill Sans" panose="020B0502020104020203" pitchFamily="34" charset="-79"/>
                              <a:cs typeface="Gill Sans"/>
                            </a:rPr>
                            <a:t>5 </a:t>
                          </a:r>
                          <a:r>
                            <a:rPr lang="en-GB" sz="1050" b="0" i="0" baseline="0" dirty="0" smtClean="0">
                              <a:latin typeface="Gill Sans" panose="020B0502020104020203" pitchFamily="34" charset="-79"/>
                              <a:cs typeface="Gill Sans"/>
                            </a:rPr>
                            <a:t>=</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320421">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532692" b="-353846"/>
                          </a:stretch>
                        </a:blipFill>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453 x 23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831111" b="-208889"/>
                          </a:stretch>
                        </a:blipFill>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6</a:t>
                          </a:r>
                          <a:r>
                            <a:rPr lang="en-GB" sz="1050" b="0" i="0" baseline="0" dirty="0" smtClean="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208 ÷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236806609"/>
                  </p:ext>
                </p:extLst>
              </p:nvPr>
            </p:nvGraphicFramePr>
            <p:xfrm>
              <a:off x="296630" y="345970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7 x 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308 ÷ 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panose="020B0502020104020203" pitchFamily="34" charset="-79"/>
                            </a:rPr>
                            <a:t> </a:t>
                          </a: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11</m:t>
                                  </m:r>
                                </m:e>
                                <m:sup>
                                  <m:r>
                                    <a:rPr lang="en-GB" sz="1050" b="0" i="1" smtClean="0">
                                      <a:latin typeface="Cambria Math"/>
                                      <a:cs typeface="Gill Sans" panose="020B0502020104020203" pitchFamily="34" charset="-79"/>
                                    </a:rPr>
                                    <m:t>2</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5000</a:t>
                          </a:r>
                          <a:r>
                            <a:rPr lang="en-GB" sz="1050" b="0" i="0" baseline="0" dirty="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6 </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3</m:t>
                                    </m:r>
                                  </m:den>
                                </m:f>
                                <m:r>
                                  <a:rPr lang="en-GB" sz="800" b="0" i="1" smtClean="0">
                                    <a:latin typeface="Cambria Math"/>
                                    <a:cs typeface="Gill Sans"/>
                                  </a:rPr>
                                  <m:t>=</m:t>
                                </m:r>
                              </m:oMath>
                            </m:oMathPara>
                          </a14:m>
                          <a:endParaRPr lang="en-GB" sz="8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3</m:t>
                                  </m:r>
                                </m:e>
                                <m:sup>
                                  <m:r>
                                    <a:rPr lang="en-GB" sz="1050" b="0" i="1" smtClean="0">
                                      <a:latin typeface="Cambria Math"/>
                                      <a:cs typeface="Gill Sans" panose="020B0502020104020203" pitchFamily="34" charset="-79"/>
                                    </a:rPr>
                                    <m:t>3</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6</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208 ÷ 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5" name="Table 4">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2236806609"/>
                  </p:ext>
                </p:extLst>
              </p:nvPr>
            </p:nvGraphicFramePr>
            <p:xfrm>
              <a:off x="296630" y="345970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7 x 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308 ÷ 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315556" b="-724444"/>
                          </a:stretch>
                        </a:blipFill>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5000</a:t>
                          </a:r>
                          <a:r>
                            <a:rPr lang="en-GB" sz="1050" b="0" i="0" baseline="0" dirty="0" smtClean="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979769031"/>
                      </a:ext>
                    </a:extLst>
                  </a:tr>
                  <a:tr h="320421">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532692" b="-353846"/>
                          </a:stretch>
                        </a:blipFill>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831111" b="-208889"/>
                          </a:stretch>
                        </a:blipFill>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6</a:t>
                          </a:r>
                          <a:r>
                            <a:rPr lang="en-GB" sz="1050" b="0" i="0" baseline="0" dirty="0" smtClean="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208 ÷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112928261"/>
                  </p:ext>
                </p:extLst>
              </p:nvPr>
            </p:nvGraphicFramePr>
            <p:xfrm>
              <a:off x="2755501" y="26018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7 x 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308 ÷ 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panose="020B0502020104020203" pitchFamily="34" charset="-79"/>
                            </a:rPr>
                            <a:t> </a:t>
                          </a: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11</m:t>
                                  </m:r>
                                </m:e>
                                <m:sup>
                                  <m:r>
                                    <a:rPr lang="en-GB" sz="1050" b="0" i="1" smtClean="0">
                                      <a:latin typeface="Cambria Math"/>
                                      <a:cs typeface="Gill Sans" panose="020B0502020104020203" pitchFamily="34" charset="-79"/>
                                    </a:rPr>
                                    <m:t>2</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5000</a:t>
                          </a:r>
                          <a:r>
                            <a:rPr lang="en-GB" sz="1050" b="0" i="0" baseline="0" dirty="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6 </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3</m:t>
                                    </m:r>
                                  </m:den>
                                </m:f>
                                <m:r>
                                  <a:rPr lang="en-GB" sz="800" b="0" i="1" smtClean="0">
                                    <a:latin typeface="Cambria Math"/>
                                    <a:cs typeface="Gill Sans"/>
                                  </a:rPr>
                                  <m:t>=</m:t>
                                </m:r>
                              </m:oMath>
                            </m:oMathPara>
                          </a14:m>
                          <a:endParaRPr lang="en-GB" sz="8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3</m:t>
                                  </m:r>
                                </m:e>
                                <m:sup>
                                  <m:r>
                                    <a:rPr lang="en-GB" sz="1050" b="0" i="1" smtClean="0">
                                      <a:latin typeface="Cambria Math"/>
                                      <a:cs typeface="Gill Sans" panose="020B0502020104020203" pitchFamily="34" charset="-79"/>
                                    </a:rPr>
                                    <m:t>3</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6</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208 ÷ 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1112928261"/>
                  </p:ext>
                </p:extLst>
              </p:nvPr>
            </p:nvGraphicFramePr>
            <p:xfrm>
              <a:off x="2755501" y="26018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7 x 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308 ÷ 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315556" r="-373" b="-724444"/>
                          </a:stretch>
                        </a:blipFill>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5000</a:t>
                          </a:r>
                          <a:r>
                            <a:rPr lang="en-GB" sz="1050" b="0" i="0" baseline="0" dirty="0" smtClean="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979769031"/>
                      </a:ext>
                    </a:extLst>
                  </a:tr>
                  <a:tr h="320421">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532692" r="-373" b="-353846"/>
                          </a:stretch>
                        </a:blipFill>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831111" r="-373" b="-208889"/>
                          </a:stretch>
                        </a:blipFill>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6</a:t>
                          </a:r>
                          <a:r>
                            <a:rPr lang="en-GB" sz="1050" b="0" i="0" baseline="0" dirty="0" smtClean="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208 ÷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759065999"/>
                  </p:ext>
                </p:extLst>
              </p:nvPr>
            </p:nvGraphicFramePr>
            <p:xfrm>
              <a:off x="2755501" y="345970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7 x 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308 ÷ 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panose="020B0502020104020203" pitchFamily="34" charset="-79"/>
                            </a:rPr>
                            <a:t> </a:t>
                          </a: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11</m:t>
                                  </m:r>
                                </m:e>
                                <m:sup>
                                  <m:r>
                                    <a:rPr lang="en-GB" sz="1050" b="0" i="1" smtClean="0">
                                      <a:latin typeface="Cambria Math"/>
                                      <a:cs typeface="Gill Sans" panose="020B0502020104020203" pitchFamily="34" charset="-79"/>
                                    </a:rPr>
                                    <m:t>2</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5000</a:t>
                          </a:r>
                          <a:r>
                            <a:rPr lang="en-GB" sz="1050" b="0" i="0" baseline="0" dirty="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6 </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3</m:t>
                                    </m:r>
                                  </m:den>
                                </m:f>
                                <m:r>
                                  <a:rPr lang="en-GB" sz="800" b="0" i="1" smtClean="0">
                                    <a:latin typeface="Cambria Math"/>
                                    <a:cs typeface="Gill Sans"/>
                                  </a:rPr>
                                  <m:t>=</m:t>
                                </m:r>
                              </m:oMath>
                            </m:oMathPara>
                          </a14:m>
                          <a:endParaRPr lang="en-GB" sz="8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3</m:t>
                                  </m:r>
                                </m:e>
                                <m:sup>
                                  <m:r>
                                    <a:rPr lang="en-GB" sz="1050" b="0" i="1" smtClean="0">
                                      <a:latin typeface="Cambria Math"/>
                                      <a:cs typeface="Gill Sans" panose="020B0502020104020203" pitchFamily="34" charset="-79"/>
                                    </a:rPr>
                                    <m:t>3</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6</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208 ÷ 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7" name="Table 6">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3759065999"/>
                  </p:ext>
                </p:extLst>
              </p:nvPr>
            </p:nvGraphicFramePr>
            <p:xfrm>
              <a:off x="2755501" y="345970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7 x 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308 ÷ 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315556" r="-373" b="-724444"/>
                          </a:stretch>
                        </a:blipFill>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5000</a:t>
                          </a:r>
                          <a:r>
                            <a:rPr lang="en-GB" sz="1050" b="0" i="0" baseline="0" dirty="0" smtClean="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979769031"/>
                      </a:ext>
                    </a:extLst>
                  </a:tr>
                  <a:tr h="320421">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532692" r="-373" b="-353846"/>
                          </a:stretch>
                        </a:blipFill>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831111" r="-373" b="-208889"/>
                          </a:stretch>
                        </a:blipFill>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6</a:t>
                          </a:r>
                          <a:r>
                            <a:rPr lang="en-GB" sz="1050" b="0" i="0" baseline="0" dirty="0" smtClean="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208 ÷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500356912"/>
                  </p:ext>
                </p:extLst>
              </p:nvPr>
            </p:nvGraphicFramePr>
            <p:xfrm>
              <a:off x="5184803" y="26018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7 x 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308 ÷ 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panose="020B0502020104020203" pitchFamily="34" charset="-79"/>
                            </a:rPr>
                            <a:t> </a:t>
                          </a: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11</m:t>
                                  </m:r>
                                </m:e>
                                <m:sup>
                                  <m:r>
                                    <a:rPr lang="en-GB" sz="1050" b="0" i="1" smtClean="0">
                                      <a:latin typeface="Cambria Math"/>
                                      <a:cs typeface="Gill Sans" panose="020B0502020104020203" pitchFamily="34" charset="-79"/>
                                    </a:rPr>
                                    <m:t>2</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5000</a:t>
                          </a:r>
                          <a:r>
                            <a:rPr lang="en-GB" sz="1050" b="0" i="0" baseline="0" dirty="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6 </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3</m:t>
                                    </m:r>
                                  </m:den>
                                </m:f>
                                <m:r>
                                  <a:rPr lang="en-GB" sz="800" b="0" i="1" smtClean="0">
                                    <a:latin typeface="Cambria Math"/>
                                    <a:cs typeface="Gill Sans"/>
                                  </a:rPr>
                                  <m:t>=</m:t>
                                </m:r>
                              </m:oMath>
                            </m:oMathPara>
                          </a14:m>
                          <a:endParaRPr lang="en-GB" sz="8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3</m:t>
                                  </m:r>
                                </m:e>
                                <m:sup>
                                  <m:r>
                                    <a:rPr lang="en-GB" sz="1050" b="0" i="1" smtClean="0">
                                      <a:latin typeface="Cambria Math"/>
                                      <a:cs typeface="Gill Sans" panose="020B0502020104020203" pitchFamily="34" charset="-79"/>
                                    </a:rPr>
                                    <m:t>3</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6</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208 ÷ 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8" name="Table 7">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500356912"/>
                  </p:ext>
                </p:extLst>
              </p:nvPr>
            </p:nvGraphicFramePr>
            <p:xfrm>
              <a:off x="5184803" y="26018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7 x 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308 ÷ 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522" t="-315556" b="-724444"/>
                          </a:stretch>
                        </a:blipFill>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5000</a:t>
                          </a:r>
                          <a:r>
                            <a:rPr lang="en-GB" sz="1050" b="0" i="0" baseline="0" dirty="0" smtClean="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979769031"/>
                      </a:ext>
                    </a:extLst>
                  </a:tr>
                  <a:tr h="320421">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522" t="-532692" b="-353846"/>
                          </a:stretch>
                        </a:blipFill>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522" t="-831111" b="-208889"/>
                          </a:stretch>
                        </a:blipFill>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6</a:t>
                          </a:r>
                          <a:r>
                            <a:rPr lang="en-GB" sz="1050" b="0" i="0" baseline="0" dirty="0" smtClean="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208 ÷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689891060"/>
                  </p:ext>
                </p:extLst>
              </p:nvPr>
            </p:nvGraphicFramePr>
            <p:xfrm>
              <a:off x="7586810" y="26018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7 x 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308 ÷ 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panose="020B0502020104020203" pitchFamily="34" charset="-79"/>
                            </a:rPr>
                            <a:t> </a:t>
                          </a: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11</m:t>
                                  </m:r>
                                </m:e>
                                <m:sup>
                                  <m:r>
                                    <a:rPr lang="en-GB" sz="1050" b="0" i="1" smtClean="0">
                                      <a:latin typeface="Cambria Math"/>
                                      <a:cs typeface="Gill Sans" panose="020B0502020104020203" pitchFamily="34" charset="-79"/>
                                    </a:rPr>
                                    <m:t>2</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5000</a:t>
                          </a:r>
                          <a:r>
                            <a:rPr lang="en-GB" sz="1050" b="0" i="0" baseline="0" dirty="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6 </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3</m:t>
                                    </m:r>
                                  </m:den>
                                </m:f>
                                <m:r>
                                  <a:rPr lang="en-GB" sz="800" b="0" i="1" smtClean="0">
                                    <a:latin typeface="Cambria Math"/>
                                    <a:cs typeface="Gill Sans"/>
                                  </a:rPr>
                                  <m:t>=</m:t>
                                </m:r>
                              </m:oMath>
                            </m:oMathPara>
                          </a14:m>
                          <a:endParaRPr lang="en-GB" sz="8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3</m:t>
                                  </m:r>
                                </m:e>
                                <m:sup>
                                  <m:r>
                                    <a:rPr lang="en-GB" sz="1050" b="0" i="1" smtClean="0">
                                      <a:latin typeface="Cambria Math"/>
                                      <a:cs typeface="Gill Sans" panose="020B0502020104020203" pitchFamily="34" charset="-79"/>
                                    </a:rPr>
                                    <m:t>3</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6</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208 ÷ 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9" name="Table 8">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689891060"/>
                  </p:ext>
                </p:extLst>
              </p:nvPr>
            </p:nvGraphicFramePr>
            <p:xfrm>
              <a:off x="7586810" y="26018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7 x 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308 ÷ 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522" t="-315556" b="-724444"/>
                          </a:stretch>
                        </a:blipFill>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5000</a:t>
                          </a:r>
                          <a:r>
                            <a:rPr lang="en-GB" sz="1050" b="0" i="0" baseline="0" dirty="0" smtClean="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979769031"/>
                      </a:ext>
                    </a:extLst>
                  </a:tr>
                  <a:tr h="320421">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522" t="-532692" b="-353846"/>
                          </a:stretch>
                        </a:blipFill>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522" t="-831111" b="-208889"/>
                          </a:stretch>
                        </a:blipFill>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6</a:t>
                          </a:r>
                          <a:r>
                            <a:rPr lang="en-GB" sz="1050" b="0" i="0" baseline="0" dirty="0" smtClean="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208 ÷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331324424"/>
                  </p:ext>
                </p:extLst>
              </p:nvPr>
            </p:nvGraphicFramePr>
            <p:xfrm>
              <a:off x="5155540" y="345970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7 x 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308 ÷ 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panose="020B0502020104020203" pitchFamily="34" charset="-79"/>
                            </a:rPr>
                            <a:t> </a:t>
                          </a: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11</m:t>
                                  </m:r>
                                </m:e>
                                <m:sup>
                                  <m:r>
                                    <a:rPr lang="en-GB" sz="1050" b="0" i="1" smtClean="0">
                                      <a:latin typeface="Cambria Math"/>
                                      <a:cs typeface="Gill Sans" panose="020B0502020104020203" pitchFamily="34" charset="-79"/>
                                    </a:rPr>
                                    <m:t>2</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5000</a:t>
                          </a:r>
                          <a:r>
                            <a:rPr lang="en-GB" sz="1050" b="0" i="0" baseline="0" dirty="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6 </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3</m:t>
                                    </m:r>
                                  </m:den>
                                </m:f>
                                <m:r>
                                  <a:rPr lang="en-GB" sz="800" b="0" i="1" smtClean="0">
                                    <a:latin typeface="Cambria Math"/>
                                    <a:cs typeface="Gill Sans"/>
                                  </a:rPr>
                                  <m:t>=</m:t>
                                </m:r>
                              </m:oMath>
                            </m:oMathPara>
                          </a14:m>
                          <a:endParaRPr lang="en-GB" sz="8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3</m:t>
                                  </m:r>
                                </m:e>
                                <m:sup>
                                  <m:r>
                                    <a:rPr lang="en-GB" sz="1050" b="0" i="1" smtClean="0">
                                      <a:latin typeface="Cambria Math"/>
                                      <a:cs typeface="Gill Sans" panose="020B0502020104020203" pitchFamily="34" charset="-79"/>
                                    </a:rPr>
                                    <m:t>3</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6</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208 ÷ 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0" name="Table 9">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3331324424"/>
                  </p:ext>
                </p:extLst>
              </p:nvPr>
            </p:nvGraphicFramePr>
            <p:xfrm>
              <a:off x="5155540" y="345970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7 x 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308 ÷ 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315556" r="-373" b="-724444"/>
                          </a:stretch>
                        </a:blipFill>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5000</a:t>
                          </a:r>
                          <a:r>
                            <a:rPr lang="en-GB" sz="1050" b="0" i="0" baseline="0" dirty="0" smtClean="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979769031"/>
                      </a:ext>
                    </a:extLst>
                  </a:tr>
                  <a:tr h="320421">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532692" r="-373" b="-353846"/>
                          </a:stretch>
                        </a:blipFill>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831111" r="-373" b="-208889"/>
                          </a:stretch>
                        </a:blipFill>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6</a:t>
                          </a:r>
                          <a:r>
                            <a:rPr lang="en-GB" sz="1050" b="0" i="0" baseline="0" dirty="0" smtClean="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208 ÷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928645387"/>
                  </p:ext>
                </p:extLst>
              </p:nvPr>
            </p:nvGraphicFramePr>
            <p:xfrm>
              <a:off x="7586810" y="345970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7 x 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308 ÷ 4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panose="020B0502020104020203" pitchFamily="34" charset="-79"/>
                            </a:rPr>
                            <a:t> </a:t>
                          </a: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11</m:t>
                                  </m:r>
                                </m:e>
                                <m:sup>
                                  <m:r>
                                    <a:rPr lang="en-GB" sz="1050" b="0" i="1" smtClean="0">
                                      <a:latin typeface="Cambria Math"/>
                                      <a:cs typeface="Gill Sans" panose="020B0502020104020203" pitchFamily="34" charset="-79"/>
                                    </a:rPr>
                                    <m:t>2</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5000</a:t>
                          </a:r>
                          <a:r>
                            <a:rPr lang="en-GB" sz="1050" b="0" i="0" baseline="0" dirty="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6 </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m:t>
                                    </m:r>
                                  </m:num>
                                  <m:den>
                                    <m:r>
                                      <a:rPr lang="en-GB" sz="800" b="0" i="1" smtClean="0">
                                        <a:latin typeface="Cambria Math"/>
                                        <a:cs typeface="Gill Sans"/>
                                      </a:rPr>
                                      <m:t>3</m:t>
                                    </m:r>
                                  </m:den>
                                </m:f>
                                <m:r>
                                  <a:rPr lang="en-GB" sz="800" b="0" i="1" smtClean="0">
                                    <a:latin typeface="Cambria Math"/>
                                    <a:cs typeface="Gill Sans"/>
                                  </a:rPr>
                                  <m:t>=</m:t>
                                </m:r>
                              </m:oMath>
                            </m:oMathPara>
                          </a14:m>
                          <a:endParaRPr lang="en-GB" sz="80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panose="020B0502020104020203" pitchFamily="34" charset="-79"/>
                                    </a:rPr>
                                  </m:ctrlPr>
                                </m:sSupPr>
                                <m:e>
                                  <m:r>
                                    <a:rPr lang="en-GB" sz="1050" b="0" i="1" smtClean="0">
                                      <a:latin typeface="Cambria Math"/>
                                      <a:cs typeface="Gill Sans" panose="020B0502020104020203" pitchFamily="34" charset="-79"/>
                                    </a:rPr>
                                    <m:t>3</m:t>
                                  </m:r>
                                </m:e>
                                <m:sup>
                                  <m:r>
                                    <a:rPr lang="en-GB" sz="1050" b="0" i="1" smtClean="0">
                                      <a:latin typeface="Cambria Math"/>
                                      <a:cs typeface="Gill Sans" panose="020B0502020104020203" pitchFamily="34" charset="-79"/>
                                    </a:rPr>
                                    <m:t>3</m:t>
                                  </m:r>
                                </m:sup>
                              </m:sSup>
                            </m:oMath>
                          </a14:m>
                          <a:r>
                            <a:rPr lang="en-GB" sz="105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6</a:t>
                          </a:r>
                          <a:r>
                            <a:rPr lang="en-GB" sz="1050" b="0" i="0" baseline="0" dirty="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208 ÷ 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1" name="Table 10">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2928645387"/>
                  </p:ext>
                </p:extLst>
              </p:nvPr>
            </p:nvGraphicFramePr>
            <p:xfrm>
              <a:off x="7586810" y="3459705"/>
              <a:ext cx="1964656" cy="3093309"/>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7 x 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308 ÷ 4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315556" b="-724444"/>
                          </a:stretch>
                        </a:blipFill>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77 x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5000</a:t>
                          </a:r>
                          <a:r>
                            <a:rPr lang="en-GB" sz="1050" b="0" i="0" baseline="0" dirty="0" smtClean="0">
                              <a:latin typeface="Gill Sans" panose="020B0502020104020203" pitchFamily="34" charset="-79"/>
                              <a:cs typeface="Gill Sans"/>
                            </a:rPr>
                            <a:t> x 5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979769031"/>
                      </a:ext>
                    </a:extLst>
                  </a:tr>
                  <a:tr h="320421">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532692" b="-353846"/>
                          </a:stretch>
                        </a:blipFill>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453 x 23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831111" b="-208889"/>
                          </a:stretch>
                        </a:blipFill>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6</a:t>
                          </a:r>
                          <a:r>
                            <a:rPr lang="en-GB" sz="1050" b="0" i="0" baseline="0" dirty="0" smtClean="0">
                              <a:latin typeface="Gill Sans" panose="020B0502020104020203" pitchFamily="34" charset="-79"/>
                              <a:cs typeface="Gill Sans"/>
                            </a:rPr>
                            <a:t> x 10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208 ÷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p:spTree>
    <p:extLst>
      <p:ext uri="{BB962C8B-B14F-4D97-AF65-F5344CB8AC3E}">
        <p14:creationId xmlns:p14="http://schemas.microsoft.com/office/powerpoint/2010/main" val="142848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33841522"/>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2.7 + 2.18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a:rPr>
                            <a:t>72 ÷ </a:t>
                          </a:r>
                          <a:r>
                            <a:rPr lang="en-GB" sz="1050" b="0" dirty="0">
                              <a:cs typeface="Gill Sans" panose="020B0502020104020203" pitchFamily="34" charset="-79"/>
                            </a:rPr>
                            <a:t> 9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355</a:t>
                          </a:r>
                          <a:r>
                            <a:rPr lang="en-GB" sz="1050" b="0" i="0" baseline="0" dirty="0">
                              <a:latin typeface="Gill Sans" panose="020B0502020104020203" pitchFamily="34" charset="-79"/>
                              <a:cs typeface="Gill Sans"/>
                            </a:rPr>
                            <a:t> ÷ 5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3</m:t>
                                  </m:r>
                                </m:e>
                                <m:sup>
                                  <m:r>
                                    <a:rPr lang="en-GB" sz="1050" b="0" i="1" smtClean="0">
                                      <a:latin typeface="Cambria Math"/>
                                      <a:cs typeface="Gill Sans"/>
                                    </a:rPr>
                                    <m:t>2</m:t>
                                  </m:r>
                                </m:sup>
                              </m:sSup>
                            </m:oMath>
                          </a14:m>
                          <a:r>
                            <a:rPr lang="en-GB" sz="1050" b="0" i="0" dirty="0">
                              <a:latin typeface="Gill Sans" panose="020B0502020104020203" pitchFamily="34" charset="-79"/>
                              <a:cs typeface="Gill Sans"/>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145</a:t>
                          </a:r>
                          <a:r>
                            <a:rPr lang="en-GB" sz="1050" b="0" i="0" baseline="0" dirty="0">
                              <a:latin typeface="Gill Sans" panose="020B0502020104020203" pitchFamily="34" charset="-79"/>
                              <a:cs typeface="Gill Sans"/>
                            </a:rPr>
                            <a:t> x 24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4581 – 2678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3318 + 3876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235 x 9 =</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4" name="Table 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33841522"/>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2.7 + 2.18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54 x 3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smtClean="0">
                              <a:cs typeface="Gill Sans"/>
                            </a:rPr>
                            <a:t>72 ÷ </a:t>
                          </a:r>
                          <a:r>
                            <a:rPr lang="en-GB" sz="1050" b="0" dirty="0" smtClean="0">
                              <a:cs typeface="Gill Sans" panose="020B0502020104020203" pitchFamily="34" charset="-79"/>
                            </a:rPr>
                            <a:t> 9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355</a:t>
                          </a:r>
                          <a:r>
                            <a:rPr lang="en-GB" sz="1050" b="0" i="0" baseline="0" dirty="0" smtClean="0">
                              <a:latin typeface="Gill Sans" panose="020B0502020104020203" pitchFamily="34" charset="-79"/>
                              <a:cs typeface="Gill Sans"/>
                            </a:rPr>
                            <a:t> ÷ 5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515556"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145</a:t>
                          </a:r>
                          <a:r>
                            <a:rPr lang="en-GB" sz="1050" b="0" i="0" baseline="0" dirty="0" smtClean="0">
                              <a:latin typeface="Gill Sans" panose="020B0502020104020203" pitchFamily="34" charset="-79"/>
                              <a:cs typeface="Gill Sans"/>
                            </a:rPr>
                            <a:t> x 24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4581 – 2678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3318 + 3876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235 x 9 =</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346521136"/>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2.7 + 2.18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a:rPr>
                            <a:t>72 ÷ </a:t>
                          </a:r>
                          <a:r>
                            <a:rPr lang="en-GB" sz="1050" b="0" dirty="0">
                              <a:cs typeface="Gill Sans" panose="020B0502020104020203" pitchFamily="34" charset="-79"/>
                            </a:rPr>
                            <a:t> 9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355</a:t>
                          </a:r>
                          <a:r>
                            <a:rPr lang="en-GB" sz="1050" b="0" i="0" baseline="0" dirty="0">
                              <a:latin typeface="Gill Sans" panose="020B0502020104020203" pitchFamily="34" charset="-79"/>
                              <a:cs typeface="Gill Sans"/>
                            </a:rPr>
                            <a:t> ÷ 5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3</m:t>
                                  </m:r>
                                </m:e>
                                <m:sup>
                                  <m:r>
                                    <a:rPr lang="en-GB" sz="1050" b="0" i="1" smtClean="0">
                                      <a:latin typeface="Cambria Math"/>
                                      <a:cs typeface="Gill Sans"/>
                                    </a:rPr>
                                    <m:t>2</m:t>
                                  </m:r>
                                </m:sup>
                              </m:sSup>
                            </m:oMath>
                          </a14:m>
                          <a:r>
                            <a:rPr lang="en-GB" sz="1050" b="0" i="0" dirty="0">
                              <a:latin typeface="Gill Sans" panose="020B0502020104020203" pitchFamily="34" charset="-79"/>
                              <a:cs typeface="Gill Sans"/>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145</a:t>
                          </a:r>
                          <a:r>
                            <a:rPr lang="en-GB" sz="1050" b="0" i="0" baseline="0" dirty="0">
                              <a:latin typeface="Gill Sans" panose="020B0502020104020203" pitchFamily="34" charset="-79"/>
                              <a:cs typeface="Gill Sans"/>
                            </a:rPr>
                            <a:t> x 24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4581 – 2678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3318 + 3876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235 x 9 =</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5" name="Table 4">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1346521136"/>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2.7 + 2.18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smtClean="0">
                              <a:cs typeface="Gill Sans"/>
                            </a:rPr>
                            <a:t>72 ÷ </a:t>
                          </a:r>
                          <a:r>
                            <a:rPr lang="en-GB" sz="1050" b="0" dirty="0" smtClean="0">
                              <a:cs typeface="Gill Sans" panose="020B0502020104020203" pitchFamily="34" charset="-79"/>
                            </a:rPr>
                            <a:t> 9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355</a:t>
                          </a:r>
                          <a:r>
                            <a:rPr lang="en-GB" sz="1050" b="0" i="0" baseline="0" dirty="0" smtClean="0">
                              <a:latin typeface="Gill Sans" panose="020B0502020104020203" pitchFamily="34" charset="-79"/>
                              <a:cs typeface="Gill Sans"/>
                            </a:rPr>
                            <a:t> ÷ 5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527273" b="-520455"/>
                          </a:stretch>
                        </a:blipFill>
                      </a:tcPr>
                    </a:tc>
                    <a:extLst>
                      <a:ext uri="{0D108BD9-81ED-4DB2-BD59-A6C34878D82A}">
                        <a16:rowId xmlns:a14="http://schemas.microsoft.com/office/drawing/2010/main" xmlns:a16="http://schemas.microsoft.com/office/drawing/2014/main" xmlns=""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145</a:t>
                          </a:r>
                          <a:r>
                            <a:rPr lang="en-GB" sz="1050" b="0" i="0" baseline="0" dirty="0" smtClean="0">
                              <a:latin typeface="Gill Sans" panose="020B0502020104020203" pitchFamily="34" charset="-79"/>
                              <a:cs typeface="Gill Sans"/>
                            </a:rPr>
                            <a:t> x 24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4581 – 2678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3318 + 3876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235 x 9 =</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186926143"/>
                  </p:ext>
                </p:extLst>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2.7 + 2.18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a:rPr>
                            <a:t>72 ÷ </a:t>
                          </a:r>
                          <a:r>
                            <a:rPr lang="en-GB" sz="1050" b="0" dirty="0">
                              <a:cs typeface="Gill Sans" panose="020B0502020104020203" pitchFamily="34" charset="-79"/>
                            </a:rPr>
                            <a:t> 9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355</a:t>
                          </a:r>
                          <a:r>
                            <a:rPr lang="en-GB" sz="1050" b="0" i="0" baseline="0" dirty="0">
                              <a:latin typeface="Gill Sans" panose="020B0502020104020203" pitchFamily="34" charset="-79"/>
                              <a:cs typeface="Gill Sans"/>
                            </a:rPr>
                            <a:t> ÷ 5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3</m:t>
                                  </m:r>
                                </m:e>
                                <m:sup>
                                  <m:r>
                                    <a:rPr lang="en-GB" sz="1050" b="0" i="1" smtClean="0">
                                      <a:latin typeface="Cambria Math"/>
                                      <a:cs typeface="Gill Sans"/>
                                    </a:rPr>
                                    <m:t>2</m:t>
                                  </m:r>
                                </m:sup>
                              </m:sSup>
                            </m:oMath>
                          </a14:m>
                          <a:r>
                            <a:rPr lang="en-GB" sz="1050" b="0" i="0" dirty="0">
                              <a:latin typeface="Gill Sans" panose="020B0502020104020203" pitchFamily="34" charset="-79"/>
                              <a:cs typeface="Gill Sans"/>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145</a:t>
                          </a:r>
                          <a:r>
                            <a:rPr lang="en-GB" sz="1050" b="0" i="0" baseline="0" dirty="0">
                              <a:latin typeface="Gill Sans" panose="020B0502020104020203" pitchFamily="34" charset="-79"/>
                              <a:cs typeface="Gill Sans"/>
                            </a:rPr>
                            <a:t> x 24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4581 – 2678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3318 + 3876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235 x 9 =</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2186926143"/>
                  </p:ext>
                </p:extLst>
              </p:nvPr>
            </p:nvGraphicFramePr>
            <p:xfrm>
              <a:off x="2755501"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2.7 + 2.18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smtClean="0">
                              <a:cs typeface="Gill Sans"/>
                            </a:rPr>
                            <a:t>72 ÷ </a:t>
                          </a:r>
                          <a:r>
                            <a:rPr lang="en-GB" sz="1050" b="0" dirty="0" smtClean="0">
                              <a:cs typeface="Gill Sans" panose="020B0502020104020203" pitchFamily="34" charset="-79"/>
                            </a:rPr>
                            <a:t> 9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355</a:t>
                          </a:r>
                          <a:r>
                            <a:rPr lang="en-GB" sz="1050" b="0" i="0" baseline="0" dirty="0" smtClean="0">
                              <a:latin typeface="Gill Sans" panose="020B0502020104020203" pitchFamily="34" charset="-79"/>
                              <a:cs typeface="Gill Sans"/>
                            </a:rPr>
                            <a:t> ÷ 5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515556" r="-373" b="-506667"/>
                          </a:stretch>
                        </a:blipFill>
                      </a:tcPr>
                    </a:tc>
                    <a:extLst>
                      <a:ext uri="{0D108BD9-81ED-4DB2-BD59-A6C34878D82A}">
                        <a16:rowId xmlns:a14="http://schemas.microsoft.com/office/drawing/2010/main" xmlns:a16="http://schemas.microsoft.com/office/drawing/2014/main" xmlns=""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145</a:t>
                          </a:r>
                          <a:r>
                            <a:rPr lang="en-GB" sz="1050" b="0" i="0" baseline="0" dirty="0" smtClean="0">
                              <a:latin typeface="Gill Sans" panose="020B0502020104020203" pitchFamily="34" charset="-79"/>
                              <a:cs typeface="Gill Sans"/>
                            </a:rPr>
                            <a:t> x 24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4581 – 2678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3318 + 3876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235 x 9 =</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426581410"/>
                  </p:ext>
                </p:extLst>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2.7 + 2.18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a:rPr>
                            <a:t>72 ÷ </a:t>
                          </a:r>
                          <a:r>
                            <a:rPr lang="en-GB" sz="1050" b="0" dirty="0">
                              <a:cs typeface="Gill Sans" panose="020B0502020104020203" pitchFamily="34" charset="-79"/>
                            </a:rPr>
                            <a:t> 9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355</a:t>
                          </a:r>
                          <a:r>
                            <a:rPr lang="en-GB" sz="1050" b="0" i="0" baseline="0" dirty="0">
                              <a:latin typeface="Gill Sans" panose="020B0502020104020203" pitchFamily="34" charset="-79"/>
                              <a:cs typeface="Gill Sans"/>
                            </a:rPr>
                            <a:t> ÷ 5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3</m:t>
                                  </m:r>
                                </m:e>
                                <m:sup>
                                  <m:r>
                                    <a:rPr lang="en-GB" sz="1050" b="0" i="1" smtClean="0">
                                      <a:latin typeface="Cambria Math"/>
                                      <a:cs typeface="Gill Sans"/>
                                    </a:rPr>
                                    <m:t>2</m:t>
                                  </m:r>
                                </m:sup>
                              </m:sSup>
                            </m:oMath>
                          </a14:m>
                          <a:r>
                            <a:rPr lang="en-GB" sz="1050" b="0" i="0" dirty="0">
                              <a:latin typeface="Gill Sans" panose="020B0502020104020203" pitchFamily="34" charset="-79"/>
                              <a:cs typeface="Gill Sans"/>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145</a:t>
                          </a:r>
                          <a:r>
                            <a:rPr lang="en-GB" sz="1050" b="0" i="0" baseline="0" dirty="0">
                              <a:latin typeface="Gill Sans" panose="020B0502020104020203" pitchFamily="34" charset="-79"/>
                              <a:cs typeface="Gill Sans"/>
                            </a:rPr>
                            <a:t> x 24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4581 – 2678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3318 + 3876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235 x 9 =</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7" name="Table 6">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1426581410"/>
                  </p:ext>
                </p:extLst>
              </p:nvPr>
            </p:nvGraphicFramePr>
            <p:xfrm>
              <a:off x="2755501"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2.7 + 2.18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smtClean="0">
                              <a:cs typeface="Gill Sans"/>
                            </a:rPr>
                            <a:t>72 ÷ </a:t>
                          </a:r>
                          <a:r>
                            <a:rPr lang="en-GB" sz="1050" b="0" dirty="0" smtClean="0">
                              <a:cs typeface="Gill Sans" panose="020B0502020104020203" pitchFamily="34" charset="-79"/>
                            </a:rPr>
                            <a:t> 9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355</a:t>
                          </a:r>
                          <a:r>
                            <a:rPr lang="en-GB" sz="1050" b="0" i="0" baseline="0" dirty="0" smtClean="0">
                              <a:latin typeface="Gill Sans" panose="020B0502020104020203" pitchFamily="34" charset="-79"/>
                              <a:cs typeface="Gill Sans"/>
                            </a:rPr>
                            <a:t> ÷ 5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527273" r="-373" b="-520455"/>
                          </a:stretch>
                        </a:blipFill>
                      </a:tcPr>
                    </a:tc>
                    <a:extLst>
                      <a:ext uri="{0D108BD9-81ED-4DB2-BD59-A6C34878D82A}">
                        <a16:rowId xmlns:a14="http://schemas.microsoft.com/office/drawing/2010/main" xmlns:a16="http://schemas.microsoft.com/office/drawing/2014/main" xmlns=""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145</a:t>
                          </a:r>
                          <a:r>
                            <a:rPr lang="en-GB" sz="1050" b="0" i="0" baseline="0" dirty="0" smtClean="0">
                              <a:latin typeface="Gill Sans" panose="020B0502020104020203" pitchFamily="34" charset="-79"/>
                              <a:cs typeface="Gill Sans"/>
                            </a:rPr>
                            <a:t> x 24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4581 – 2678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3318 + 3876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235 x 9 =</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015397994"/>
                  </p:ext>
                </p:extLst>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2.7 + 2.18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a:rPr>
                            <a:t>72 ÷ </a:t>
                          </a:r>
                          <a:r>
                            <a:rPr lang="en-GB" sz="1050" b="0" dirty="0">
                              <a:cs typeface="Gill Sans" panose="020B0502020104020203" pitchFamily="34" charset="-79"/>
                            </a:rPr>
                            <a:t> 9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355</a:t>
                          </a:r>
                          <a:r>
                            <a:rPr lang="en-GB" sz="1050" b="0" i="0" baseline="0" dirty="0">
                              <a:latin typeface="Gill Sans" panose="020B0502020104020203" pitchFamily="34" charset="-79"/>
                              <a:cs typeface="Gill Sans"/>
                            </a:rPr>
                            <a:t> ÷ 5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3</m:t>
                                  </m:r>
                                </m:e>
                                <m:sup>
                                  <m:r>
                                    <a:rPr lang="en-GB" sz="1050" b="0" i="1" smtClean="0">
                                      <a:latin typeface="Cambria Math"/>
                                      <a:cs typeface="Gill Sans"/>
                                    </a:rPr>
                                    <m:t>2</m:t>
                                  </m:r>
                                </m:sup>
                              </m:sSup>
                            </m:oMath>
                          </a14:m>
                          <a:r>
                            <a:rPr lang="en-GB" sz="1050" b="0" i="0" dirty="0">
                              <a:latin typeface="Gill Sans" panose="020B0502020104020203" pitchFamily="34" charset="-79"/>
                              <a:cs typeface="Gill Sans"/>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145</a:t>
                          </a:r>
                          <a:r>
                            <a:rPr lang="en-GB" sz="1050" b="0" i="0" baseline="0" dirty="0">
                              <a:latin typeface="Gill Sans" panose="020B0502020104020203" pitchFamily="34" charset="-79"/>
                              <a:cs typeface="Gill Sans"/>
                            </a:rPr>
                            <a:t> x 24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4581 – 2678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3318 + 3876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235 x 9 =</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8" name="Table 7">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2015397994"/>
                  </p:ext>
                </p:extLst>
              </p:nvPr>
            </p:nvGraphicFramePr>
            <p:xfrm>
              <a:off x="5184803"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2.7 + 2.18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smtClean="0">
                              <a:cs typeface="Gill Sans"/>
                            </a:rPr>
                            <a:t>72 ÷ </a:t>
                          </a:r>
                          <a:r>
                            <a:rPr lang="en-GB" sz="1050" b="0" dirty="0" smtClean="0">
                              <a:cs typeface="Gill Sans" panose="020B0502020104020203" pitchFamily="34" charset="-79"/>
                            </a:rPr>
                            <a:t> 9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355</a:t>
                          </a:r>
                          <a:r>
                            <a:rPr lang="en-GB" sz="1050" b="0" i="0" baseline="0" dirty="0" smtClean="0">
                              <a:latin typeface="Gill Sans" panose="020B0502020104020203" pitchFamily="34" charset="-79"/>
                              <a:cs typeface="Gill Sans"/>
                            </a:rPr>
                            <a:t> ÷ 5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522" t="-515556" b="-506667"/>
                          </a:stretch>
                        </a:blipFill>
                      </a:tcPr>
                    </a:tc>
                    <a:extLst>
                      <a:ext uri="{0D108BD9-81ED-4DB2-BD59-A6C34878D82A}">
                        <a16:rowId xmlns:a14="http://schemas.microsoft.com/office/drawing/2010/main" xmlns:a16="http://schemas.microsoft.com/office/drawing/2014/main" xmlns=""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145</a:t>
                          </a:r>
                          <a:r>
                            <a:rPr lang="en-GB" sz="1050" b="0" i="0" baseline="0" dirty="0" smtClean="0">
                              <a:latin typeface="Gill Sans" panose="020B0502020104020203" pitchFamily="34" charset="-79"/>
                              <a:cs typeface="Gill Sans"/>
                            </a:rPr>
                            <a:t> x 24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4581 – 2678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3318 + 3876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235 x 9 =</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663462620"/>
                  </p:ext>
                </p:extLst>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2.7 + 2.18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a:rPr>
                            <a:t>72 ÷ </a:t>
                          </a:r>
                          <a:r>
                            <a:rPr lang="en-GB" sz="1050" b="0" dirty="0">
                              <a:cs typeface="Gill Sans" panose="020B0502020104020203" pitchFamily="34" charset="-79"/>
                            </a:rPr>
                            <a:t> 9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355</a:t>
                          </a:r>
                          <a:r>
                            <a:rPr lang="en-GB" sz="1050" b="0" i="0" baseline="0" dirty="0">
                              <a:latin typeface="Gill Sans" panose="020B0502020104020203" pitchFamily="34" charset="-79"/>
                              <a:cs typeface="Gill Sans"/>
                            </a:rPr>
                            <a:t> ÷ 5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3</m:t>
                                  </m:r>
                                </m:e>
                                <m:sup>
                                  <m:r>
                                    <a:rPr lang="en-GB" sz="1050" b="0" i="1" smtClean="0">
                                      <a:latin typeface="Cambria Math"/>
                                      <a:cs typeface="Gill Sans"/>
                                    </a:rPr>
                                    <m:t>2</m:t>
                                  </m:r>
                                </m:sup>
                              </m:sSup>
                            </m:oMath>
                          </a14:m>
                          <a:r>
                            <a:rPr lang="en-GB" sz="1050" b="0" i="0" dirty="0">
                              <a:latin typeface="Gill Sans" panose="020B0502020104020203" pitchFamily="34" charset="-79"/>
                              <a:cs typeface="Gill Sans"/>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145</a:t>
                          </a:r>
                          <a:r>
                            <a:rPr lang="en-GB" sz="1050" b="0" i="0" baseline="0" dirty="0">
                              <a:latin typeface="Gill Sans" panose="020B0502020104020203" pitchFamily="34" charset="-79"/>
                              <a:cs typeface="Gill Sans"/>
                            </a:rPr>
                            <a:t> x 24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4581 – 2678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3318 + 3876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235 x 9 =</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9" name="Table 8">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1663462620"/>
                  </p:ext>
                </p:extLst>
              </p:nvPr>
            </p:nvGraphicFramePr>
            <p:xfrm>
              <a:off x="75868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2.7 + 2.18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smtClean="0">
                              <a:cs typeface="Gill Sans"/>
                            </a:rPr>
                            <a:t>72 ÷ </a:t>
                          </a:r>
                          <a:r>
                            <a:rPr lang="en-GB" sz="1050" b="0" dirty="0" smtClean="0">
                              <a:cs typeface="Gill Sans" panose="020B0502020104020203" pitchFamily="34" charset="-79"/>
                            </a:rPr>
                            <a:t> 9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355</a:t>
                          </a:r>
                          <a:r>
                            <a:rPr lang="en-GB" sz="1050" b="0" i="0" baseline="0" dirty="0" smtClean="0">
                              <a:latin typeface="Gill Sans" panose="020B0502020104020203" pitchFamily="34" charset="-79"/>
                              <a:cs typeface="Gill Sans"/>
                            </a:rPr>
                            <a:t> ÷ 5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522" t="-515556" b="-506667"/>
                          </a:stretch>
                        </a:blipFill>
                      </a:tcPr>
                    </a:tc>
                    <a:extLst>
                      <a:ext uri="{0D108BD9-81ED-4DB2-BD59-A6C34878D82A}">
                        <a16:rowId xmlns:a14="http://schemas.microsoft.com/office/drawing/2010/main" xmlns:a16="http://schemas.microsoft.com/office/drawing/2014/main" xmlns=""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145</a:t>
                          </a:r>
                          <a:r>
                            <a:rPr lang="en-GB" sz="1050" b="0" i="0" baseline="0" dirty="0" smtClean="0">
                              <a:latin typeface="Gill Sans" panose="020B0502020104020203" pitchFamily="34" charset="-79"/>
                              <a:cs typeface="Gill Sans"/>
                            </a:rPr>
                            <a:t> x 24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4581 – 2678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3318 + 3876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235 x 9 =</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911249277"/>
                  </p:ext>
                </p:extLst>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2.7 + 2.18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a:rPr>
                            <a:t>72 ÷ </a:t>
                          </a:r>
                          <a:r>
                            <a:rPr lang="en-GB" sz="1050" b="0" dirty="0">
                              <a:cs typeface="Gill Sans" panose="020B0502020104020203" pitchFamily="34" charset="-79"/>
                            </a:rPr>
                            <a:t> 9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355</a:t>
                          </a:r>
                          <a:r>
                            <a:rPr lang="en-GB" sz="1050" b="0" i="0" baseline="0" dirty="0">
                              <a:latin typeface="Gill Sans" panose="020B0502020104020203" pitchFamily="34" charset="-79"/>
                              <a:cs typeface="Gill Sans"/>
                            </a:rPr>
                            <a:t> ÷ 5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3</m:t>
                                  </m:r>
                                </m:e>
                                <m:sup>
                                  <m:r>
                                    <a:rPr lang="en-GB" sz="1050" b="0" i="1" smtClean="0">
                                      <a:latin typeface="Cambria Math"/>
                                      <a:cs typeface="Gill Sans"/>
                                    </a:rPr>
                                    <m:t>2</m:t>
                                  </m:r>
                                </m:sup>
                              </m:sSup>
                            </m:oMath>
                          </a14:m>
                          <a:r>
                            <a:rPr lang="en-GB" sz="1050" b="0" i="0" dirty="0">
                              <a:latin typeface="Gill Sans" panose="020B0502020104020203" pitchFamily="34" charset="-79"/>
                              <a:cs typeface="Gill Sans"/>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145</a:t>
                          </a:r>
                          <a:r>
                            <a:rPr lang="en-GB" sz="1050" b="0" i="0" baseline="0" dirty="0">
                              <a:latin typeface="Gill Sans" panose="020B0502020104020203" pitchFamily="34" charset="-79"/>
                              <a:cs typeface="Gill Sans"/>
                            </a:rPr>
                            <a:t> x 24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4581 – 2678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3318 + 3876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235 x 9 =</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0" name="Table 9">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3911249277"/>
                  </p:ext>
                </p:extLst>
              </p:nvPr>
            </p:nvGraphicFramePr>
            <p:xfrm>
              <a:off x="515554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2.7 + 2.18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smtClean="0">
                              <a:cs typeface="Gill Sans"/>
                            </a:rPr>
                            <a:t>72 ÷ </a:t>
                          </a:r>
                          <a:r>
                            <a:rPr lang="en-GB" sz="1050" b="0" dirty="0" smtClean="0">
                              <a:cs typeface="Gill Sans" panose="020B0502020104020203" pitchFamily="34" charset="-79"/>
                            </a:rPr>
                            <a:t> 9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355</a:t>
                          </a:r>
                          <a:r>
                            <a:rPr lang="en-GB" sz="1050" b="0" i="0" baseline="0" dirty="0" smtClean="0">
                              <a:latin typeface="Gill Sans" panose="020B0502020104020203" pitchFamily="34" charset="-79"/>
                              <a:cs typeface="Gill Sans"/>
                            </a:rPr>
                            <a:t> ÷ 5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527273" r="-373" b="-520455"/>
                          </a:stretch>
                        </a:blipFill>
                      </a:tcPr>
                    </a:tc>
                    <a:extLst>
                      <a:ext uri="{0D108BD9-81ED-4DB2-BD59-A6C34878D82A}">
                        <a16:rowId xmlns:a14="http://schemas.microsoft.com/office/drawing/2010/main" xmlns:a16="http://schemas.microsoft.com/office/drawing/2014/main" xmlns=""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145</a:t>
                          </a:r>
                          <a:r>
                            <a:rPr lang="en-GB" sz="1050" b="0" i="0" baseline="0" dirty="0" smtClean="0">
                              <a:latin typeface="Gill Sans" panose="020B0502020104020203" pitchFamily="34" charset="-79"/>
                              <a:cs typeface="Gill Sans"/>
                            </a:rPr>
                            <a:t> x 24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4581 – 2678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3318 + 3876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235 x 9 =</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536630876"/>
                  </p:ext>
                </p:extLst>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a:latin typeface="Gill Sans" panose="020B0502020104020203" pitchFamily="34" charset="-79"/>
                              <a:cs typeface="Gill Sans"/>
                            </a:rPr>
                            <a:t>2.7 + 2.18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cs typeface="Gill Sans"/>
                            </a:rPr>
                            <a:t>72 ÷ </a:t>
                          </a:r>
                          <a:r>
                            <a:rPr lang="en-GB" sz="1050" b="0" dirty="0">
                              <a:cs typeface="Gill Sans" panose="020B0502020104020203" pitchFamily="34" charset="-79"/>
                            </a:rPr>
                            <a:t> 9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355</a:t>
                          </a:r>
                          <a:r>
                            <a:rPr lang="en-GB" sz="1050" b="0" i="0" baseline="0" dirty="0">
                              <a:latin typeface="Gill Sans" panose="020B0502020104020203" pitchFamily="34" charset="-79"/>
                              <a:cs typeface="Gill Sans"/>
                            </a:rPr>
                            <a:t> ÷ 5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3</m:t>
                                  </m:r>
                                </m:e>
                                <m:sup>
                                  <m:r>
                                    <a:rPr lang="en-GB" sz="1050" b="0" i="1" smtClean="0">
                                      <a:latin typeface="Cambria Math"/>
                                      <a:cs typeface="Gill Sans"/>
                                    </a:rPr>
                                    <m:t>2</m:t>
                                  </m:r>
                                </m:sup>
                              </m:sSup>
                            </m:oMath>
                          </a14:m>
                          <a:r>
                            <a:rPr lang="en-GB" sz="1050" b="0" i="0" dirty="0">
                              <a:latin typeface="Gill Sans" panose="020B0502020104020203" pitchFamily="34" charset="-79"/>
                              <a:cs typeface="Gill Sans"/>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145</a:t>
                          </a:r>
                          <a:r>
                            <a:rPr lang="en-GB" sz="1050" b="0" i="0" baseline="0" dirty="0">
                              <a:latin typeface="Gill Sans" panose="020B0502020104020203" pitchFamily="34" charset="-79"/>
                              <a:cs typeface="Gill Sans"/>
                            </a:rPr>
                            <a:t> x 24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4581 – 2678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3318 + 3876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235 x 9 =</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1" name="Table 10">
                <a:extLst>
                  <a:ext uri="{FF2B5EF4-FFF2-40B4-BE49-F238E27FC236}">
                    <a16:creationId xmlns:a14="http://schemas.microsoft.com/office/drawing/2010/main" xmlns:a16="http://schemas.microsoft.com/office/drawing/2014/main" xmlns="" id="{4DECAD05-9BA4-8947-89FA-E8DF85F7207A}"/>
                  </a:ext>
                </a:extLst>
              </p:cNvPr>
              <p:cNvGraphicFramePr>
                <a:graphicFrameLocks noGrp="1"/>
              </p:cNvGraphicFramePr>
              <p:nvPr>
                <p:extLst>
                  <p:ext uri="{D42A27DB-BD31-4B8C-83A1-F6EECF244321}">
                    <p14:modId xmlns:p14="http://schemas.microsoft.com/office/powerpoint/2010/main" val="2536630876"/>
                  </p:ext>
                </p:extLst>
              </p:nvPr>
            </p:nvGraphicFramePr>
            <p:xfrm>
              <a:off x="75868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4="http://schemas.microsoft.com/office/drawing/2010/main" xmlns:a16="http://schemas.microsoft.com/office/drawing/2014/main" xmlns="" val="981343791"/>
                        </a:ext>
                      </a:extLst>
                    </a:gridCol>
                    <a:gridCol w="1633983">
                      <a:extLst>
                        <a:ext uri="{9D8B030D-6E8A-4147-A177-3AD203B41FA5}">
                          <a16:colId xmlns:a14="http://schemas.microsoft.com/office/drawing/2010/main" xmlns:a16="http://schemas.microsoft.com/office/drawing/2014/main" xmlns=""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4="http://schemas.microsoft.com/office/drawing/2010/main" xmlns:a16="http://schemas.microsoft.com/office/drawing/2014/main" xmlns=""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baseline="0" dirty="0" smtClean="0">
                              <a:latin typeface="Gill Sans" panose="020B0502020104020203" pitchFamily="34" charset="-79"/>
                              <a:cs typeface="Gill Sans"/>
                            </a:rPr>
                            <a:t>2.7 + 2.18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54 x 3 =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smtClean="0">
                              <a:cs typeface="Gill Sans"/>
                            </a:rPr>
                            <a:t>72 ÷ </a:t>
                          </a:r>
                          <a:r>
                            <a:rPr lang="en-GB" sz="1050" b="0" dirty="0" smtClean="0">
                              <a:cs typeface="Gill Sans" panose="020B0502020104020203" pitchFamily="34" charset="-79"/>
                            </a:rPr>
                            <a:t> 9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355</a:t>
                          </a:r>
                          <a:r>
                            <a:rPr lang="en-GB" sz="1050" b="0" i="0" baseline="0" dirty="0" smtClean="0">
                              <a:latin typeface="Gill Sans" panose="020B0502020104020203" pitchFamily="34" charset="-79"/>
                              <a:cs typeface="Gill Sans"/>
                            </a:rPr>
                            <a:t> ÷ 5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527273" b="-520455"/>
                          </a:stretch>
                        </a:blipFill>
                      </a:tcPr>
                    </a:tc>
                    <a:extLst>
                      <a:ext uri="{0D108BD9-81ED-4DB2-BD59-A6C34878D82A}">
                        <a16:rowId xmlns:a14="http://schemas.microsoft.com/office/drawing/2010/main" xmlns:a16="http://schemas.microsoft.com/office/drawing/2014/main" xmlns=""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145</a:t>
                          </a:r>
                          <a:r>
                            <a:rPr lang="en-GB" sz="1050" b="0" i="0" baseline="0" dirty="0" smtClean="0">
                              <a:latin typeface="Gill Sans" panose="020B0502020104020203" pitchFamily="34" charset="-79"/>
                              <a:cs typeface="Gill Sans"/>
                            </a:rPr>
                            <a:t> x 24 =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199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4581 – 2678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3318 + 3876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235 x 9 =</a:t>
                          </a:r>
                          <a:r>
                            <a:rPr lang="en-GB" sz="1050" b="0" i="0" baseline="0" dirty="0" smtClean="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4="http://schemas.microsoft.com/office/drawing/2010/main" xmlns:a16="http://schemas.microsoft.com/office/drawing/2014/main" xmlns="" val="4051931331"/>
                      </a:ext>
                    </a:extLst>
                  </a:tr>
                </a:tbl>
              </a:graphicData>
            </a:graphic>
          </p:graphicFrame>
        </mc:Fallback>
      </mc:AlternateContent>
    </p:spTree>
    <p:extLst>
      <p:ext uri="{BB962C8B-B14F-4D97-AF65-F5344CB8AC3E}">
        <p14:creationId xmlns:p14="http://schemas.microsoft.com/office/powerpoint/2010/main" val="345933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E8330B-87EF-4F49-8CE9-C36E6E203E7D}"/>
              </a:ext>
            </a:extLst>
          </p:cNvPr>
          <p:cNvSpPr/>
          <p:nvPr/>
        </p:nvSpPr>
        <p:spPr>
          <a:xfrm>
            <a:off x="1527688" y="1551563"/>
            <a:ext cx="6850623" cy="3754874"/>
          </a:xfrm>
          <a:prstGeom prst="rect">
            <a:avLst/>
          </a:prstGeom>
          <a:noFill/>
        </p:spPr>
        <p:txBody>
          <a:bodyPr wrap="square" lIns="91440" tIns="45720" rIns="91440" bIns="45720">
            <a:spAutoFit/>
          </a:bodyPr>
          <a:lstStyle/>
          <a:p>
            <a:pPr algn="ctr"/>
            <a:r>
              <a:rPr lang="en-GB" sz="11500" b="1" dirty="0">
                <a:ln w="0"/>
                <a:solidFill>
                  <a:srgbClr val="FF0000"/>
                </a:solidFill>
                <a:effectLst>
                  <a:outerShdw blurRad="38100" dist="19050" dir="2700000" algn="tl" rotWithShape="0">
                    <a:schemeClr val="dk1">
                      <a:alpha val="40000"/>
                    </a:schemeClr>
                  </a:outerShdw>
                </a:effectLst>
                <a:latin typeface="Gill Sans MT" panose="020B0502020104020203" pitchFamily="34" charset="77"/>
              </a:rPr>
              <a:t>Spring</a:t>
            </a:r>
          </a:p>
          <a:p>
            <a:pPr algn="ctr"/>
            <a:r>
              <a:rPr lang="en-GB" sz="115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77"/>
              </a:rPr>
              <a:t>Year 6</a:t>
            </a:r>
          </a:p>
          <a:p>
            <a:pPr algn="ctr"/>
            <a:endParaRPr lang="en-GB" sz="800" b="1" dirty="0">
              <a:ln w="0"/>
              <a:effectLst>
                <a:outerShdw blurRad="38100" dist="19050" dir="2700000" algn="tl" rotWithShape="0">
                  <a:schemeClr val="dk1">
                    <a:alpha val="40000"/>
                  </a:schemeClr>
                </a:outerShdw>
              </a:effectLst>
              <a:latin typeface="Gill Sans MT" panose="020B0502020104020203" pitchFamily="34" charset="77"/>
            </a:endParaRPr>
          </a:p>
        </p:txBody>
      </p:sp>
    </p:spTree>
    <p:extLst>
      <p:ext uri="{BB962C8B-B14F-4D97-AF65-F5344CB8AC3E}">
        <p14:creationId xmlns:p14="http://schemas.microsoft.com/office/powerpoint/2010/main" val="71378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782053317"/>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634 – 275</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a:t>
                          </a:r>
                          <a:r>
                            <a:rPr lang="en-GB" sz="1050" b="0" i="0" baseline="0" dirty="0">
                              <a:latin typeface="Gill Sans" panose="020B0502020104020203" pitchFamily="34" charset="-79"/>
                              <a:cs typeface="Gill Sans"/>
                            </a:rPr>
                            <a:t> 2.28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12</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10</m:t>
                                  </m:r>
                                </m:num>
                                <m:den>
                                  <m:r>
                                    <a:rPr lang="en-GB" sz="800" b="0" i="1" smtClean="0">
                                      <a:latin typeface="Cambria Math"/>
                                      <a:cs typeface="Gill Sans"/>
                                    </a:rPr>
                                    <m:t>12 </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6208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5963 + 1697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782053317"/>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634 – 275</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a:t>
                          </a:r>
                          <a:r>
                            <a:rPr lang="en-GB" sz="1050" b="0" i="0" baseline="0" dirty="0" smtClean="0">
                              <a:latin typeface="Gill Sans" panose="020B0502020104020203" pitchFamily="34" charset="-79"/>
                              <a:cs typeface="Gill Sans"/>
                            </a:rPr>
                            <a:t> 2.28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3</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86 x 5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120 ÷ 6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515556"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4.418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88 x 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8</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6208 ÷ 32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5963 + 1697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899355882"/>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634 – 275</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a:t>
                          </a:r>
                          <a:r>
                            <a:rPr lang="en-GB" sz="1050" b="0" i="0" baseline="0" dirty="0">
                              <a:latin typeface="Gill Sans" panose="020B0502020104020203" pitchFamily="34" charset="-79"/>
                              <a:cs typeface="Gill Sans"/>
                            </a:rPr>
                            <a:t> 2.28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12</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10</m:t>
                                  </m:r>
                                </m:num>
                                <m:den>
                                  <m:r>
                                    <a:rPr lang="en-GB" sz="800" b="0" i="1" smtClean="0">
                                      <a:latin typeface="Cambria Math"/>
                                      <a:cs typeface="Gill Sans"/>
                                    </a:rPr>
                                    <m:t>12 </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6208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5963 + 1697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2" name="Table 11">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899355882"/>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634 – 275</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a:t>
                          </a:r>
                          <a:r>
                            <a:rPr lang="en-GB" sz="1050" b="0" i="0" baseline="0" dirty="0" smtClean="0">
                              <a:latin typeface="Gill Sans" panose="020B0502020104020203" pitchFamily="34" charset="-79"/>
                              <a:cs typeface="Gill Sans"/>
                            </a:rPr>
                            <a:t> 2.28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5272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6208 ÷ 32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5963 + 1697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765574507"/>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634 – 275</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a:t>
                          </a:r>
                          <a:r>
                            <a:rPr lang="en-GB" sz="1050" b="0" i="0" baseline="0" dirty="0">
                              <a:latin typeface="Gill Sans" panose="020B0502020104020203" pitchFamily="34" charset="-79"/>
                              <a:cs typeface="Gill Sans"/>
                            </a:rPr>
                            <a:t> 2.28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12</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10</m:t>
                                  </m:r>
                                </m:num>
                                <m:den>
                                  <m:r>
                                    <a:rPr lang="en-GB" sz="800" b="0" i="1" smtClean="0">
                                      <a:latin typeface="Cambria Math"/>
                                      <a:cs typeface="Gill Sans"/>
                                    </a:rPr>
                                    <m:t>12 </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6208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5963 + 1697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3" name="Table 12">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765574507"/>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634 – 275</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a:t>
                          </a:r>
                          <a:r>
                            <a:rPr lang="en-GB" sz="1050" b="0" i="0" baseline="0" dirty="0" smtClean="0">
                              <a:latin typeface="Gill Sans" panose="020B0502020104020203" pitchFamily="34" charset="-79"/>
                              <a:cs typeface="Gill Sans"/>
                            </a:rPr>
                            <a:t> 2.28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515556" r="-373"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6208 ÷ 32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5963 + 1697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585011747"/>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634 – 275</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a:t>
                          </a:r>
                          <a:r>
                            <a:rPr lang="en-GB" sz="1050" b="0" i="0" baseline="0" dirty="0">
                              <a:latin typeface="Gill Sans" panose="020B0502020104020203" pitchFamily="34" charset="-79"/>
                              <a:cs typeface="Gill Sans"/>
                            </a:rPr>
                            <a:t> 2.28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12</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10</m:t>
                                  </m:r>
                                </m:num>
                                <m:den>
                                  <m:r>
                                    <a:rPr lang="en-GB" sz="800" b="0" i="1" smtClean="0">
                                      <a:latin typeface="Cambria Math"/>
                                      <a:cs typeface="Gill Sans"/>
                                    </a:rPr>
                                    <m:t>12 </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6208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5963 + 1697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4" name="Table 1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585011747"/>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634 – 275</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a:t>
                          </a:r>
                          <a:r>
                            <a:rPr lang="en-GB" sz="1050" b="0" i="0" baseline="0" dirty="0" smtClean="0">
                              <a:latin typeface="Gill Sans" panose="020B0502020104020203" pitchFamily="34" charset="-79"/>
                              <a:cs typeface="Gill Sans"/>
                            </a:rPr>
                            <a:t> 2.28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527273" r="-3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6208 ÷ 32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5963 + 1697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688862267"/>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634 – 275</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a:t>
                          </a:r>
                          <a:r>
                            <a:rPr lang="en-GB" sz="1050" b="0" i="0" baseline="0" dirty="0">
                              <a:latin typeface="Gill Sans" panose="020B0502020104020203" pitchFamily="34" charset="-79"/>
                              <a:cs typeface="Gill Sans"/>
                            </a:rPr>
                            <a:t> 2.28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12</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10</m:t>
                                  </m:r>
                                </m:num>
                                <m:den>
                                  <m:r>
                                    <a:rPr lang="en-GB" sz="800" b="0" i="1" smtClean="0">
                                      <a:latin typeface="Cambria Math"/>
                                      <a:cs typeface="Gill Sans"/>
                                    </a:rPr>
                                    <m:t>12 </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6208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5963 + 1697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5" name="Table 14">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688862267"/>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634 – 275</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a:t>
                          </a:r>
                          <a:r>
                            <a:rPr lang="en-GB" sz="1050" b="0" i="0" baseline="0" dirty="0" smtClean="0">
                              <a:latin typeface="Gill Sans" panose="020B0502020104020203" pitchFamily="34" charset="-79"/>
                              <a:cs typeface="Gill Sans"/>
                            </a:rPr>
                            <a:t> 2.28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515556" r="-373"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6208 ÷ 32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5963 + 1697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741054061"/>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634 – 275</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a:t>
                          </a:r>
                          <a:r>
                            <a:rPr lang="en-GB" sz="1050" b="0" i="0" baseline="0" dirty="0">
                              <a:latin typeface="Gill Sans" panose="020B0502020104020203" pitchFamily="34" charset="-79"/>
                              <a:cs typeface="Gill Sans"/>
                            </a:rPr>
                            <a:t> 2.28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12</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10</m:t>
                                  </m:r>
                                </m:num>
                                <m:den>
                                  <m:r>
                                    <a:rPr lang="en-GB" sz="800" b="0" i="1" smtClean="0">
                                      <a:latin typeface="Cambria Math"/>
                                      <a:cs typeface="Gill Sans"/>
                                    </a:rPr>
                                    <m:t>12 </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6208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5963 + 1697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6" name="Table 1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741054061"/>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634 – 275</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a:t>
                          </a:r>
                          <a:r>
                            <a:rPr lang="en-GB" sz="1050" b="0" i="0" baseline="0" dirty="0" smtClean="0">
                              <a:latin typeface="Gill Sans" panose="020B0502020104020203" pitchFamily="34" charset="-79"/>
                              <a:cs typeface="Gill Sans"/>
                            </a:rPr>
                            <a:t> 2.28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527273" r="-3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6208 ÷ 32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5963 + 1697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717928781"/>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634 – 275</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a:t>
                          </a:r>
                          <a:r>
                            <a:rPr lang="en-GB" sz="1050" b="0" i="0" baseline="0" dirty="0">
                              <a:latin typeface="Gill Sans" panose="020B0502020104020203" pitchFamily="34" charset="-79"/>
                              <a:cs typeface="Gill Sans"/>
                            </a:rPr>
                            <a:t> 2.28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12</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10</m:t>
                                  </m:r>
                                </m:num>
                                <m:den>
                                  <m:r>
                                    <a:rPr lang="en-GB" sz="800" b="0" i="1" smtClean="0">
                                      <a:latin typeface="Cambria Math"/>
                                      <a:cs typeface="Gill Sans"/>
                                    </a:rPr>
                                    <m:t>12 </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6208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5963 + 1697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7" name="Table 16">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717928781"/>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634 – 275</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a:t>
                          </a:r>
                          <a:r>
                            <a:rPr lang="en-GB" sz="1050" b="0" i="0" baseline="0" dirty="0" smtClean="0">
                              <a:latin typeface="Gill Sans" panose="020B0502020104020203" pitchFamily="34" charset="-79"/>
                              <a:cs typeface="Gill Sans"/>
                            </a:rPr>
                            <a:t> 2.28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515556" b="-506667"/>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6208 ÷ 32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5963 + 1697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949481331"/>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634 – 275</a:t>
                          </a:r>
                          <a:r>
                            <a:rPr lang="en-GB" sz="1050" b="0" i="0" baseline="0" dirty="0">
                              <a:latin typeface="Gill Sans" panose="020B0502020104020203" pitchFamily="34" charset="-79"/>
                              <a:cs typeface="Gill Sans"/>
                            </a:rPr>
                            <a:t>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3.6 +</a:t>
                          </a:r>
                          <a:r>
                            <a:rPr lang="en-GB" sz="1050" b="0" i="0" baseline="0" dirty="0">
                              <a:latin typeface="Gill Sans" panose="020B0502020104020203" pitchFamily="34" charset="-79"/>
                              <a:cs typeface="Gill Sans"/>
                            </a:rPr>
                            <a:t> 2.28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12</m:t>
                                  </m:r>
                                </m:den>
                              </m:f>
                              <m:r>
                                <a:rPr lang="en-GB" sz="800" b="0" i="1" smtClean="0">
                                  <a:latin typeface="Cambria Math"/>
                                  <a:cs typeface="Gill Sans"/>
                                </a:rPr>
                                <m:t>+ </m:t>
                              </m:r>
                              <m:f>
                                <m:fPr>
                                  <m:ctrlPr>
                                    <a:rPr lang="en-GB" sz="800" b="0" i="1" smtClean="0">
                                      <a:latin typeface="Cambria Math" panose="02040503050406030204" pitchFamily="18" charset="0"/>
                                      <a:cs typeface="Gill Sans"/>
                                    </a:rPr>
                                  </m:ctrlPr>
                                </m:fPr>
                                <m:num>
                                  <m:r>
                                    <a:rPr lang="en-GB" sz="800" b="0" i="1" smtClean="0">
                                      <a:latin typeface="Cambria Math"/>
                                      <a:cs typeface="Gill Sans"/>
                                    </a:rPr>
                                    <m:t>10</m:t>
                                  </m:r>
                                </m:num>
                                <m:den>
                                  <m:r>
                                    <a:rPr lang="en-GB" sz="800" b="0" i="1" smtClean="0">
                                      <a:latin typeface="Cambria Math"/>
                                      <a:cs typeface="Gill Sans"/>
                                    </a:rPr>
                                    <m:t>12 </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6208 ÷ 32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5963 + 1697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8" name="Table 17">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949481331"/>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634 – 275</a:t>
                          </a:r>
                          <a:r>
                            <a:rPr lang="en-GB" sz="1050" b="0" i="0" baseline="0" dirty="0" smtClean="0">
                              <a:latin typeface="Gill Sans" panose="020B0502020104020203" pitchFamily="34" charset="-79"/>
                              <a:cs typeface="Gill Sans"/>
                            </a:rPr>
                            <a:t>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3.6 +</a:t>
                          </a:r>
                          <a:r>
                            <a:rPr lang="en-GB" sz="1050" b="0" i="0" baseline="0" dirty="0" smtClean="0">
                              <a:latin typeface="Gill Sans" panose="020B0502020104020203" pitchFamily="34" charset="-79"/>
                              <a:cs typeface="Gill Sans"/>
                            </a:rPr>
                            <a:t> 2.28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86 x 5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120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527273" b="-520455"/>
                          </a:stretch>
                        </a:blipFill>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7.1 – 4.418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88 x 1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53 x 100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6208 ÷ 32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5963 + 1697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p:spTree>
    <p:extLst>
      <p:ext uri="{BB962C8B-B14F-4D97-AF65-F5344CB8AC3E}">
        <p14:creationId xmlns:p14="http://schemas.microsoft.com/office/powerpoint/2010/main" val="414599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277967672"/>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11</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628,651</a:t>
                          </a:r>
                          <a:r>
                            <a:rPr lang="en-GB" sz="1050" b="0" i="0" baseline="0" dirty="0">
                              <a:latin typeface="Gill Sans" panose="020B0502020104020203" pitchFamily="34" charset="-79"/>
                              <a:cs typeface="Gill Sans"/>
                            </a:rPr>
                            <a:t> – 9628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 x 48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744</a:t>
                          </a:r>
                          <a:r>
                            <a:rPr lang="en-GB" sz="1050" b="0" i="0" baseline="0" dirty="0">
                              <a:latin typeface="Gill Sans" panose="020B0502020104020203" pitchFamily="34" charset="-79"/>
                              <a:cs typeface="Gill Sans"/>
                            </a:rPr>
                            <a:t> ÷ 31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 – 0.7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2</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3</a:t>
                          </a:r>
                          <a:r>
                            <a:rPr lang="en-GB" sz="1050" b="0" i="0" baseline="0" dirty="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6" name="Table 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277967672"/>
                  </p:ext>
                </p:extLst>
              </p:nvPr>
            </p:nvGraphicFramePr>
            <p:xfrm>
              <a:off x="29663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115556" b="-906667"/>
                          </a:stretch>
                        </a:blipFill>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8519 ÷ 6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3</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628,651</a:t>
                          </a:r>
                          <a:r>
                            <a:rPr lang="en-GB" sz="1050" b="0" i="0" baseline="0" dirty="0" smtClean="0">
                              <a:latin typeface="Gill Sans" panose="020B0502020104020203" pitchFamily="34" charset="-79"/>
                              <a:cs typeface="Gill Sans"/>
                            </a:rPr>
                            <a:t> – 9628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743.5 ÷ 1000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 x 48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33 x 100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744</a:t>
                          </a:r>
                          <a:r>
                            <a:rPr lang="en-GB" sz="1050" b="0" i="0" baseline="0" dirty="0" smtClean="0">
                              <a:latin typeface="Gill Sans" panose="020B0502020104020203" pitchFamily="34" charset="-79"/>
                              <a:cs typeface="Gill Sans"/>
                            </a:rPr>
                            <a:t> ÷ 31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smtClean="0">
                              <a:solidFill>
                                <a:schemeClr val="tx1"/>
                              </a:solidFill>
                              <a:latin typeface="Gill Sans" panose="020B0502020104020203" pitchFamily="34" charset="-79"/>
                              <a:cs typeface="Gill Sans" panose="020B0502020104020203" pitchFamily="34" charset="-79"/>
                            </a:rPr>
                            <a:t>8</a:t>
                          </a:r>
                          <a:endParaRPr lang="en-GB" sz="1050" b="0" i="0" dirty="0">
                            <a:solidFill>
                              <a:schemeClr val="tx1"/>
                            </a:solidFill>
                            <a:latin typeface="Gill Sans" panose="020B0502020104020203" pitchFamily="34" charset="-79"/>
                            <a:cs typeface="Gill Sans" panose="020B0502020104020203" pitchFamily="34" charset="-79"/>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 – 0.7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2"/>
                          <a:stretch>
                            <a:fillRect l="-20522" t="-915556" b="-106667"/>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3</a:t>
                          </a:r>
                          <a:r>
                            <a:rPr lang="en-GB" sz="1050" b="0" i="0" baseline="0" dirty="0" smtClean="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051891231"/>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11</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628,651</a:t>
                          </a:r>
                          <a:r>
                            <a:rPr lang="en-GB" sz="1050" b="0" i="0" baseline="0" dirty="0">
                              <a:latin typeface="Gill Sans" panose="020B0502020104020203" pitchFamily="34" charset="-79"/>
                              <a:cs typeface="Gill Sans"/>
                            </a:rPr>
                            <a:t> – 9628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 x 48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744</a:t>
                          </a:r>
                          <a:r>
                            <a:rPr lang="en-GB" sz="1050" b="0" i="0" baseline="0" dirty="0">
                              <a:latin typeface="Gill Sans" panose="020B0502020104020203" pitchFamily="34" charset="-79"/>
                              <a:cs typeface="Gill Sans"/>
                            </a:rPr>
                            <a:t> ÷ 31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 – 0.7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2</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3</a:t>
                          </a:r>
                          <a:r>
                            <a:rPr lang="en-GB" sz="1050" b="0" i="0" baseline="0" dirty="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2" name="Table 11">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051891231"/>
                  </p:ext>
                </p:extLst>
              </p:nvPr>
            </p:nvGraphicFramePr>
            <p:xfrm>
              <a:off x="29663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115556" b="-906667"/>
                          </a:stretch>
                        </a:blipFill>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628,651</a:t>
                          </a:r>
                          <a:r>
                            <a:rPr lang="en-GB" sz="1050" b="0" i="0" baseline="0" dirty="0" smtClean="0">
                              <a:latin typeface="Gill Sans" panose="020B0502020104020203" pitchFamily="34" charset="-79"/>
                              <a:cs typeface="Gill Sans"/>
                            </a:rPr>
                            <a:t> – 9628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 x 48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744</a:t>
                          </a:r>
                          <a:r>
                            <a:rPr lang="en-GB" sz="1050" b="0" i="0" baseline="0" dirty="0" smtClean="0">
                              <a:latin typeface="Gill Sans" panose="020B0502020104020203" pitchFamily="34" charset="-79"/>
                              <a:cs typeface="Gill Sans"/>
                            </a:rPr>
                            <a:t> ÷ 31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 – 0.7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3"/>
                          <a:stretch>
                            <a:fillRect l="-20522" t="-913333" b="-108889"/>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3</a:t>
                          </a:r>
                          <a:r>
                            <a:rPr lang="en-GB" sz="1050" b="0" i="0" baseline="0" dirty="0" smtClean="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280008589"/>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11</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628,651</a:t>
                          </a:r>
                          <a:r>
                            <a:rPr lang="en-GB" sz="1050" b="0" i="0" baseline="0" dirty="0">
                              <a:latin typeface="Gill Sans" panose="020B0502020104020203" pitchFamily="34" charset="-79"/>
                              <a:cs typeface="Gill Sans"/>
                            </a:rPr>
                            <a:t> – 9628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 x 48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744</a:t>
                          </a:r>
                          <a:r>
                            <a:rPr lang="en-GB" sz="1050" b="0" i="0" baseline="0" dirty="0">
                              <a:latin typeface="Gill Sans" panose="020B0502020104020203" pitchFamily="34" charset="-79"/>
                              <a:cs typeface="Gill Sans"/>
                            </a:rPr>
                            <a:t> ÷ 31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 – 0.7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2</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3</a:t>
                          </a:r>
                          <a:r>
                            <a:rPr lang="en-GB" sz="1050" b="0" i="0" baseline="0" dirty="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3" name="Table 12">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280008589"/>
                  </p:ext>
                </p:extLst>
              </p:nvPr>
            </p:nvGraphicFramePr>
            <p:xfrm>
              <a:off x="2700910"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115556" r="-373" b="-906667"/>
                          </a:stretch>
                        </a:blipFill>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628,651</a:t>
                          </a:r>
                          <a:r>
                            <a:rPr lang="en-GB" sz="1050" b="0" i="0" baseline="0" dirty="0" smtClean="0">
                              <a:latin typeface="Gill Sans" panose="020B0502020104020203" pitchFamily="34" charset="-79"/>
                              <a:cs typeface="Gill Sans"/>
                            </a:rPr>
                            <a:t> – 9628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 x 48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744</a:t>
                          </a:r>
                          <a:r>
                            <a:rPr lang="en-GB" sz="1050" b="0" i="0" baseline="0" dirty="0" smtClean="0">
                              <a:latin typeface="Gill Sans" panose="020B0502020104020203" pitchFamily="34" charset="-79"/>
                              <a:cs typeface="Gill Sans"/>
                            </a:rPr>
                            <a:t> ÷ 31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 – 0.7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4"/>
                          <a:stretch>
                            <a:fillRect l="-20149" t="-915556" r="-373" b="-106667"/>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3</a:t>
                          </a:r>
                          <a:r>
                            <a:rPr lang="en-GB" sz="1050" b="0" i="0" baseline="0" dirty="0" smtClean="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229142505"/>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11</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628,651</a:t>
                          </a:r>
                          <a:r>
                            <a:rPr lang="en-GB" sz="1050" b="0" i="0" baseline="0" dirty="0">
                              <a:latin typeface="Gill Sans" panose="020B0502020104020203" pitchFamily="34" charset="-79"/>
                              <a:cs typeface="Gill Sans"/>
                            </a:rPr>
                            <a:t> – 9628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 x 48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744</a:t>
                          </a:r>
                          <a:r>
                            <a:rPr lang="en-GB" sz="1050" b="0" i="0" baseline="0" dirty="0">
                              <a:latin typeface="Gill Sans" panose="020B0502020104020203" pitchFamily="34" charset="-79"/>
                              <a:cs typeface="Gill Sans"/>
                            </a:rPr>
                            <a:t> ÷ 31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 – 0.7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2</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3</a:t>
                          </a:r>
                          <a:r>
                            <a:rPr lang="en-GB" sz="1050" b="0" i="0" baseline="0" dirty="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4" name="Table 13">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229142505"/>
                  </p:ext>
                </p:extLst>
              </p:nvPr>
            </p:nvGraphicFramePr>
            <p:xfrm>
              <a:off x="2700910"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115556" r="-373" b="-906667"/>
                          </a:stretch>
                        </a:blipFill>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628,651</a:t>
                          </a:r>
                          <a:r>
                            <a:rPr lang="en-GB" sz="1050" b="0" i="0" baseline="0" dirty="0" smtClean="0">
                              <a:latin typeface="Gill Sans" panose="020B0502020104020203" pitchFamily="34" charset="-79"/>
                              <a:cs typeface="Gill Sans"/>
                            </a:rPr>
                            <a:t> – 9628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 x 48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744</a:t>
                          </a:r>
                          <a:r>
                            <a:rPr lang="en-GB" sz="1050" b="0" i="0" baseline="0" dirty="0" smtClean="0">
                              <a:latin typeface="Gill Sans" panose="020B0502020104020203" pitchFamily="34" charset="-79"/>
                              <a:cs typeface="Gill Sans"/>
                            </a:rPr>
                            <a:t> ÷ 31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 – 0.7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5"/>
                          <a:stretch>
                            <a:fillRect l="-20149" t="-913333" r="-373" b="-108889"/>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3</a:t>
                          </a:r>
                          <a:r>
                            <a:rPr lang="en-GB" sz="1050" b="0" i="0" baseline="0" dirty="0" smtClean="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363867806"/>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11</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628,651</a:t>
                          </a:r>
                          <a:r>
                            <a:rPr lang="en-GB" sz="1050" b="0" i="0" baseline="0" dirty="0">
                              <a:latin typeface="Gill Sans" panose="020B0502020104020203" pitchFamily="34" charset="-79"/>
                              <a:cs typeface="Gill Sans"/>
                            </a:rPr>
                            <a:t> – 9628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 x 48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744</a:t>
                          </a:r>
                          <a:r>
                            <a:rPr lang="en-GB" sz="1050" b="0" i="0" baseline="0" dirty="0">
                              <a:latin typeface="Gill Sans" panose="020B0502020104020203" pitchFamily="34" charset="-79"/>
                              <a:cs typeface="Gill Sans"/>
                            </a:rPr>
                            <a:t> ÷ 31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 – 0.7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2</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3</a:t>
                          </a:r>
                          <a:r>
                            <a:rPr lang="en-GB" sz="1050" b="0" i="0" baseline="0" dirty="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5" name="Table 14">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363867806"/>
                  </p:ext>
                </p:extLst>
              </p:nvPr>
            </p:nvGraphicFramePr>
            <p:xfrm>
              <a:off x="5146134"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115556" r="-373" b="-906667"/>
                          </a:stretch>
                        </a:blipFill>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628,651</a:t>
                          </a:r>
                          <a:r>
                            <a:rPr lang="en-GB" sz="1050" b="0" i="0" baseline="0" dirty="0" smtClean="0">
                              <a:latin typeface="Gill Sans" panose="020B0502020104020203" pitchFamily="34" charset="-79"/>
                              <a:cs typeface="Gill Sans"/>
                            </a:rPr>
                            <a:t> – 9628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 x 48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744</a:t>
                          </a:r>
                          <a:r>
                            <a:rPr lang="en-GB" sz="1050" b="0" i="0" baseline="0" dirty="0" smtClean="0">
                              <a:latin typeface="Gill Sans" panose="020B0502020104020203" pitchFamily="34" charset="-79"/>
                              <a:cs typeface="Gill Sans"/>
                            </a:rPr>
                            <a:t> ÷ 31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 – 0.7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6"/>
                          <a:stretch>
                            <a:fillRect l="-20149" t="-915556" r="-373" b="-106667"/>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3</a:t>
                          </a:r>
                          <a:r>
                            <a:rPr lang="en-GB" sz="1050" b="0" i="0" baseline="0" dirty="0" smtClean="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2880320061"/>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11</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628,651</a:t>
                          </a:r>
                          <a:r>
                            <a:rPr lang="en-GB" sz="1050" b="0" i="0" baseline="0" dirty="0">
                              <a:latin typeface="Gill Sans" panose="020B0502020104020203" pitchFamily="34" charset="-79"/>
                              <a:cs typeface="Gill Sans"/>
                            </a:rPr>
                            <a:t> – 9628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 x 48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744</a:t>
                          </a:r>
                          <a:r>
                            <a:rPr lang="en-GB" sz="1050" b="0" i="0" baseline="0" dirty="0">
                              <a:latin typeface="Gill Sans" panose="020B0502020104020203" pitchFamily="34" charset="-79"/>
                              <a:cs typeface="Gill Sans"/>
                            </a:rPr>
                            <a:t> ÷ 31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 – 0.7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2</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3</a:t>
                          </a:r>
                          <a:r>
                            <a:rPr lang="en-GB" sz="1050" b="0" i="0" baseline="0" dirty="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6" name="Table 15">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2880320061"/>
                  </p:ext>
                </p:extLst>
              </p:nvPr>
            </p:nvGraphicFramePr>
            <p:xfrm>
              <a:off x="5146134"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115556" r="-373" b="-906667"/>
                          </a:stretch>
                        </a:blipFill>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628,651</a:t>
                          </a:r>
                          <a:r>
                            <a:rPr lang="en-GB" sz="1050" b="0" i="0" baseline="0" dirty="0" smtClean="0">
                              <a:latin typeface="Gill Sans" panose="020B0502020104020203" pitchFamily="34" charset="-79"/>
                              <a:cs typeface="Gill Sans"/>
                            </a:rPr>
                            <a:t> – 9628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 x 48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744</a:t>
                          </a:r>
                          <a:r>
                            <a:rPr lang="en-GB" sz="1050" b="0" i="0" baseline="0" dirty="0" smtClean="0">
                              <a:latin typeface="Gill Sans" panose="020B0502020104020203" pitchFamily="34" charset="-79"/>
                              <a:cs typeface="Gill Sans"/>
                            </a:rPr>
                            <a:t> ÷ 31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 – 0.7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7"/>
                          <a:stretch>
                            <a:fillRect l="-20149" t="-913333" r="-373" b="-108889"/>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3</a:t>
                          </a:r>
                          <a:r>
                            <a:rPr lang="en-GB" sz="1050" b="0" i="0" baseline="0" dirty="0" smtClean="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80859508"/>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11</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628,651</a:t>
                          </a:r>
                          <a:r>
                            <a:rPr lang="en-GB" sz="1050" b="0" i="0" baseline="0" dirty="0">
                              <a:latin typeface="Gill Sans" panose="020B0502020104020203" pitchFamily="34" charset="-79"/>
                              <a:cs typeface="Gill Sans"/>
                            </a:rPr>
                            <a:t> – 9628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 x 48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744</a:t>
                          </a:r>
                          <a:r>
                            <a:rPr lang="en-GB" sz="1050" b="0" i="0" baseline="0" dirty="0">
                              <a:latin typeface="Gill Sans" panose="020B0502020104020203" pitchFamily="34" charset="-79"/>
                              <a:cs typeface="Gill Sans"/>
                            </a:rPr>
                            <a:t> ÷ 31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 – 0.7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2</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3</a:t>
                          </a:r>
                          <a:r>
                            <a:rPr lang="en-GB" sz="1050" b="0" i="0" baseline="0" dirty="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7" name="Table 16">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80859508"/>
                  </p:ext>
                </p:extLst>
              </p:nvPr>
            </p:nvGraphicFramePr>
            <p:xfrm>
              <a:off x="7575435" y="26018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115556" b="-906667"/>
                          </a:stretch>
                        </a:blipFill>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628,651</a:t>
                          </a:r>
                          <a:r>
                            <a:rPr lang="en-GB" sz="1050" b="0" i="0" baseline="0" dirty="0" smtClean="0">
                              <a:latin typeface="Gill Sans" panose="020B0502020104020203" pitchFamily="34" charset="-79"/>
                              <a:cs typeface="Gill Sans"/>
                            </a:rPr>
                            <a:t> – 9628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 x 48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744</a:t>
                          </a:r>
                          <a:r>
                            <a:rPr lang="en-GB" sz="1050" b="0" i="0" baseline="0" dirty="0" smtClean="0">
                              <a:latin typeface="Gill Sans" panose="020B0502020104020203" pitchFamily="34" charset="-79"/>
                              <a:cs typeface="Gill Sans"/>
                            </a:rPr>
                            <a:t> ÷ 31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 – 0.7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8"/>
                          <a:stretch>
                            <a:fillRect l="-20522" t="-915556" b="-106667"/>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3</a:t>
                          </a:r>
                          <a:r>
                            <a:rPr lang="en-GB" sz="1050" b="0" i="0" baseline="0" dirty="0" smtClean="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4DECAD05-9BA4-8947-89FA-E8DF85F7207A}"/>
                  </a:ext>
                </a:extLst>
              </p:cNvPr>
              <p:cNvGraphicFramePr>
                <a:graphicFrameLocks noGrp="1"/>
              </p:cNvGraphicFramePr>
              <p:nvPr>
                <p:extLst>
                  <p:ext uri="{D42A27DB-BD31-4B8C-83A1-F6EECF244321}">
                    <p14:modId xmlns:p14="http://schemas.microsoft.com/office/powerpoint/2010/main" val="1528898651"/>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val="981343791"/>
                        </a:ext>
                      </a:extLst>
                    </a:gridCol>
                    <a:gridCol w="1633983">
                      <a:extLst>
                        <a:ext uri="{9D8B030D-6E8A-4147-A177-3AD203B41FA5}">
                          <a16:colId xmlns:a16="http://schemas.microsoft.com/office/drawing/2014/main" val="1457037782"/>
                        </a:ext>
                      </a:extLst>
                    </a:gridCol>
                  </a:tblGrid>
                  <a:tr h="228527">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050" b="0" i="1" smtClean="0">
                                        <a:latin typeface="Cambria Math" panose="02040503050406030204" pitchFamily="18" charset="0"/>
                                        <a:cs typeface="Gill Sans"/>
                                      </a:rPr>
                                    </m:ctrlPr>
                                  </m:sSupPr>
                                  <m:e>
                                    <m:r>
                                      <a:rPr lang="en-GB" sz="1050" b="0" i="1" smtClean="0">
                                        <a:latin typeface="Cambria Math"/>
                                        <a:cs typeface="Gill Sans"/>
                                      </a:rPr>
                                      <m:t>11</m:t>
                                    </m:r>
                                  </m:e>
                                  <m:sup>
                                    <m:r>
                                      <a:rPr lang="en-GB" sz="1050" b="0" i="1" smtClean="0">
                                        <a:latin typeface="Cambria Math"/>
                                        <a:cs typeface="Gill Sans"/>
                                      </a:rPr>
                                      <m:t>2</m:t>
                                    </m:r>
                                  </m:sup>
                                </m:sSup>
                                <m:r>
                                  <a:rPr lang="en-GB" sz="1050" b="0" i="1" smtClean="0">
                                    <a:latin typeface="Cambria Math"/>
                                    <a:cs typeface="Gill Sans"/>
                                  </a:rPr>
                                  <m:t>=</m:t>
                                </m:r>
                              </m:oMath>
                            </m:oMathPara>
                          </a14:m>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628,651</a:t>
                          </a:r>
                          <a:r>
                            <a:rPr lang="en-GB" sz="1050" b="0" i="0" baseline="0" dirty="0">
                              <a:latin typeface="Gill Sans" panose="020B0502020104020203" pitchFamily="34" charset="-79"/>
                              <a:cs typeface="Gill Sans"/>
                            </a:rPr>
                            <a:t> – 9628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9 x 48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a:latin typeface="Gill Sans" panose="020B0502020104020203" pitchFamily="34" charset="-79"/>
                              <a:cs typeface="Gill Sans"/>
                            </a:rPr>
                            <a:t>744</a:t>
                          </a:r>
                          <a:r>
                            <a:rPr lang="en-GB" sz="1050" b="0" i="0" baseline="0" dirty="0">
                              <a:latin typeface="Gill Sans" panose="020B0502020104020203" pitchFamily="34" charset="-79"/>
                              <a:cs typeface="Gill Sans"/>
                            </a:rPr>
                            <a:t> ÷ 31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1 – 0.7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2</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 </a:t>
                          </a:r>
                          <a14:m>
                            <m:oMath xmlns:m="http://schemas.openxmlformats.org/officeDocument/2006/math">
                              <m:f>
                                <m:fPr>
                                  <m:ctrlPr>
                                    <a:rPr lang="en-GB" sz="800" b="0" i="1" smtClean="0">
                                      <a:latin typeface="Cambria Math" panose="02040503050406030204" pitchFamily="18" charset="0"/>
                                      <a:cs typeface="Gill Sans"/>
                                    </a:rPr>
                                  </m:ctrlPr>
                                </m:fPr>
                                <m:num>
                                  <m:r>
                                    <a:rPr lang="en-GB" sz="800" b="0" i="1" smtClean="0">
                                      <a:latin typeface="Cambria Math"/>
                                      <a:cs typeface="Gill Sans"/>
                                    </a:rPr>
                                    <m:t>5</m:t>
                                  </m:r>
                                </m:num>
                                <m:den>
                                  <m:r>
                                    <a:rPr lang="en-GB" sz="800" b="0" i="1" smtClean="0">
                                      <a:latin typeface="Cambria Math"/>
                                      <a:cs typeface="Gill Sans"/>
                                    </a:rPr>
                                    <m:t>6</m:t>
                                  </m:r>
                                </m:den>
                              </m:f>
                            </m:oMath>
                          </a14:m>
                          <a:r>
                            <a:rPr lang="en-GB" sz="800" b="0" i="0" dirty="0">
                              <a:latin typeface="Gill Sans" panose="020B0502020104020203" pitchFamily="34" charset="-79"/>
                              <a:cs typeface="Gill Sans"/>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a:latin typeface="Gill Sans" panose="020B0502020104020203" pitchFamily="34" charset="-79"/>
                              <a:cs typeface="Gill Sans"/>
                            </a:rPr>
                            <a:t>2 x 3</a:t>
                          </a:r>
                          <a:r>
                            <a:rPr lang="en-GB" sz="1050" b="0" i="0" baseline="0" dirty="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931331"/>
                      </a:ext>
                    </a:extLst>
                  </a:tr>
                </a:tbl>
              </a:graphicData>
            </a:graphic>
          </p:graphicFrame>
        </mc:Choice>
        <mc:Fallback xmlns="">
          <p:graphicFrame>
            <p:nvGraphicFramePr>
              <p:cNvPr id="18" name="Table 17">
                <a:extLst>
                  <a:ext uri="{FF2B5EF4-FFF2-40B4-BE49-F238E27FC236}">
                    <a16:creationId xmlns:a16="http://schemas.microsoft.com/office/drawing/2014/main" xmlns="" xmlns:a14="http://schemas.microsoft.com/office/drawing/2010/main" id="{4DECAD05-9BA4-8947-89FA-E8DF85F7207A}"/>
                  </a:ext>
                </a:extLst>
              </p:cNvPr>
              <p:cNvGraphicFramePr>
                <a:graphicFrameLocks noGrp="1"/>
              </p:cNvGraphicFramePr>
              <p:nvPr>
                <p:extLst>
                  <p:ext uri="{D42A27DB-BD31-4B8C-83A1-F6EECF244321}">
                    <p14:modId xmlns:p14="http://schemas.microsoft.com/office/powerpoint/2010/main" val="1528898651"/>
                  </p:ext>
                </p:extLst>
              </p:nvPr>
            </p:nvGraphicFramePr>
            <p:xfrm>
              <a:off x="7575435" y="3459705"/>
              <a:ext cx="1964656" cy="3047120"/>
            </p:xfrm>
            <a:graphic>
              <a:graphicData uri="http://schemas.openxmlformats.org/drawingml/2006/table">
                <a:tbl>
                  <a:tblPr firstRow="1" bandRow="1">
                    <a:tableStyleId>{5940675A-B579-460E-94D1-54222C63F5DA}</a:tableStyleId>
                  </a:tblPr>
                  <a:tblGrid>
                    <a:gridCol w="330673">
                      <a:extLst>
                        <a:ext uri="{9D8B030D-6E8A-4147-A177-3AD203B41FA5}">
                          <a16:colId xmlns:a16="http://schemas.microsoft.com/office/drawing/2014/main" xmlns="" xmlns:a14="http://schemas.microsoft.com/office/drawing/2010/main" val="981343791"/>
                        </a:ext>
                      </a:extLst>
                    </a:gridCol>
                    <a:gridCol w="1633983">
                      <a:extLst>
                        <a:ext uri="{9D8B030D-6E8A-4147-A177-3AD203B41FA5}">
                          <a16:colId xmlns:a16="http://schemas.microsoft.com/office/drawing/2014/main" xmlns="" xmlns:a14="http://schemas.microsoft.com/office/drawing/2010/main" val="1457037782"/>
                        </a:ext>
                      </a:extLst>
                    </a:gridCol>
                  </a:tblGrid>
                  <a:tr h="304800">
                    <a:tc gridSpan="2">
                      <a:txBody>
                        <a:bodyPr/>
                        <a:lstStyle/>
                        <a:p>
                          <a:pPr algn="ctr"/>
                          <a:r>
                            <a:rPr lang="en-GB" sz="1400" b="1" i="0" dirty="0">
                              <a:ln w="3175">
                                <a:solidFill>
                                  <a:sysClr val="windowText" lastClr="000000"/>
                                </a:solidFill>
                              </a:ln>
                              <a:solidFill>
                                <a:schemeClr val="accent4"/>
                              </a:solidFill>
                              <a:latin typeface="Gill Sans" panose="020B0502020104020203" pitchFamily="34" charset="-79"/>
                              <a:cs typeface="Gill Sans" panose="020B0502020104020203" pitchFamily="34" charset="-79"/>
                            </a:rPr>
                            <a:t>Today’s Tough Ten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xmlns="" xmlns:a14="http://schemas.microsoft.com/office/drawing/2010/main" val="2944833386"/>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115556" b="-906667"/>
                          </a:stretch>
                        </a:blipFill>
                      </a:tcPr>
                    </a:tc>
                    <a:extLst>
                      <a:ext uri="{0D108BD9-81ED-4DB2-BD59-A6C34878D82A}">
                        <a16:rowId xmlns:a16="http://schemas.microsoft.com/office/drawing/2014/main" xmlns="" xmlns:a14="http://schemas.microsoft.com/office/drawing/2010/main" val="200946375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8519 ÷ 6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80879104"/>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628,651</a:t>
                          </a:r>
                          <a:r>
                            <a:rPr lang="en-GB" sz="1050" b="0" i="0" baseline="0" dirty="0" smtClean="0">
                              <a:latin typeface="Gill Sans" panose="020B0502020104020203" pitchFamily="34" charset="-79"/>
                              <a:cs typeface="Gill Sans"/>
                            </a:rPr>
                            <a:t> – 9628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53679227"/>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743.5 ÷ 1000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58881219"/>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9 x 48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97976903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33 x 100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406673013"/>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dirty="0" smtClean="0">
                              <a:latin typeface="Gill Sans" panose="020B0502020104020203" pitchFamily="34" charset="-79"/>
                              <a:cs typeface="Gill Sans"/>
                            </a:rPr>
                            <a:t>744</a:t>
                          </a:r>
                          <a:r>
                            <a:rPr lang="en-GB" sz="1050" b="0" i="0" baseline="0" dirty="0" smtClean="0">
                              <a:latin typeface="Gill Sans" panose="020B0502020104020203" pitchFamily="34" charset="-79"/>
                              <a:cs typeface="Gill Sans"/>
                            </a:rPr>
                            <a:t> ÷ 31 =</a:t>
                          </a:r>
                          <a:endParaRPr lang="en-GB" sz="1050" b="0" i="0" dirty="0" smtClean="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846056735"/>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1 – 0.7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53220101"/>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rotWithShape="1">
                          <a:blip r:embed="rId9"/>
                          <a:stretch>
                            <a:fillRect l="-20522" t="-913333" b="-108889"/>
                          </a:stretch>
                        </a:blipFill>
                      </a:tcPr>
                    </a:tc>
                    <a:extLst>
                      <a:ext uri="{0D108BD9-81ED-4DB2-BD59-A6C34878D82A}">
                        <a16:rowId xmlns:a16="http://schemas.microsoft.com/office/drawing/2014/main" xmlns="" xmlns:a14="http://schemas.microsoft.com/office/drawing/2010/main" val="231587732"/>
                      </a:ext>
                    </a:extLst>
                  </a:tr>
                  <a:tr h="274232">
                    <a:tc>
                      <a:txBody>
                        <a:bodyPr/>
                        <a:lstStyle/>
                        <a:p>
                          <a:pPr algn="ctr"/>
                          <a:r>
                            <a:rPr lang="en-GB" sz="1050" b="0" i="0" dirty="0">
                              <a:solidFill>
                                <a:schemeClr val="tx1"/>
                              </a:solidFill>
                              <a:latin typeface="Gill Sans" panose="020B0502020104020203" pitchFamily="34" charset="-79"/>
                              <a:cs typeface="Gill Sans" panose="020B0502020104020203" pitchFamily="34" charset="-79"/>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GB" sz="1050" b="0" i="0" dirty="0" smtClean="0">
                              <a:latin typeface="Gill Sans" panose="020B0502020104020203" pitchFamily="34" charset="-79"/>
                              <a:cs typeface="Gill Sans"/>
                            </a:rPr>
                            <a:t>2 x 3</a:t>
                          </a:r>
                          <a:r>
                            <a:rPr lang="en-GB" sz="1050" b="0" i="0" baseline="0" dirty="0" smtClean="0">
                              <a:latin typeface="Gill Sans" panose="020B0502020104020203" pitchFamily="34" charset="-79"/>
                              <a:cs typeface="Gill Sans"/>
                            </a:rPr>
                            <a:t> = 30 - </a:t>
                          </a:r>
                          <a:endParaRPr lang="en-GB" sz="1050" b="0" i="0" dirty="0">
                            <a:latin typeface="Gill Sans" panose="020B0502020104020203" pitchFamily="34" charset="-79"/>
                            <a:cs typeface="Gill San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4051931331"/>
                      </a:ext>
                    </a:extLst>
                  </a:tr>
                </a:tbl>
              </a:graphicData>
            </a:graphic>
          </p:graphicFrame>
        </mc:Fallback>
      </mc:AlternateContent>
    </p:spTree>
    <p:extLst>
      <p:ext uri="{BB962C8B-B14F-4D97-AF65-F5344CB8AC3E}">
        <p14:creationId xmlns:p14="http://schemas.microsoft.com/office/powerpoint/2010/main" val="2527947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4833</TotalTime>
  <Words>7999</Words>
  <Application>Microsoft Macintosh PowerPoint</Application>
  <PresentationFormat>A4 Paper (210x297 mm)</PresentationFormat>
  <Paragraphs>3053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Gill Sans</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vocabularyninja@yahoo.com</dc:creator>
  <cp:lastModifiedBy>Andrew Jennings</cp:lastModifiedBy>
  <cp:revision>39</cp:revision>
  <dcterms:created xsi:type="dcterms:W3CDTF">2020-05-16T10:55:18Z</dcterms:created>
  <dcterms:modified xsi:type="dcterms:W3CDTF">2020-08-19T11:11:04Z</dcterms:modified>
</cp:coreProperties>
</file>